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7"/>
  </p:notesMasterIdLst>
  <p:sldIdLst>
    <p:sldId id="262" r:id="rId2"/>
    <p:sldId id="314" r:id="rId3"/>
    <p:sldId id="257" r:id="rId4"/>
    <p:sldId id="320" r:id="rId5"/>
    <p:sldId id="322" r:id="rId6"/>
    <p:sldId id="323" r:id="rId7"/>
    <p:sldId id="312" r:id="rId8"/>
    <p:sldId id="295" r:id="rId9"/>
    <p:sldId id="261" r:id="rId10"/>
    <p:sldId id="290" r:id="rId11"/>
    <p:sldId id="296" r:id="rId12"/>
    <p:sldId id="276" r:id="rId13"/>
    <p:sldId id="300" r:id="rId14"/>
    <p:sldId id="277" r:id="rId15"/>
    <p:sldId id="258" r:id="rId16"/>
    <p:sldId id="291" r:id="rId17"/>
    <p:sldId id="301" r:id="rId18"/>
    <p:sldId id="297" r:id="rId19"/>
    <p:sldId id="265" r:id="rId20"/>
    <p:sldId id="285" r:id="rId21"/>
    <p:sldId id="268" r:id="rId22"/>
    <p:sldId id="286" r:id="rId23"/>
    <p:sldId id="266" r:id="rId24"/>
    <p:sldId id="267" r:id="rId25"/>
    <p:sldId id="269" r:id="rId26"/>
    <p:sldId id="270" r:id="rId27"/>
    <p:sldId id="271" r:id="rId28"/>
    <p:sldId id="315" r:id="rId29"/>
    <p:sldId id="305" r:id="rId30"/>
    <p:sldId id="306" r:id="rId31"/>
    <p:sldId id="307" r:id="rId32"/>
    <p:sldId id="319" r:id="rId33"/>
    <p:sldId id="303" r:id="rId34"/>
    <p:sldId id="309" r:id="rId35"/>
    <p:sldId id="304" r:id="rId36"/>
    <p:sldId id="310" r:id="rId37"/>
    <p:sldId id="272" r:id="rId38"/>
    <p:sldId id="273" r:id="rId39"/>
    <p:sldId id="324" r:id="rId40"/>
    <p:sldId id="281" r:id="rId41"/>
    <p:sldId id="292" r:id="rId42"/>
    <p:sldId id="264" r:id="rId43"/>
    <p:sldId id="293" r:id="rId44"/>
    <p:sldId id="317" r:id="rId45"/>
    <p:sldId id="299" r:id="rId46"/>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F2DE63D5-997A-4646-A377-4702673A728D}" styleName="淡色スタイル 2 - アクセント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FECB4D8-DB02-4DC6-A0A2-4F2EBAE1DC90}" styleName="中間スタイル 1 - アクセント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0505E3EF-67EA-436B-97B2-0124C06EBD24}" styleName="中間スタイル 4 - アクセント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3B4B98B0-60AC-42C2-AFA5-B58CD77FA1E5}" styleName="淡色スタイル 1 - アクセント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9012ECD-51FC-41F1-AA8D-1B2483CD663E}" styleName="淡色スタイル 2 - アクセント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FABFCF23-3B69-468F-B69F-88F6DE6A72F2}" styleName="中間スタイル 1 - アクセント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2D5ABB26-0587-4C30-8999-92F81FD0307C}" styleName="スタイルなし、表のグリッド線なし">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965"/>
    <p:restoredTop sz="84327"/>
  </p:normalViewPr>
  <p:slideViewPr>
    <p:cSldViewPr snapToGrid="0" snapToObjects="1">
      <p:cViewPr varScale="1">
        <p:scale>
          <a:sx n="102" d="100"/>
          <a:sy n="102" d="100"/>
        </p:scale>
        <p:origin x="192" y="240"/>
      </p:cViewPr>
      <p:guideLst/>
    </p:cSldViewPr>
  </p:slideViewPr>
  <p:notesTextViewPr>
    <p:cViewPr>
      <p:scale>
        <a:sx n="1" d="1"/>
        <a:sy n="1" d="1"/>
      </p:scale>
      <p:origin x="0" y="0"/>
    </p:cViewPr>
  </p:notesTextViewPr>
  <p:sorterViewPr>
    <p:cViewPr>
      <p:scale>
        <a:sx n="81" d="100"/>
        <a:sy n="81"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accent6_1">
  <dgm:title val=""/>
  <dgm:desc val=""/>
  <dgm:catLst>
    <dgm:cat type="accent6" pri="11100"/>
  </dgm:catLst>
  <dgm:styleLbl name="node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6">
        <a:shade val="80000"/>
      </a:schemeClr>
    </dgm:linClrLst>
    <dgm:effectClrLst/>
    <dgm:txLinClrLst/>
    <dgm:txFillClrLst/>
    <dgm:txEffectClrLst/>
  </dgm:styleLbl>
  <dgm:styleLbl name="node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f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align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b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dgm:txEffectClrLst/>
  </dgm:styleLbl>
  <dgm:styleLbl name="parChTrans2D2">
    <dgm:fillClrLst meth="repeat">
      <a:schemeClr val="accent6"/>
    </dgm:fillClrLst>
    <dgm:linClrLst meth="repeat">
      <a:schemeClr val="accent6"/>
    </dgm:linClrLst>
    <dgm:effectClrLst/>
    <dgm:txLinClrLst/>
    <dgm:txFillClrLst/>
    <dgm:txEffectClrLst/>
  </dgm:styleLbl>
  <dgm:styleLbl name="parChTrans2D3">
    <dgm:fillClrLst meth="repeat">
      <a:schemeClr val="accent6"/>
    </dgm:fillClrLst>
    <dgm:linClrLst meth="repeat">
      <a:schemeClr val="accent6"/>
    </dgm:linClrLst>
    <dgm:effectClrLst/>
    <dgm:txLinClrLst/>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con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align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trAlignAcc1">
    <dgm:fillClrLst meth="repeat">
      <a:schemeClr val="accent6">
        <a:alpha val="40000"/>
        <a:tint val="40000"/>
      </a:schemeClr>
    </dgm:fillClrLst>
    <dgm:linClrLst meth="repeat">
      <a:schemeClr val="accent6"/>
    </dgm:linClrLst>
    <dgm:effectClrLst/>
    <dgm:txLinClrLst/>
    <dgm:txFillClrLst meth="repeat">
      <a:schemeClr val="dk1"/>
    </dgm:txFillClrLst>
    <dgm:txEffectClrLst/>
  </dgm:styleLbl>
  <dgm:styleLbl name="b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fgAcc0">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2">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3">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4">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6_1">
  <dgm:title val=""/>
  <dgm:desc val=""/>
  <dgm:catLst>
    <dgm:cat type="accent6" pri="11100"/>
  </dgm:catLst>
  <dgm:styleLbl name="node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6">
        <a:shade val="80000"/>
      </a:schemeClr>
    </dgm:linClrLst>
    <dgm:effectClrLst/>
    <dgm:txLinClrLst/>
    <dgm:txFillClrLst/>
    <dgm:txEffectClrLst/>
  </dgm:styleLbl>
  <dgm:styleLbl name="node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f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align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b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dgm:txEffectClrLst/>
  </dgm:styleLbl>
  <dgm:styleLbl name="parChTrans2D2">
    <dgm:fillClrLst meth="repeat">
      <a:schemeClr val="accent6"/>
    </dgm:fillClrLst>
    <dgm:linClrLst meth="repeat">
      <a:schemeClr val="accent6"/>
    </dgm:linClrLst>
    <dgm:effectClrLst/>
    <dgm:txLinClrLst/>
    <dgm:txFillClrLst/>
    <dgm:txEffectClrLst/>
  </dgm:styleLbl>
  <dgm:styleLbl name="parChTrans2D3">
    <dgm:fillClrLst meth="repeat">
      <a:schemeClr val="accent6"/>
    </dgm:fillClrLst>
    <dgm:linClrLst meth="repeat">
      <a:schemeClr val="accent6"/>
    </dgm:linClrLst>
    <dgm:effectClrLst/>
    <dgm:txLinClrLst/>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con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align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trAlignAcc1">
    <dgm:fillClrLst meth="repeat">
      <a:schemeClr val="accent6">
        <a:alpha val="40000"/>
        <a:tint val="40000"/>
      </a:schemeClr>
    </dgm:fillClrLst>
    <dgm:linClrLst meth="repeat">
      <a:schemeClr val="accent6"/>
    </dgm:linClrLst>
    <dgm:effectClrLst/>
    <dgm:txLinClrLst/>
    <dgm:txFillClrLst meth="repeat">
      <a:schemeClr val="dk1"/>
    </dgm:txFillClrLst>
    <dgm:txEffectClrLst/>
  </dgm:styleLbl>
  <dgm:styleLbl name="b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fgAcc0">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2">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3">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4">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6D4A8EF-5495-9048-8564-8AEE6E61CC0D}" type="doc">
      <dgm:prSet loTypeId="urn:microsoft.com/office/officeart/2005/8/layout/equation2" loCatId="" qsTypeId="urn:microsoft.com/office/officeart/2005/8/quickstyle/simple1" qsCatId="simple" csTypeId="urn:microsoft.com/office/officeart/2005/8/colors/accent6_1" csCatId="accent6" phldr="1"/>
      <dgm:spPr/>
    </dgm:pt>
    <dgm:pt modelId="{AED4D6C6-A8E2-F64D-AD64-9BD579A75822}">
      <dgm:prSet phldrT="[テキスト]" custT="1"/>
      <dgm:spPr>
        <a:ln w="38100"/>
      </dgm:spPr>
      <dgm:t>
        <a:bodyPr/>
        <a:lstStyle/>
        <a:p>
          <a:r>
            <a:rPr kumimoji="1" lang="ja-JP" altLang="en-US" sz="2800"/>
            <a:t>要因</a:t>
          </a:r>
          <a:r>
            <a:rPr kumimoji="1" lang="ja-JP" altLang="en-US" sz="2800" dirty="0"/>
            <a:t>の効果による分散</a:t>
          </a:r>
        </a:p>
      </dgm:t>
    </dgm:pt>
    <dgm:pt modelId="{B634E89A-2629-474C-903B-3A6157383489}" type="parTrans" cxnId="{BFCEF7C8-E375-4446-875F-30833AD3CB24}">
      <dgm:prSet/>
      <dgm:spPr/>
      <dgm:t>
        <a:bodyPr/>
        <a:lstStyle/>
        <a:p>
          <a:endParaRPr kumimoji="1" lang="ja-JP" altLang="en-US"/>
        </a:p>
      </dgm:t>
    </dgm:pt>
    <dgm:pt modelId="{9774C3C1-CF3B-F94D-977C-AB4AAB565925}" type="sibTrans" cxnId="{BFCEF7C8-E375-4446-875F-30833AD3CB24}">
      <dgm:prSet/>
      <dgm:spPr>
        <a:solidFill>
          <a:srgbClr val="00B050"/>
        </a:solidFill>
      </dgm:spPr>
      <dgm:t>
        <a:bodyPr/>
        <a:lstStyle/>
        <a:p>
          <a:endParaRPr kumimoji="1" lang="ja-JP" altLang="en-US"/>
        </a:p>
      </dgm:t>
    </dgm:pt>
    <dgm:pt modelId="{157CF3ED-6C31-EC42-B3C5-01D0FB3F5BF1}">
      <dgm:prSet phldrT="[テキスト]" custT="1"/>
      <dgm:spPr>
        <a:ln w="38100"/>
      </dgm:spPr>
      <dgm:t>
        <a:bodyPr/>
        <a:lstStyle/>
        <a:p>
          <a:r>
            <a:rPr kumimoji="1" lang="ja-JP" altLang="en-US" sz="3200" dirty="0">
              <a:solidFill>
                <a:schemeClr val="tx1"/>
              </a:solidFill>
            </a:rPr>
            <a:t>測定値の</a:t>
          </a:r>
          <a:endParaRPr kumimoji="1" lang="en-US" altLang="ja-JP" sz="3200" dirty="0">
            <a:solidFill>
              <a:schemeClr val="tx1"/>
            </a:solidFill>
          </a:endParaRPr>
        </a:p>
        <a:p>
          <a:r>
            <a:rPr kumimoji="1" lang="ja-JP" altLang="en-US" sz="3200" dirty="0">
              <a:solidFill>
                <a:schemeClr val="tx1"/>
              </a:solidFill>
            </a:rPr>
            <a:t>全体の</a:t>
          </a:r>
          <a:endParaRPr kumimoji="1" lang="en-US" altLang="ja-JP" sz="3200" dirty="0">
            <a:solidFill>
              <a:schemeClr val="tx1"/>
            </a:solidFill>
          </a:endParaRPr>
        </a:p>
        <a:p>
          <a:r>
            <a:rPr kumimoji="1" lang="ja-JP" altLang="en-US" sz="3200" dirty="0">
              <a:solidFill>
                <a:schemeClr val="tx1"/>
              </a:solidFill>
            </a:rPr>
            <a:t>分散</a:t>
          </a:r>
        </a:p>
      </dgm:t>
    </dgm:pt>
    <dgm:pt modelId="{8947E506-D7EC-D441-987A-89E37347E3E0}" type="parTrans" cxnId="{C255131B-4E03-3F41-B3F3-9E39D5F3D049}">
      <dgm:prSet/>
      <dgm:spPr/>
      <dgm:t>
        <a:bodyPr/>
        <a:lstStyle/>
        <a:p>
          <a:endParaRPr kumimoji="1" lang="ja-JP" altLang="en-US"/>
        </a:p>
      </dgm:t>
    </dgm:pt>
    <dgm:pt modelId="{D37EDAB5-0680-6B40-8CBA-C500E643BF90}" type="sibTrans" cxnId="{C255131B-4E03-3F41-B3F3-9E39D5F3D049}">
      <dgm:prSet/>
      <dgm:spPr/>
      <dgm:t>
        <a:bodyPr/>
        <a:lstStyle/>
        <a:p>
          <a:endParaRPr kumimoji="1" lang="ja-JP" altLang="en-US"/>
        </a:p>
      </dgm:t>
    </dgm:pt>
    <dgm:pt modelId="{3C3C94B3-80DA-9145-B482-07682222A30C}">
      <dgm:prSet phldrT="[テキスト]" custT="1"/>
      <dgm:spPr>
        <a:ln w="38100"/>
      </dgm:spPr>
      <dgm:t>
        <a:bodyPr/>
        <a:lstStyle/>
        <a:p>
          <a:r>
            <a:rPr kumimoji="1" lang="ja-JP" altLang="en-US" sz="2800" dirty="0"/>
            <a:t>誤差による分散</a:t>
          </a:r>
        </a:p>
      </dgm:t>
    </dgm:pt>
    <dgm:pt modelId="{9AA3A232-7C1E-1641-8C51-5DD877A5A46B}" type="parTrans" cxnId="{339B57D5-870C-394B-9FF5-0D0C51ABAA7D}">
      <dgm:prSet/>
      <dgm:spPr/>
      <dgm:t>
        <a:bodyPr/>
        <a:lstStyle/>
        <a:p>
          <a:endParaRPr kumimoji="1" lang="ja-JP" altLang="en-US"/>
        </a:p>
      </dgm:t>
    </dgm:pt>
    <dgm:pt modelId="{E5EAAD87-2C5B-0642-9DC2-0618A1BC4E46}" type="sibTrans" cxnId="{339B57D5-870C-394B-9FF5-0D0C51ABAA7D}">
      <dgm:prSet/>
      <dgm:spPr>
        <a:solidFill>
          <a:srgbClr val="00B050"/>
        </a:solidFill>
      </dgm:spPr>
      <dgm:t>
        <a:bodyPr/>
        <a:lstStyle/>
        <a:p>
          <a:endParaRPr kumimoji="1" lang="ja-JP" altLang="en-US"/>
        </a:p>
      </dgm:t>
    </dgm:pt>
    <dgm:pt modelId="{4D3FD3AF-E713-4E49-AF3D-B264EED6DBFB}" type="pres">
      <dgm:prSet presAssocID="{C6D4A8EF-5495-9048-8564-8AEE6E61CC0D}" presName="Name0" presStyleCnt="0">
        <dgm:presLayoutVars>
          <dgm:dir val="rev"/>
          <dgm:resizeHandles val="exact"/>
        </dgm:presLayoutVars>
      </dgm:prSet>
      <dgm:spPr/>
    </dgm:pt>
    <dgm:pt modelId="{D86D4B89-5CD0-224D-A463-1B0E074245F8}" type="pres">
      <dgm:prSet presAssocID="{C6D4A8EF-5495-9048-8564-8AEE6E61CC0D}" presName="vNodes" presStyleCnt="0"/>
      <dgm:spPr/>
    </dgm:pt>
    <dgm:pt modelId="{AA8455A6-0234-BF47-958C-2BF3C4606AE3}" type="pres">
      <dgm:prSet presAssocID="{AED4D6C6-A8E2-F64D-AD64-9BD579A75822}" presName="node" presStyleLbl="node1" presStyleIdx="0" presStyleCnt="3" custScaleX="1319973" custScaleY="378993" custLinFactNeighborX="-64414" custLinFactNeighborY="-2992">
        <dgm:presLayoutVars>
          <dgm:bulletEnabled val="1"/>
        </dgm:presLayoutVars>
      </dgm:prSet>
      <dgm:spPr/>
    </dgm:pt>
    <dgm:pt modelId="{5CD8F6F0-7604-624A-BBE1-978A5EC56F9D}" type="pres">
      <dgm:prSet presAssocID="{9774C3C1-CF3B-F94D-977C-AB4AAB565925}" presName="spacerT" presStyleCnt="0"/>
      <dgm:spPr/>
    </dgm:pt>
    <dgm:pt modelId="{869D501C-347E-1B46-8F96-E59B9A9C468B}" type="pres">
      <dgm:prSet presAssocID="{9774C3C1-CF3B-F94D-977C-AB4AAB565925}" presName="sibTrans" presStyleLbl="sibTrans2D1" presStyleIdx="0" presStyleCnt="2" custScaleX="531919" custScaleY="495300" custLinFactX="-100000" custLinFactY="23046" custLinFactNeighborX="-127398" custLinFactNeighborY="100000"/>
      <dgm:spPr/>
    </dgm:pt>
    <dgm:pt modelId="{891354C2-8261-224B-90AA-DCD27BCD6C8E}" type="pres">
      <dgm:prSet presAssocID="{9774C3C1-CF3B-F94D-977C-AB4AAB565925}" presName="spacerB" presStyleCnt="0"/>
      <dgm:spPr/>
    </dgm:pt>
    <dgm:pt modelId="{BB51BB63-AE55-4A45-8BC6-AD82039BD4A0}" type="pres">
      <dgm:prSet presAssocID="{3C3C94B3-80DA-9145-B482-07682222A30C}" presName="node" presStyleLbl="node1" presStyleIdx="1" presStyleCnt="3" custScaleX="876864" custScaleY="365539" custLinFactY="5247" custLinFactNeighborX="-97781" custLinFactNeighborY="100000">
        <dgm:presLayoutVars>
          <dgm:bulletEnabled val="1"/>
        </dgm:presLayoutVars>
      </dgm:prSet>
      <dgm:spPr/>
    </dgm:pt>
    <dgm:pt modelId="{F597DA8A-74AD-5947-968D-DC115BF106C4}" type="pres">
      <dgm:prSet presAssocID="{C6D4A8EF-5495-9048-8564-8AEE6E61CC0D}" presName="sibTransLast" presStyleLbl="sibTrans2D1" presStyleIdx="1" presStyleCnt="2" custAng="127062" custFlipHor="1" custScaleX="1458493" custScaleY="502667" custLinFactX="393887" custLinFactNeighborX="400000" custLinFactNeighborY="-38326"/>
      <dgm:spPr/>
    </dgm:pt>
    <dgm:pt modelId="{C3C270CF-47F4-D640-A723-52F3DE5AFB4B}" type="pres">
      <dgm:prSet presAssocID="{C6D4A8EF-5495-9048-8564-8AEE6E61CC0D}" presName="connectorText" presStyleLbl="sibTrans2D1" presStyleIdx="1" presStyleCnt="2"/>
      <dgm:spPr/>
    </dgm:pt>
    <dgm:pt modelId="{FDBC634C-BA90-9D46-81B4-80EA3BC159E1}" type="pres">
      <dgm:prSet presAssocID="{C6D4A8EF-5495-9048-8564-8AEE6E61CC0D}" presName="lastNode" presStyleLbl="node1" presStyleIdx="2" presStyleCnt="3" custScaleX="399752" custScaleY="450447" custLinFactX="-37465" custLinFactNeighborX="-100000" custLinFactNeighborY="25208">
        <dgm:presLayoutVars>
          <dgm:bulletEnabled val="1"/>
        </dgm:presLayoutVars>
      </dgm:prSet>
      <dgm:spPr/>
    </dgm:pt>
  </dgm:ptLst>
  <dgm:cxnLst>
    <dgm:cxn modelId="{CD625D04-235C-434B-805E-5FDD03D056D9}" type="presOf" srcId="{AED4D6C6-A8E2-F64D-AD64-9BD579A75822}" destId="{AA8455A6-0234-BF47-958C-2BF3C4606AE3}" srcOrd="0" destOrd="0" presId="urn:microsoft.com/office/officeart/2005/8/layout/equation2"/>
    <dgm:cxn modelId="{C255131B-4E03-3F41-B3F3-9E39D5F3D049}" srcId="{C6D4A8EF-5495-9048-8564-8AEE6E61CC0D}" destId="{157CF3ED-6C31-EC42-B3C5-01D0FB3F5BF1}" srcOrd="2" destOrd="0" parTransId="{8947E506-D7EC-D441-987A-89E37347E3E0}" sibTransId="{D37EDAB5-0680-6B40-8CBA-C500E643BF90}"/>
    <dgm:cxn modelId="{4406621E-49AC-BE43-9CFC-7D292965398E}" type="presOf" srcId="{157CF3ED-6C31-EC42-B3C5-01D0FB3F5BF1}" destId="{FDBC634C-BA90-9D46-81B4-80EA3BC159E1}" srcOrd="0" destOrd="0" presId="urn:microsoft.com/office/officeart/2005/8/layout/equation2"/>
    <dgm:cxn modelId="{4D75295D-4BEA-3B48-91E0-78E6A9F1B1B7}" type="presOf" srcId="{E5EAAD87-2C5B-0642-9DC2-0618A1BC4E46}" destId="{C3C270CF-47F4-D640-A723-52F3DE5AFB4B}" srcOrd="1" destOrd="0" presId="urn:microsoft.com/office/officeart/2005/8/layout/equation2"/>
    <dgm:cxn modelId="{48A5B479-7E2C-134D-BC60-2F8D2487FF1B}" type="presOf" srcId="{E5EAAD87-2C5B-0642-9DC2-0618A1BC4E46}" destId="{F597DA8A-74AD-5947-968D-DC115BF106C4}" srcOrd="0" destOrd="0" presId="urn:microsoft.com/office/officeart/2005/8/layout/equation2"/>
    <dgm:cxn modelId="{0534E280-27D3-2842-8B80-F98C6C1BB222}" type="presOf" srcId="{3C3C94B3-80DA-9145-B482-07682222A30C}" destId="{BB51BB63-AE55-4A45-8BC6-AD82039BD4A0}" srcOrd="0" destOrd="0" presId="urn:microsoft.com/office/officeart/2005/8/layout/equation2"/>
    <dgm:cxn modelId="{7DF204B4-40F2-5A43-8798-DFA140B751D2}" type="presOf" srcId="{C6D4A8EF-5495-9048-8564-8AEE6E61CC0D}" destId="{4D3FD3AF-E713-4E49-AF3D-B264EED6DBFB}" srcOrd="0" destOrd="0" presId="urn:microsoft.com/office/officeart/2005/8/layout/equation2"/>
    <dgm:cxn modelId="{1D6B2FBB-A4BC-BE49-9C39-5E1A1E3DC1E7}" type="presOf" srcId="{9774C3C1-CF3B-F94D-977C-AB4AAB565925}" destId="{869D501C-347E-1B46-8F96-E59B9A9C468B}" srcOrd="0" destOrd="0" presId="urn:microsoft.com/office/officeart/2005/8/layout/equation2"/>
    <dgm:cxn modelId="{BFCEF7C8-E375-4446-875F-30833AD3CB24}" srcId="{C6D4A8EF-5495-9048-8564-8AEE6E61CC0D}" destId="{AED4D6C6-A8E2-F64D-AD64-9BD579A75822}" srcOrd="0" destOrd="0" parTransId="{B634E89A-2629-474C-903B-3A6157383489}" sibTransId="{9774C3C1-CF3B-F94D-977C-AB4AAB565925}"/>
    <dgm:cxn modelId="{339B57D5-870C-394B-9FF5-0D0C51ABAA7D}" srcId="{C6D4A8EF-5495-9048-8564-8AEE6E61CC0D}" destId="{3C3C94B3-80DA-9145-B482-07682222A30C}" srcOrd="1" destOrd="0" parTransId="{9AA3A232-7C1E-1641-8C51-5DD877A5A46B}" sibTransId="{E5EAAD87-2C5B-0642-9DC2-0618A1BC4E46}"/>
    <dgm:cxn modelId="{F8D6E68F-33EA-AB4C-A232-BA60DFD1A0AF}" type="presParOf" srcId="{4D3FD3AF-E713-4E49-AF3D-B264EED6DBFB}" destId="{D86D4B89-5CD0-224D-A463-1B0E074245F8}" srcOrd="0" destOrd="0" presId="urn:microsoft.com/office/officeart/2005/8/layout/equation2"/>
    <dgm:cxn modelId="{D7270466-658C-1144-B9C5-24BFF8697FBC}" type="presParOf" srcId="{D86D4B89-5CD0-224D-A463-1B0E074245F8}" destId="{AA8455A6-0234-BF47-958C-2BF3C4606AE3}" srcOrd="0" destOrd="0" presId="urn:microsoft.com/office/officeart/2005/8/layout/equation2"/>
    <dgm:cxn modelId="{8E4A05C0-29A8-5244-A208-166F8E46C648}" type="presParOf" srcId="{D86D4B89-5CD0-224D-A463-1B0E074245F8}" destId="{5CD8F6F0-7604-624A-BBE1-978A5EC56F9D}" srcOrd="1" destOrd="0" presId="urn:microsoft.com/office/officeart/2005/8/layout/equation2"/>
    <dgm:cxn modelId="{92E6C042-ECB7-6E4A-A7FE-6359445B8FBB}" type="presParOf" srcId="{D86D4B89-5CD0-224D-A463-1B0E074245F8}" destId="{869D501C-347E-1B46-8F96-E59B9A9C468B}" srcOrd="2" destOrd="0" presId="urn:microsoft.com/office/officeart/2005/8/layout/equation2"/>
    <dgm:cxn modelId="{3079A977-ACFD-7B4A-BD45-76027E47FB6C}" type="presParOf" srcId="{D86D4B89-5CD0-224D-A463-1B0E074245F8}" destId="{891354C2-8261-224B-90AA-DCD27BCD6C8E}" srcOrd="3" destOrd="0" presId="urn:microsoft.com/office/officeart/2005/8/layout/equation2"/>
    <dgm:cxn modelId="{28419CA1-475E-BB4F-9A77-35E8F019AE01}" type="presParOf" srcId="{D86D4B89-5CD0-224D-A463-1B0E074245F8}" destId="{BB51BB63-AE55-4A45-8BC6-AD82039BD4A0}" srcOrd="4" destOrd="0" presId="urn:microsoft.com/office/officeart/2005/8/layout/equation2"/>
    <dgm:cxn modelId="{6C05D4A0-ADBA-AE44-B91F-7A2FCCB67C73}" type="presParOf" srcId="{4D3FD3AF-E713-4E49-AF3D-B264EED6DBFB}" destId="{F597DA8A-74AD-5947-968D-DC115BF106C4}" srcOrd="1" destOrd="0" presId="urn:microsoft.com/office/officeart/2005/8/layout/equation2"/>
    <dgm:cxn modelId="{240BB6D5-DC8F-654A-8237-AF6A60C4B9B9}" type="presParOf" srcId="{F597DA8A-74AD-5947-968D-DC115BF106C4}" destId="{C3C270CF-47F4-D640-A723-52F3DE5AFB4B}" srcOrd="0" destOrd="0" presId="urn:microsoft.com/office/officeart/2005/8/layout/equation2"/>
    <dgm:cxn modelId="{9D914938-3337-5346-8631-571EEB345877}" type="presParOf" srcId="{4D3FD3AF-E713-4E49-AF3D-B264EED6DBFB}" destId="{FDBC634C-BA90-9D46-81B4-80EA3BC159E1}" srcOrd="2" destOrd="0" presId="urn:microsoft.com/office/officeart/2005/8/layout/equation2"/>
  </dgm:cxnLst>
  <dgm:bg/>
  <dgm:whole>
    <a:ln w="57150"/>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2C5368F-A51B-9E40-A8CD-21C6B8B8B004}" type="doc">
      <dgm:prSet loTypeId="urn:microsoft.com/office/officeart/2005/8/layout/lProcess3" loCatId="process" qsTypeId="urn:microsoft.com/office/officeart/2005/8/quickstyle/simple2" qsCatId="simple" csTypeId="urn:microsoft.com/office/officeart/2005/8/colors/accent0_3" csCatId="mainScheme" phldr="1"/>
      <dgm:spPr/>
      <dgm:t>
        <a:bodyPr/>
        <a:lstStyle/>
        <a:p>
          <a:endParaRPr kumimoji="1" lang="ja-JP" altLang="en-US"/>
        </a:p>
      </dgm:t>
    </dgm:pt>
    <dgm:pt modelId="{14A614C7-AF3F-5D43-82A4-D0C74D2EF97D}">
      <dgm:prSet custT="1"/>
      <dgm:spPr/>
      <dgm:t>
        <a:bodyPr/>
        <a:lstStyle/>
        <a:p>
          <a:r>
            <a:rPr kumimoji="1" lang="ja-JP" sz="3200"/>
            <a:t>ランダム化（</a:t>
          </a:r>
          <a:r>
            <a:rPr kumimoji="1" lang="en-US" sz="3200" dirty="0"/>
            <a:t>random sampling)</a:t>
          </a:r>
          <a:endParaRPr lang="ja-JP" sz="3200" dirty="0"/>
        </a:p>
      </dgm:t>
    </dgm:pt>
    <dgm:pt modelId="{0A68F433-32BC-F747-859F-47E87D29C9F4}" type="parTrans" cxnId="{CFC057A4-A765-A948-A64B-725DA9C4F924}">
      <dgm:prSet/>
      <dgm:spPr/>
      <dgm:t>
        <a:bodyPr/>
        <a:lstStyle/>
        <a:p>
          <a:endParaRPr kumimoji="1" lang="ja-JP" altLang="en-US"/>
        </a:p>
      </dgm:t>
    </dgm:pt>
    <dgm:pt modelId="{2E8D24B5-B77C-2641-B66C-3E9D2A7A19F8}" type="sibTrans" cxnId="{CFC057A4-A765-A948-A64B-725DA9C4F924}">
      <dgm:prSet/>
      <dgm:spPr/>
      <dgm:t>
        <a:bodyPr/>
        <a:lstStyle/>
        <a:p>
          <a:endParaRPr kumimoji="1" lang="ja-JP" altLang="en-US"/>
        </a:p>
      </dgm:t>
    </dgm:pt>
    <dgm:pt modelId="{1BEEF1B8-9045-5A4C-9391-EE11B1816959}">
      <dgm:prSet custT="1"/>
      <dgm:spPr/>
      <dgm:t>
        <a:bodyPr/>
        <a:lstStyle/>
        <a:p>
          <a:r>
            <a:rPr kumimoji="1" lang="ja-JP" altLang="en-US" sz="3200" dirty="0"/>
            <a:t>正規分布（</a:t>
          </a:r>
          <a:r>
            <a:rPr lang="en-US" sz="3200" b="0" i="0" dirty="0"/>
            <a:t>a normal distribution</a:t>
          </a:r>
          <a:r>
            <a:rPr lang="ja-JP" altLang="en-US" sz="3200" b="0" i="0" dirty="0"/>
            <a:t>）</a:t>
          </a:r>
          <a:endParaRPr lang="ja-JP" altLang="en-US" sz="3200" dirty="0"/>
        </a:p>
      </dgm:t>
    </dgm:pt>
    <dgm:pt modelId="{9FDA4F7B-A399-DE4A-8D6D-58BDD50EA898}" type="parTrans" cxnId="{B9663F43-00E2-E44A-9B58-C61F00988CB5}">
      <dgm:prSet/>
      <dgm:spPr/>
      <dgm:t>
        <a:bodyPr/>
        <a:lstStyle/>
        <a:p>
          <a:endParaRPr kumimoji="1" lang="ja-JP" altLang="en-US"/>
        </a:p>
      </dgm:t>
    </dgm:pt>
    <dgm:pt modelId="{C736D584-8751-264E-8BD9-6119D1DF12B2}" type="sibTrans" cxnId="{B9663F43-00E2-E44A-9B58-C61F00988CB5}">
      <dgm:prSet/>
      <dgm:spPr/>
      <dgm:t>
        <a:bodyPr/>
        <a:lstStyle/>
        <a:p>
          <a:endParaRPr kumimoji="1" lang="ja-JP" altLang="en-US"/>
        </a:p>
      </dgm:t>
    </dgm:pt>
    <dgm:pt modelId="{37AB6F8E-7F58-534C-907D-2AE15828ECBC}">
      <dgm:prSet custT="1"/>
      <dgm:spPr/>
      <dgm:t>
        <a:bodyPr/>
        <a:lstStyle/>
        <a:p>
          <a:r>
            <a:rPr kumimoji="1" lang="ja-JP" sz="3200" dirty="0"/>
            <a:t>等分散性</a:t>
          </a:r>
          <a:r>
            <a:rPr kumimoji="1" lang="en-US" sz="3200" dirty="0"/>
            <a:t>(homoscedasticity)</a:t>
          </a:r>
          <a:endParaRPr lang="ja-JP" sz="3200" dirty="0"/>
        </a:p>
      </dgm:t>
    </dgm:pt>
    <dgm:pt modelId="{E653E3D5-7200-D94A-8ADE-EF014E291F01}" type="parTrans" cxnId="{6A090092-9A97-E746-8906-61AB84024E14}">
      <dgm:prSet/>
      <dgm:spPr/>
      <dgm:t>
        <a:bodyPr/>
        <a:lstStyle/>
        <a:p>
          <a:endParaRPr kumimoji="1" lang="ja-JP" altLang="en-US"/>
        </a:p>
      </dgm:t>
    </dgm:pt>
    <dgm:pt modelId="{C125FB0F-BAB5-CA40-BBA5-58040FE001E4}" type="sibTrans" cxnId="{6A090092-9A97-E746-8906-61AB84024E14}">
      <dgm:prSet/>
      <dgm:spPr/>
      <dgm:t>
        <a:bodyPr/>
        <a:lstStyle/>
        <a:p>
          <a:endParaRPr kumimoji="1" lang="ja-JP" altLang="en-US"/>
        </a:p>
      </dgm:t>
    </dgm:pt>
    <dgm:pt modelId="{832FC609-CB95-4C4E-B003-BFEF30535FE4}">
      <dgm:prSet custT="1"/>
      <dgm:spPr/>
      <dgm:t>
        <a:bodyPr/>
        <a:lstStyle/>
        <a:p>
          <a:r>
            <a:rPr kumimoji="1" lang="ja-JP" sz="2400" dirty="0"/>
            <a:t>標本が扱う水準の母集団から無作為抽出されている</a:t>
          </a:r>
          <a:r>
            <a:rPr kumimoji="1" lang="en-US" sz="2400" dirty="0"/>
            <a:t>. </a:t>
          </a:r>
          <a:endParaRPr lang="ja-JP" sz="2400" dirty="0"/>
        </a:p>
      </dgm:t>
    </dgm:pt>
    <dgm:pt modelId="{2AA2B36D-23A1-1F41-B781-91FC3F3767D8}" type="parTrans" cxnId="{9DEE62BE-F860-BC4F-ADA4-51039601B4E3}">
      <dgm:prSet/>
      <dgm:spPr/>
      <dgm:t>
        <a:bodyPr/>
        <a:lstStyle/>
        <a:p>
          <a:endParaRPr kumimoji="1" lang="ja-JP" altLang="en-US"/>
        </a:p>
      </dgm:t>
    </dgm:pt>
    <dgm:pt modelId="{9A33050B-33E0-C246-AD81-04CD76C35CA8}" type="sibTrans" cxnId="{9DEE62BE-F860-BC4F-ADA4-51039601B4E3}">
      <dgm:prSet/>
      <dgm:spPr/>
      <dgm:t>
        <a:bodyPr/>
        <a:lstStyle/>
        <a:p>
          <a:endParaRPr kumimoji="1" lang="ja-JP" altLang="en-US"/>
        </a:p>
      </dgm:t>
    </dgm:pt>
    <dgm:pt modelId="{2A893093-391F-724A-9548-EB4A5A561DA8}">
      <dgm:prSet custT="1"/>
      <dgm:spPr/>
      <dgm:t>
        <a:bodyPr/>
        <a:lstStyle/>
        <a:p>
          <a:r>
            <a:rPr kumimoji="1" lang="ja-JP" sz="2400" dirty="0"/>
            <a:t>母集団</a:t>
          </a:r>
          <a:r>
            <a:rPr kumimoji="1" lang="ja-JP" altLang="en-US" sz="2400" dirty="0"/>
            <a:t>が</a:t>
          </a:r>
          <a:r>
            <a:rPr kumimoji="1" lang="ja-JP" sz="2400" dirty="0"/>
            <a:t>正規分析になっている</a:t>
          </a:r>
          <a:r>
            <a:rPr kumimoji="1" lang="en-US" sz="2400" dirty="0"/>
            <a:t>.</a:t>
          </a:r>
          <a:endParaRPr lang="ja-JP" sz="2400" dirty="0"/>
        </a:p>
      </dgm:t>
    </dgm:pt>
    <dgm:pt modelId="{C615994F-1359-DE4F-9E9C-44EB922232B4}" type="parTrans" cxnId="{1BA89BDB-F6BA-AE45-98B7-A9A97EAF416F}">
      <dgm:prSet/>
      <dgm:spPr/>
      <dgm:t>
        <a:bodyPr/>
        <a:lstStyle/>
        <a:p>
          <a:endParaRPr kumimoji="1" lang="ja-JP" altLang="en-US"/>
        </a:p>
      </dgm:t>
    </dgm:pt>
    <dgm:pt modelId="{F24AA99A-3CB8-7A44-8743-914026346051}" type="sibTrans" cxnId="{1BA89BDB-F6BA-AE45-98B7-A9A97EAF416F}">
      <dgm:prSet/>
      <dgm:spPr/>
      <dgm:t>
        <a:bodyPr/>
        <a:lstStyle/>
        <a:p>
          <a:endParaRPr kumimoji="1" lang="ja-JP" altLang="en-US"/>
        </a:p>
      </dgm:t>
    </dgm:pt>
    <dgm:pt modelId="{9B9FB005-2833-1F41-9DE0-C74D067E08C9}">
      <dgm:prSet custT="1"/>
      <dgm:spPr/>
      <dgm:t>
        <a:bodyPr/>
        <a:lstStyle/>
        <a:p>
          <a:r>
            <a:rPr kumimoji="1" lang="ja-JP" altLang="en-US" sz="2400" dirty="0"/>
            <a:t>母集団分散はすべて等しい</a:t>
          </a:r>
          <a:r>
            <a:rPr kumimoji="1" lang="en-US" altLang="ja-JP" sz="2400" dirty="0"/>
            <a:t>.</a:t>
          </a:r>
          <a:endParaRPr lang="ja-JP" altLang="en-US" sz="2400" dirty="0"/>
        </a:p>
      </dgm:t>
    </dgm:pt>
    <dgm:pt modelId="{B11998FC-BBD7-B448-9AAE-EE106A401005}" type="parTrans" cxnId="{F13032CB-3FEA-2D4B-84FE-33599A2C657E}">
      <dgm:prSet/>
      <dgm:spPr/>
      <dgm:t>
        <a:bodyPr/>
        <a:lstStyle/>
        <a:p>
          <a:endParaRPr kumimoji="1" lang="ja-JP" altLang="en-US"/>
        </a:p>
      </dgm:t>
    </dgm:pt>
    <dgm:pt modelId="{280E54D8-FC6E-5640-AB00-365E448A9461}" type="sibTrans" cxnId="{F13032CB-3FEA-2D4B-84FE-33599A2C657E}">
      <dgm:prSet/>
      <dgm:spPr/>
      <dgm:t>
        <a:bodyPr/>
        <a:lstStyle/>
        <a:p>
          <a:endParaRPr kumimoji="1" lang="ja-JP" altLang="en-US"/>
        </a:p>
      </dgm:t>
    </dgm:pt>
    <dgm:pt modelId="{DEB26BF7-AEA3-B84C-A237-A58E31B03DFE}" type="pres">
      <dgm:prSet presAssocID="{42C5368F-A51B-9E40-A8CD-21C6B8B8B004}" presName="Name0" presStyleCnt="0">
        <dgm:presLayoutVars>
          <dgm:chPref val="3"/>
          <dgm:dir/>
          <dgm:animLvl val="lvl"/>
          <dgm:resizeHandles/>
        </dgm:presLayoutVars>
      </dgm:prSet>
      <dgm:spPr/>
    </dgm:pt>
    <dgm:pt modelId="{08839B59-730D-8C40-B085-8EBFFA6CEA7A}" type="pres">
      <dgm:prSet presAssocID="{14A614C7-AF3F-5D43-82A4-D0C74D2EF97D}" presName="horFlow" presStyleCnt="0"/>
      <dgm:spPr/>
    </dgm:pt>
    <dgm:pt modelId="{AA810EB1-843A-E44B-8024-369BECA13151}" type="pres">
      <dgm:prSet presAssocID="{14A614C7-AF3F-5D43-82A4-D0C74D2EF97D}" presName="bigChev" presStyleLbl="node1" presStyleIdx="0" presStyleCnt="3" custScaleX="202194" custScaleY="113425"/>
      <dgm:spPr/>
    </dgm:pt>
    <dgm:pt modelId="{9F7B5AF5-5923-B34E-9ABB-6625EF4014B9}" type="pres">
      <dgm:prSet presAssocID="{2AA2B36D-23A1-1F41-B781-91FC3F3767D8}" presName="parTrans" presStyleCnt="0"/>
      <dgm:spPr/>
    </dgm:pt>
    <dgm:pt modelId="{BBA46A02-35AB-F24E-8825-09AA2287708C}" type="pres">
      <dgm:prSet presAssocID="{832FC609-CB95-4C4E-B003-BFEF30535FE4}" presName="node" presStyleLbl="alignAccFollowNode1" presStyleIdx="0" presStyleCnt="3" custScaleX="202194" custScaleY="113425">
        <dgm:presLayoutVars>
          <dgm:bulletEnabled val="1"/>
        </dgm:presLayoutVars>
      </dgm:prSet>
      <dgm:spPr/>
    </dgm:pt>
    <dgm:pt modelId="{12E52185-383C-8445-9555-EBEC58DBB97D}" type="pres">
      <dgm:prSet presAssocID="{14A614C7-AF3F-5D43-82A4-D0C74D2EF97D}" presName="vSp" presStyleCnt="0"/>
      <dgm:spPr/>
    </dgm:pt>
    <dgm:pt modelId="{854C1418-3A09-944F-83FE-7C873CEC73B4}" type="pres">
      <dgm:prSet presAssocID="{1BEEF1B8-9045-5A4C-9391-EE11B1816959}" presName="horFlow" presStyleCnt="0"/>
      <dgm:spPr/>
    </dgm:pt>
    <dgm:pt modelId="{922B48DF-645C-8B4B-AA03-6B6B6B8F8D5E}" type="pres">
      <dgm:prSet presAssocID="{1BEEF1B8-9045-5A4C-9391-EE11B1816959}" presName="bigChev" presStyleLbl="node1" presStyleIdx="1" presStyleCnt="3" custScaleX="202194" custScaleY="113425"/>
      <dgm:spPr/>
    </dgm:pt>
    <dgm:pt modelId="{063BD0BF-A5C1-B14D-BCBA-7CD1FF0BC322}" type="pres">
      <dgm:prSet presAssocID="{C615994F-1359-DE4F-9E9C-44EB922232B4}" presName="parTrans" presStyleCnt="0"/>
      <dgm:spPr/>
    </dgm:pt>
    <dgm:pt modelId="{81CF51FC-3190-C440-BBED-7A39F95E4B2B}" type="pres">
      <dgm:prSet presAssocID="{2A893093-391F-724A-9548-EB4A5A561DA8}" presName="node" presStyleLbl="alignAccFollowNode1" presStyleIdx="1" presStyleCnt="3" custScaleX="202194" custScaleY="113425">
        <dgm:presLayoutVars>
          <dgm:bulletEnabled val="1"/>
        </dgm:presLayoutVars>
      </dgm:prSet>
      <dgm:spPr/>
    </dgm:pt>
    <dgm:pt modelId="{2481D355-F2A9-8840-8959-9572BC3F061B}" type="pres">
      <dgm:prSet presAssocID="{1BEEF1B8-9045-5A4C-9391-EE11B1816959}" presName="vSp" presStyleCnt="0"/>
      <dgm:spPr/>
    </dgm:pt>
    <dgm:pt modelId="{8DDC7410-FA3F-354E-9D96-E4ABC13450FB}" type="pres">
      <dgm:prSet presAssocID="{37AB6F8E-7F58-534C-907D-2AE15828ECBC}" presName="horFlow" presStyleCnt="0"/>
      <dgm:spPr/>
    </dgm:pt>
    <dgm:pt modelId="{5F196080-7200-D447-94DD-0665DBDAE38E}" type="pres">
      <dgm:prSet presAssocID="{37AB6F8E-7F58-534C-907D-2AE15828ECBC}" presName="bigChev" presStyleLbl="node1" presStyleIdx="2" presStyleCnt="3" custScaleX="202194" custScaleY="113425"/>
      <dgm:spPr/>
    </dgm:pt>
    <dgm:pt modelId="{026840EF-00C7-FD4A-82D6-75F7814370C5}" type="pres">
      <dgm:prSet presAssocID="{B11998FC-BBD7-B448-9AAE-EE106A401005}" presName="parTrans" presStyleCnt="0"/>
      <dgm:spPr/>
    </dgm:pt>
    <dgm:pt modelId="{A33110A7-EA3C-6A40-BDAF-7F55D41D770F}" type="pres">
      <dgm:prSet presAssocID="{9B9FB005-2833-1F41-9DE0-C74D067E08C9}" presName="node" presStyleLbl="alignAccFollowNode1" presStyleIdx="2" presStyleCnt="3" custScaleX="202194" custScaleY="113425">
        <dgm:presLayoutVars>
          <dgm:bulletEnabled val="1"/>
        </dgm:presLayoutVars>
      </dgm:prSet>
      <dgm:spPr/>
    </dgm:pt>
  </dgm:ptLst>
  <dgm:cxnLst>
    <dgm:cxn modelId="{3A7ABC19-D327-914D-A073-1430596D6B5D}" type="presOf" srcId="{2A893093-391F-724A-9548-EB4A5A561DA8}" destId="{81CF51FC-3190-C440-BBED-7A39F95E4B2B}" srcOrd="0" destOrd="0" presId="urn:microsoft.com/office/officeart/2005/8/layout/lProcess3"/>
    <dgm:cxn modelId="{B9663F43-00E2-E44A-9B58-C61F00988CB5}" srcId="{42C5368F-A51B-9E40-A8CD-21C6B8B8B004}" destId="{1BEEF1B8-9045-5A4C-9391-EE11B1816959}" srcOrd="1" destOrd="0" parTransId="{9FDA4F7B-A399-DE4A-8D6D-58BDD50EA898}" sibTransId="{C736D584-8751-264E-8BD9-6119D1DF12B2}"/>
    <dgm:cxn modelId="{2C990D66-E472-514F-AECE-3D6B9ABD5A7C}" type="presOf" srcId="{37AB6F8E-7F58-534C-907D-2AE15828ECBC}" destId="{5F196080-7200-D447-94DD-0665DBDAE38E}" srcOrd="0" destOrd="0" presId="urn:microsoft.com/office/officeart/2005/8/layout/lProcess3"/>
    <dgm:cxn modelId="{97D01F80-118D-6A43-92B6-13DD22947AEF}" type="presOf" srcId="{14A614C7-AF3F-5D43-82A4-D0C74D2EF97D}" destId="{AA810EB1-843A-E44B-8024-369BECA13151}" srcOrd="0" destOrd="0" presId="urn:microsoft.com/office/officeart/2005/8/layout/lProcess3"/>
    <dgm:cxn modelId="{6A090092-9A97-E746-8906-61AB84024E14}" srcId="{42C5368F-A51B-9E40-A8CD-21C6B8B8B004}" destId="{37AB6F8E-7F58-534C-907D-2AE15828ECBC}" srcOrd="2" destOrd="0" parTransId="{E653E3D5-7200-D94A-8ADE-EF014E291F01}" sibTransId="{C125FB0F-BAB5-CA40-BBA5-58040FE001E4}"/>
    <dgm:cxn modelId="{CFC057A4-A765-A948-A64B-725DA9C4F924}" srcId="{42C5368F-A51B-9E40-A8CD-21C6B8B8B004}" destId="{14A614C7-AF3F-5D43-82A4-D0C74D2EF97D}" srcOrd="0" destOrd="0" parTransId="{0A68F433-32BC-F747-859F-47E87D29C9F4}" sibTransId="{2E8D24B5-B77C-2641-B66C-3E9D2A7A19F8}"/>
    <dgm:cxn modelId="{589942B0-9F87-2442-9EBB-186198A93C54}" type="presOf" srcId="{42C5368F-A51B-9E40-A8CD-21C6B8B8B004}" destId="{DEB26BF7-AEA3-B84C-A237-A58E31B03DFE}" srcOrd="0" destOrd="0" presId="urn:microsoft.com/office/officeart/2005/8/layout/lProcess3"/>
    <dgm:cxn modelId="{9DEE62BE-F860-BC4F-ADA4-51039601B4E3}" srcId="{14A614C7-AF3F-5D43-82A4-D0C74D2EF97D}" destId="{832FC609-CB95-4C4E-B003-BFEF30535FE4}" srcOrd="0" destOrd="0" parTransId="{2AA2B36D-23A1-1F41-B781-91FC3F3767D8}" sibTransId="{9A33050B-33E0-C246-AD81-04CD76C35CA8}"/>
    <dgm:cxn modelId="{37016AC4-96E4-2C4E-9C57-FEE21220B941}" type="presOf" srcId="{9B9FB005-2833-1F41-9DE0-C74D067E08C9}" destId="{A33110A7-EA3C-6A40-BDAF-7F55D41D770F}" srcOrd="0" destOrd="0" presId="urn:microsoft.com/office/officeart/2005/8/layout/lProcess3"/>
    <dgm:cxn modelId="{F13032CB-3FEA-2D4B-84FE-33599A2C657E}" srcId="{37AB6F8E-7F58-534C-907D-2AE15828ECBC}" destId="{9B9FB005-2833-1F41-9DE0-C74D067E08C9}" srcOrd="0" destOrd="0" parTransId="{B11998FC-BBD7-B448-9AAE-EE106A401005}" sibTransId="{280E54D8-FC6E-5640-AB00-365E448A9461}"/>
    <dgm:cxn modelId="{BFE3D1D0-0CFC-DA40-841C-669710EA6F23}" type="presOf" srcId="{832FC609-CB95-4C4E-B003-BFEF30535FE4}" destId="{BBA46A02-35AB-F24E-8825-09AA2287708C}" srcOrd="0" destOrd="0" presId="urn:microsoft.com/office/officeart/2005/8/layout/lProcess3"/>
    <dgm:cxn modelId="{1BA89BDB-F6BA-AE45-98B7-A9A97EAF416F}" srcId="{1BEEF1B8-9045-5A4C-9391-EE11B1816959}" destId="{2A893093-391F-724A-9548-EB4A5A561DA8}" srcOrd="0" destOrd="0" parTransId="{C615994F-1359-DE4F-9E9C-44EB922232B4}" sibTransId="{F24AA99A-3CB8-7A44-8743-914026346051}"/>
    <dgm:cxn modelId="{867057F1-10AD-0546-8B47-489BE7D7C66B}" type="presOf" srcId="{1BEEF1B8-9045-5A4C-9391-EE11B1816959}" destId="{922B48DF-645C-8B4B-AA03-6B6B6B8F8D5E}" srcOrd="0" destOrd="0" presId="urn:microsoft.com/office/officeart/2005/8/layout/lProcess3"/>
    <dgm:cxn modelId="{6B1AD262-1C0C-F645-9E42-35249D9135A2}" type="presParOf" srcId="{DEB26BF7-AEA3-B84C-A237-A58E31B03DFE}" destId="{08839B59-730D-8C40-B085-8EBFFA6CEA7A}" srcOrd="0" destOrd="0" presId="urn:microsoft.com/office/officeart/2005/8/layout/lProcess3"/>
    <dgm:cxn modelId="{D8DA8AD5-F640-B845-AD67-E09EC21050BE}" type="presParOf" srcId="{08839B59-730D-8C40-B085-8EBFFA6CEA7A}" destId="{AA810EB1-843A-E44B-8024-369BECA13151}" srcOrd="0" destOrd="0" presId="urn:microsoft.com/office/officeart/2005/8/layout/lProcess3"/>
    <dgm:cxn modelId="{233C63A8-8B91-E84C-91E6-F2E4AE086719}" type="presParOf" srcId="{08839B59-730D-8C40-B085-8EBFFA6CEA7A}" destId="{9F7B5AF5-5923-B34E-9ABB-6625EF4014B9}" srcOrd="1" destOrd="0" presId="urn:microsoft.com/office/officeart/2005/8/layout/lProcess3"/>
    <dgm:cxn modelId="{5FBAF2C6-C6FA-2D41-973D-BD1A1012412C}" type="presParOf" srcId="{08839B59-730D-8C40-B085-8EBFFA6CEA7A}" destId="{BBA46A02-35AB-F24E-8825-09AA2287708C}" srcOrd="2" destOrd="0" presId="urn:microsoft.com/office/officeart/2005/8/layout/lProcess3"/>
    <dgm:cxn modelId="{2C8892D0-91A1-6A40-B81F-717C1D4CBA1F}" type="presParOf" srcId="{DEB26BF7-AEA3-B84C-A237-A58E31B03DFE}" destId="{12E52185-383C-8445-9555-EBEC58DBB97D}" srcOrd="1" destOrd="0" presId="urn:microsoft.com/office/officeart/2005/8/layout/lProcess3"/>
    <dgm:cxn modelId="{99DBF2A6-18E4-8041-A509-9B43E0BA61A6}" type="presParOf" srcId="{DEB26BF7-AEA3-B84C-A237-A58E31B03DFE}" destId="{854C1418-3A09-944F-83FE-7C873CEC73B4}" srcOrd="2" destOrd="0" presId="urn:microsoft.com/office/officeart/2005/8/layout/lProcess3"/>
    <dgm:cxn modelId="{3E1A9C4E-47FC-AF49-AD7A-2BB93F241E85}" type="presParOf" srcId="{854C1418-3A09-944F-83FE-7C873CEC73B4}" destId="{922B48DF-645C-8B4B-AA03-6B6B6B8F8D5E}" srcOrd="0" destOrd="0" presId="urn:microsoft.com/office/officeart/2005/8/layout/lProcess3"/>
    <dgm:cxn modelId="{6927AC6F-5E36-7146-ADA4-717A1047E99E}" type="presParOf" srcId="{854C1418-3A09-944F-83FE-7C873CEC73B4}" destId="{063BD0BF-A5C1-B14D-BCBA-7CD1FF0BC322}" srcOrd="1" destOrd="0" presId="urn:microsoft.com/office/officeart/2005/8/layout/lProcess3"/>
    <dgm:cxn modelId="{EB873F31-C6AC-F244-8767-09903E0ECBD5}" type="presParOf" srcId="{854C1418-3A09-944F-83FE-7C873CEC73B4}" destId="{81CF51FC-3190-C440-BBED-7A39F95E4B2B}" srcOrd="2" destOrd="0" presId="urn:microsoft.com/office/officeart/2005/8/layout/lProcess3"/>
    <dgm:cxn modelId="{44F13A9E-3EFA-184E-BA69-179C3E42ECEC}" type="presParOf" srcId="{DEB26BF7-AEA3-B84C-A237-A58E31B03DFE}" destId="{2481D355-F2A9-8840-8959-9572BC3F061B}" srcOrd="3" destOrd="0" presId="urn:microsoft.com/office/officeart/2005/8/layout/lProcess3"/>
    <dgm:cxn modelId="{C98E4A33-AF35-F94C-9389-0E18BFC14FD9}" type="presParOf" srcId="{DEB26BF7-AEA3-B84C-A237-A58E31B03DFE}" destId="{8DDC7410-FA3F-354E-9D96-E4ABC13450FB}" srcOrd="4" destOrd="0" presId="urn:microsoft.com/office/officeart/2005/8/layout/lProcess3"/>
    <dgm:cxn modelId="{80558405-4DA7-164D-8B94-435970818C69}" type="presParOf" srcId="{8DDC7410-FA3F-354E-9D96-E4ABC13450FB}" destId="{5F196080-7200-D447-94DD-0665DBDAE38E}" srcOrd="0" destOrd="0" presId="urn:microsoft.com/office/officeart/2005/8/layout/lProcess3"/>
    <dgm:cxn modelId="{2B4FB79B-E5DB-F14C-B47A-CEC49F8498E8}" type="presParOf" srcId="{8DDC7410-FA3F-354E-9D96-E4ABC13450FB}" destId="{026840EF-00C7-FD4A-82D6-75F7814370C5}" srcOrd="1" destOrd="0" presId="urn:microsoft.com/office/officeart/2005/8/layout/lProcess3"/>
    <dgm:cxn modelId="{4391D363-2C33-834F-9540-E3422A588666}" type="presParOf" srcId="{8DDC7410-FA3F-354E-9D96-E4ABC13450FB}" destId="{A33110A7-EA3C-6A40-BDAF-7F55D41D770F}" srcOrd="2" destOrd="0" presId="urn:microsoft.com/office/officeart/2005/8/layout/l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917453E-FCD7-2A4E-9B44-14FD85F691D2}" type="doc">
      <dgm:prSet loTypeId="urn:microsoft.com/office/officeart/2005/8/layout/vList5" loCatId="" qsTypeId="urn:microsoft.com/office/officeart/2005/8/quickstyle/simple1" qsCatId="simple" csTypeId="urn:microsoft.com/office/officeart/2005/8/colors/accent1_2" csCatId="accent1" phldr="1"/>
      <dgm:spPr/>
      <dgm:t>
        <a:bodyPr/>
        <a:lstStyle/>
        <a:p>
          <a:endParaRPr kumimoji="1" lang="ja-JP" altLang="en-US"/>
        </a:p>
      </dgm:t>
    </dgm:pt>
    <dgm:pt modelId="{FDB57303-4833-A241-BA2F-57B9679936C6}">
      <dgm:prSet/>
      <dgm:spPr/>
      <dgm:t>
        <a:bodyPr/>
        <a:lstStyle/>
        <a:p>
          <a:r>
            <a:rPr kumimoji="1" lang="en-US" altLang="ja-JP" dirty="0"/>
            <a:t>1</a:t>
          </a:r>
          <a:endParaRPr lang="ja-JP" dirty="0"/>
        </a:p>
      </dgm:t>
    </dgm:pt>
    <dgm:pt modelId="{59645240-1C8B-5F4D-942B-8288CDD38936}" type="parTrans" cxnId="{ED140128-F2B1-9949-ABC6-88DC066DADB0}">
      <dgm:prSet/>
      <dgm:spPr/>
      <dgm:t>
        <a:bodyPr/>
        <a:lstStyle/>
        <a:p>
          <a:endParaRPr kumimoji="1" lang="ja-JP" altLang="en-US"/>
        </a:p>
      </dgm:t>
    </dgm:pt>
    <dgm:pt modelId="{B143DC92-288A-4941-A983-72DF464BC2FD}" type="sibTrans" cxnId="{ED140128-F2B1-9949-ABC6-88DC066DADB0}">
      <dgm:prSet/>
      <dgm:spPr/>
      <dgm:t>
        <a:bodyPr/>
        <a:lstStyle/>
        <a:p>
          <a:endParaRPr kumimoji="1" lang="ja-JP" altLang="en-US"/>
        </a:p>
      </dgm:t>
    </dgm:pt>
    <dgm:pt modelId="{21376A9C-649B-B947-B58B-EEDFBB933B86}">
      <dgm:prSet/>
      <dgm:spPr/>
      <dgm:t>
        <a:bodyPr/>
        <a:lstStyle/>
        <a:p>
          <a:r>
            <a:rPr kumimoji="1" lang="en-US" altLang="ja-JP" dirty="0"/>
            <a:t>2</a:t>
          </a:r>
          <a:endParaRPr lang="ja-JP" dirty="0"/>
        </a:p>
      </dgm:t>
    </dgm:pt>
    <dgm:pt modelId="{FC9847C0-2745-7340-8B9E-4320718D6EA7}" type="parTrans" cxnId="{68EAB6EB-8197-8142-AF4A-1502AE7AF66B}">
      <dgm:prSet/>
      <dgm:spPr/>
      <dgm:t>
        <a:bodyPr/>
        <a:lstStyle/>
        <a:p>
          <a:endParaRPr kumimoji="1" lang="ja-JP" altLang="en-US"/>
        </a:p>
      </dgm:t>
    </dgm:pt>
    <dgm:pt modelId="{24C0F03E-08A4-4F41-851E-0758C571BDFE}" type="sibTrans" cxnId="{68EAB6EB-8197-8142-AF4A-1502AE7AF66B}">
      <dgm:prSet/>
      <dgm:spPr/>
      <dgm:t>
        <a:bodyPr/>
        <a:lstStyle/>
        <a:p>
          <a:endParaRPr kumimoji="1" lang="ja-JP" altLang="en-US"/>
        </a:p>
      </dgm:t>
    </dgm:pt>
    <dgm:pt modelId="{75BE4ADF-5622-0942-A023-C239944255DA}">
      <dgm:prSet/>
      <dgm:spPr/>
      <dgm:t>
        <a:bodyPr/>
        <a:lstStyle/>
        <a:p>
          <a:r>
            <a:rPr kumimoji="1" lang="en-US" altLang="ja-JP" dirty="0"/>
            <a:t>3</a:t>
          </a:r>
          <a:endParaRPr lang="ja-JP" dirty="0"/>
        </a:p>
      </dgm:t>
    </dgm:pt>
    <dgm:pt modelId="{B790EA0D-A206-8342-BDC9-8D6B86AC54D0}" type="parTrans" cxnId="{D30790A1-CCE3-8148-A9E9-925BB9584E23}">
      <dgm:prSet/>
      <dgm:spPr/>
      <dgm:t>
        <a:bodyPr/>
        <a:lstStyle/>
        <a:p>
          <a:endParaRPr kumimoji="1" lang="ja-JP" altLang="en-US"/>
        </a:p>
      </dgm:t>
    </dgm:pt>
    <dgm:pt modelId="{E022CDF3-4AF7-C247-9950-55FE6F68421D}" type="sibTrans" cxnId="{D30790A1-CCE3-8148-A9E9-925BB9584E23}">
      <dgm:prSet/>
      <dgm:spPr/>
      <dgm:t>
        <a:bodyPr/>
        <a:lstStyle/>
        <a:p>
          <a:endParaRPr kumimoji="1" lang="ja-JP" altLang="en-US"/>
        </a:p>
      </dgm:t>
    </dgm:pt>
    <dgm:pt modelId="{83A5EC8A-8525-2146-98BD-59A397BFECEF}">
      <dgm:prSet/>
      <dgm:spPr/>
      <dgm:t>
        <a:bodyPr/>
        <a:lstStyle/>
        <a:p>
          <a:r>
            <a:rPr kumimoji="1" lang="en-US" dirty="0"/>
            <a:t>4</a:t>
          </a:r>
          <a:endParaRPr lang="ja-JP" dirty="0"/>
        </a:p>
      </dgm:t>
    </dgm:pt>
    <dgm:pt modelId="{3B7BD98B-1B28-364A-879B-9052A6793A95}" type="parTrans" cxnId="{79E95D3B-7F31-BE46-A988-D3966AFEC962}">
      <dgm:prSet/>
      <dgm:spPr/>
      <dgm:t>
        <a:bodyPr/>
        <a:lstStyle/>
        <a:p>
          <a:endParaRPr kumimoji="1" lang="ja-JP" altLang="en-US"/>
        </a:p>
      </dgm:t>
    </dgm:pt>
    <dgm:pt modelId="{37AE9DC0-9C24-1F48-9EEC-5453DC2DD4A4}" type="sibTrans" cxnId="{79E95D3B-7F31-BE46-A988-D3966AFEC962}">
      <dgm:prSet/>
      <dgm:spPr/>
      <dgm:t>
        <a:bodyPr/>
        <a:lstStyle/>
        <a:p>
          <a:endParaRPr kumimoji="1" lang="ja-JP" altLang="en-US"/>
        </a:p>
      </dgm:t>
    </dgm:pt>
    <dgm:pt modelId="{EE521B21-4553-6649-A5C6-B34A3F65C5AF}">
      <dgm:prSet/>
      <dgm:spPr/>
      <dgm:t>
        <a:bodyPr/>
        <a:lstStyle/>
        <a:p>
          <a:r>
            <a:rPr lang="en-US" altLang="ja-JP" dirty="0"/>
            <a:t>6</a:t>
          </a:r>
          <a:endParaRPr lang="ja-JP" dirty="0"/>
        </a:p>
      </dgm:t>
    </dgm:pt>
    <dgm:pt modelId="{797D6F94-D561-5A4A-9728-2921B9292140}" type="parTrans" cxnId="{FBE4C365-41FA-6B49-B753-53C36E387C98}">
      <dgm:prSet/>
      <dgm:spPr/>
      <dgm:t>
        <a:bodyPr/>
        <a:lstStyle/>
        <a:p>
          <a:endParaRPr kumimoji="1" lang="ja-JP" altLang="en-US"/>
        </a:p>
      </dgm:t>
    </dgm:pt>
    <dgm:pt modelId="{1F98D9CA-48A7-6941-B00A-A645164C4D11}" type="sibTrans" cxnId="{FBE4C365-41FA-6B49-B753-53C36E387C98}">
      <dgm:prSet/>
      <dgm:spPr/>
      <dgm:t>
        <a:bodyPr/>
        <a:lstStyle/>
        <a:p>
          <a:endParaRPr kumimoji="1" lang="ja-JP" altLang="en-US"/>
        </a:p>
      </dgm:t>
    </dgm:pt>
    <dgm:pt modelId="{1E87CB89-0085-FD48-ABC7-E2B9BD91CE23}">
      <dgm:prSet/>
      <dgm:spPr/>
      <dgm:t>
        <a:bodyPr/>
        <a:lstStyle/>
        <a:p>
          <a:r>
            <a:rPr lang="en-US" altLang="ja-JP" dirty="0"/>
            <a:t>7</a:t>
          </a:r>
          <a:endParaRPr lang="ja-JP" dirty="0"/>
        </a:p>
      </dgm:t>
    </dgm:pt>
    <dgm:pt modelId="{AC73C758-F15E-D24B-8DB4-FDC44C405265}" type="parTrans" cxnId="{99E08373-312E-2F4D-8742-6BE32C66E6BF}">
      <dgm:prSet/>
      <dgm:spPr/>
      <dgm:t>
        <a:bodyPr/>
        <a:lstStyle/>
        <a:p>
          <a:endParaRPr kumimoji="1" lang="ja-JP" altLang="en-US"/>
        </a:p>
      </dgm:t>
    </dgm:pt>
    <dgm:pt modelId="{53CCA588-2E47-2347-AE95-6B4FFCD0C9F0}" type="sibTrans" cxnId="{99E08373-312E-2F4D-8742-6BE32C66E6BF}">
      <dgm:prSet/>
      <dgm:spPr/>
      <dgm:t>
        <a:bodyPr/>
        <a:lstStyle/>
        <a:p>
          <a:endParaRPr kumimoji="1" lang="ja-JP" altLang="en-US"/>
        </a:p>
      </dgm:t>
    </dgm:pt>
    <dgm:pt modelId="{9CB97078-A8FD-094D-B5DE-35A8ADDF5AE6}">
      <dgm:prSet custT="1"/>
      <dgm:spPr/>
      <dgm:t>
        <a:bodyPr/>
        <a:lstStyle/>
        <a:p>
          <a:r>
            <a:rPr kumimoji="1" lang="ja-JP" sz="2000" b="1" dirty="0"/>
            <a:t>帰無仮説</a:t>
          </a:r>
          <a:r>
            <a:rPr kumimoji="1" lang="en-US" sz="2000" dirty="0"/>
            <a:t>(null hypothesis; H</a:t>
          </a:r>
          <a:r>
            <a:rPr kumimoji="1" lang="en-US" sz="2000" baseline="-25000" dirty="0"/>
            <a:t>0</a:t>
          </a:r>
          <a:r>
            <a:rPr kumimoji="1" lang="en-US" sz="2000" dirty="0"/>
            <a:t>)</a:t>
          </a:r>
          <a:r>
            <a:rPr kumimoji="1" lang="ja-JP" sz="2000" dirty="0"/>
            <a:t>と</a:t>
          </a:r>
          <a:r>
            <a:rPr kumimoji="1" lang="ja-JP" sz="2000" b="1" dirty="0"/>
            <a:t>対立仮説</a:t>
          </a:r>
          <a:r>
            <a:rPr kumimoji="1" lang="en-US" sz="2000" dirty="0"/>
            <a:t>(alternative hypothesis;)</a:t>
          </a:r>
          <a:r>
            <a:rPr kumimoji="1" lang="ja-JP" sz="2000" dirty="0"/>
            <a:t>を立てる</a:t>
          </a:r>
          <a:r>
            <a:rPr kumimoji="1" lang="en-US" sz="2000" dirty="0"/>
            <a:t>.</a:t>
          </a:r>
          <a:endParaRPr lang="ja-JP" sz="2000" dirty="0"/>
        </a:p>
      </dgm:t>
    </dgm:pt>
    <dgm:pt modelId="{EF5CCB23-E64D-C543-9B6A-4335A82AC34C}" type="parTrans" cxnId="{DC02C4DA-7CF3-B444-92CD-A0F2DC337803}">
      <dgm:prSet/>
      <dgm:spPr/>
      <dgm:t>
        <a:bodyPr/>
        <a:lstStyle/>
        <a:p>
          <a:endParaRPr kumimoji="1" lang="ja-JP" altLang="en-US"/>
        </a:p>
      </dgm:t>
    </dgm:pt>
    <dgm:pt modelId="{3C3DEE39-759E-A443-9B0E-46CB24A7422A}" type="sibTrans" cxnId="{DC02C4DA-7CF3-B444-92CD-A0F2DC337803}">
      <dgm:prSet/>
      <dgm:spPr/>
      <dgm:t>
        <a:bodyPr/>
        <a:lstStyle/>
        <a:p>
          <a:endParaRPr kumimoji="1" lang="ja-JP" altLang="en-US"/>
        </a:p>
      </dgm:t>
    </dgm:pt>
    <dgm:pt modelId="{4FA8CD06-D3AF-EB4D-AB5E-2AA3A7CAF693}">
      <dgm:prSet custT="1"/>
      <dgm:spPr/>
      <dgm:t>
        <a:bodyPr/>
        <a:lstStyle/>
        <a:p>
          <a:r>
            <a:rPr kumimoji="1" lang="ja-JP" sz="2000" b="1" dirty="0"/>
            <a:t>有意水準</a:t>
          </a:r>
          <a:r>
            <a:rPr kumimoji="1" lang="ja-JP" sz="2000" dirty="0"/>
            <a:t>を設定</a:t>
          </a:r>
          <a:r>
            <a:rPr kumimoji="1" lang="en-US" sz="2000" dirty="0"/>
            <a:t>.</a:t>
          </a:r>
          <a:endParaRPr lang="ja-JP" sz="2000" dirty="0"/>
        </a:p>
      </dgm:t>
    </dgm:pt>
    <dgm:pt modelId="{76944118-853B-3D41-92FC-9FA003F8AD03}" type="parTrans" cxnId="{2F4B4E08-5A46-F641-A27F-1CF8988CD2FB}">
      <dgm:prSet/>
      <dgm:spPr/>
      <dgm:t>
        <a:bodyPr/>
        <a:lstStyle/>
        <a:p>
          <a:endParaRPr kumimoji="1" lang="ja-JP" altLang="en-US"/>
        </a:p>
      </dgm:t>
    </dgm:pt>
    <dgm:pt modelId="{8FFFB192-CE5E-2849-9219-4FF316F42DAF}" type="sibTrans" cxnId="{2F4B4E08-5A46-F641-A27F-1CF8988CD2FB}">
      <dgm:prSet/>
      <dgm:spPr/>
      <dgm:t>
        <a:bodyPr/>
        <a:lstStyle/>
        <a:p>
          <a:endParaRPr kumimoji="1" lang="ja-JP" altLang="en-US"/>
        </a:p>
      </dgm:t>
    </dgm:pt>
    <dgm:pt modelId="{17FEFB53-2EC7-6749-886B-CFDF4D7ED8E9}">
      <dgm:prSet custT="1"/>
      <dgm:spPr/>
      <dgm:t>
        <a:bodyPr/>
        <a:lstStyle/>
        <a:p>
          <a:r>
            <a:rPr kumimoji="1" lang="ja-JP" sz="2000" dirty="0"/>
            <a:t>測定値全体の分散に含まれている</a:t>
          </a:r>
          <a:r>
            <a:rPr kumimoji="1" lang="ja-JP" sz="2000" b="1" dirty="0"/>
            <a:t>各実験要因の効果による分散を推定</a:t>
          </a:r>
          <a:r>
            <a:rPr kumimoji="1" lang="en-US" sz="2000" dirty="0"/>
            <a:t>.</a:t>
          </a:r>
          <a:endParaRPr lang="ja-JP" sz="2000" dirty="0"/>
        </a:p>
      </dgm:t>
    </dgm:pt>
    <dgm:pt modelId="{D2F83AC7-9F43-B14C-88F0-43DA1F756039}" type="parTrans" cxnId="{5965DEFB-908B-C142-B361-2DA04AC413CE}">
      <dgm:prSet/>
      <dgm:spPr/>
      <dgm:t>
        <a:bodyPr/>
        <a:lstStyle/>
        <a:p>
          <a:endParaRPr kumimoji="1" lang="ja-JP" altLang="en-US"/>
        </a:p>
      </dgm:t>
    </dgm:pt>
    <dgm:pt modelId="{AD1C1679-A52A-714E-9B9D-E72270CFF75E}" type="sibTrans" cxnId="{5965DEFB-908B-C142-B361-2DA04AC413CE}">
      <dgm:prSet/>
      <dgm:spPr/>
      <dgm:t>
        <a:bodyPr/>
        <a:lstStyle/>
        <a:p>
          <a:endParaRPr kumimoji="1" lang="ja-JP" altLang="en-US"/>
        </a:p>
      </dgm:t>
    </dgm:pt>
    <dgm:pt modelId="{0FD787D2-BEF9-8A4D-A03B-0824EAF2E7D5}">
      <dgm:prSet custT="1"/>
      <dgm:spPr/>
      <dgm:t>
        <a:bodyPr/>
        <a:lstStyle/>
        <a:p>
          <a:pPr>
            <a:buFont typeface="Arial" panose="020B0604020202020204" pitchFamily="34" charset="0"/>
            <a:buChar char="•"/>
          </a:pPr>
          <a:r>
            <a:rPr kumimoji="1" lang="en-US" sz="2000" b="1" dirty="0"/>
            <a:t>F</a:t>
          </a:r>
          <a:r>
            <a:rPr kumimoji="1" lang="ja-JP" sz="2000" b="1" dirty="0"/>
            <a:t>検定</a:t>
          </a:r>
          <a:r>
            <a:rPr kumimoji="1" lang="ja-JP" sz="2000" dirty="0"/>
            <a:t>（注意：対応がある／ない要因によって</a:t>
          </a:r>
          <a:r>
            <a:rPr kumimoji="1" lang="en-US" sz="2000" dirty="0"/>
            <a:t>,</a:t>
          </a:r>
          <a:r>
            <a:rPr kumimoji="1" lang="ja-JP" sz="2000" dirty="0"/>
            <a:t>誤差分散の求め方は異なる</a:t>
          </a:r>
          <a:r>
            <a:rPr kumimoji="1" lang="en-US" sz="2000" dirty="0"/>
            <a:t>)</a:t>
          </a:r>
          <a:endParaRPr lang="ja-JP" sz="2000" b="1" dirty="0"/>
        </a:p>
      </dgm:t>
    </dgm:pt>
    <dgm:pt modelId="{788B974E-88C8-DA47-8508-E9BEBCED9B42}" type="parTrans" cxnId="{90CCFD62-05D3-864B-B780-7BBF7D1CC542}">
      <dgm:prSet/>
      <dgm:spPr/>
      <dgm:t>
        <a:bodyPr/>
        <a:lstStyle/>
        <a:p>
          <a:endParaRPr kumimoji="1" lang="ja-JP" altLang="en-US"/>
        </a:p>
      </dgm:t>
    </dgm:pt>
    <dgm:pt modelId="{32B41D04-79C2-D243-AD11-43BD5CAE9022}" type="sibTrans" cxnId="{90CCFD62-05D3-864B-B780-7BBF7D1CC542}">
      <dgm:prSet/>
      <dgm:spPr/>
      <dgm:t>
        <a:bodyPr/>
        <a:lstStyle/>
        <a:p>
          <a:endParaRPr kumimoji="1" lang="ja-JP" altLang="en-US"/>
        </a:p>
      </dgm:t>
    </dgm:pt>
    <dgm:pt modelId="{1BAA9673-EB2F-6246-A56B-8C3AC1F79FBA}">
      <dgm:prSet custT="1"/>
      <dgm:spPr/>
      <dgm:t>
        <a:bodyPr/>
        <a:lstStyle/>
        <a:p>
          <a:r>
            <a:rPr kumimoji="1" lang="ja-JP" altLang="en-US" sz="2000" b="1" dirty="0"/>
            <a:t>有意水準の臨界値との照合</a:t>
          </a:r>
          <a:endParaRPr lang="ja-JP" altLang="en-US" sz="2000" b="1" dirty="0"/>
        </a:p>
      </dgm:t>
    </dgm:pt>
    <dgm:pt modelId="{0847095E-E27F-B043-99AD-4511F1F12AEE}" type="parTrans" cxnId="{D483CE05-DC54-9A4B-AC2E-1D696970ED85}">
      <dgm:prSet/>
      <dgm:spPr/>
      <dgm:t>
        <a:bodyPr/>
        <a:lstStyle/>
        <a:p>
          <a:endParaRPr kumimoji="1" lang="ja-JP" altLang="en-US"/>
        </a:p>
      </dgm:t>
    </dgm:pt>
    <dgm:pt modelId="{3FE98635-768C-EE49-9EC2-55610642A08C}" type="sibTrans" cxnId="{D483CE05-DC54-9A4B-AC2E-1D696970ED85}">
      <dgm:prSet/>
      <dgm:spPr/>
      <dgm:t>
        <a:bodyPr/>
        <a:lstStyle/>
        <a:p>
          <a:endParaRPr kumimoji="1" lang="ja-JP" altLang="en-US"/>
        </a:p>
      </dgm:t>
    </dgm:pt>
    <dgm:pt modelId="{3FEFF1A0-DBA6-A64D-9236-9D9164B0B3BE}">
      <dgm:prSet custT="1"/>
      <dgm:spPr/>
      <dgm:t>
        <a:bodyPr/>
        <a:lstStyle/>
        <a:p>
          <a:r>
            <a:rPr kumimoji="1" lang="ja-JP" sz="2400" dirty="0"/>
            <a:t>必要に応じて</a:t>
          </a:r>
          <a:r>
            <a:rPr kumimoji="1" lang="ja-JP" sz="2400" b="1" dirty="0"/>
            <a:t>下位検定（多重比較）</a:t>
          </a:r>
          <a:r>
            <a:rPr kumimoji="1" lang="ja-JP" sz="2400" dirty="0"/>
            <a:t>を行う</a:t>
          </a:r>
          <a:r>
            <a:rPr kumimoji="1" lang="en-US" sz="2400" dirty="0"/>
            <a:t>. </a:t>
          </a:r>
          <a:endParaRPr lang="ja-JP" sz="2400" dirty="0"/>
        </a:p>
      </dgm:t>
    </dgm:pt>
    <dgm:pt modelId="{1490049D-F6D3-494A-A661-15565CCEAF0E}" type="parTrans" cxnId="{E5D7CF33-401E-0B47-A1FE-2B9C1EB81FCD}">
      <dgm:prSet/>
      <dgm:spPr/>
      <dgm:t>
        <a:bodyPr/>
        <a:lstStyle/>
        <a:p>
          <a:endParaRPr kumimoji="1" lang="ja-JP" altLang="en-US"/>
        </a:p>
      </dgm:t>
    </dgm:pt>
    <dgm:pt modelId="{B724A8FD-1025-634E-BA53-07020FC496FF}" type="sibTrans" cxnId="{E5D7CF33-401E-0B47-A1FE-2B9C1EB81FCD}">
      <dgm:prSet/>
      <dgm:spPr/>
      <dgm:t>
        <a:bodyPr/>
        <a:lstStyle/>
        <a:p>
          <a:endParaRPr kumimoji="1" lang="ja-JP" altLang="en-US"/>
        </a:p>
      </dgm:t>
    </dgm:pt>
    <dgm:pt modelId="{17EDF52E-74DA-E14A-A167-591D4C400089}">
      <dgm:prSet/>
      <dgm:spPr/>
      <dgm:t>
        <a:bodyPr/>
        <a:lstStyle/>
        <a:p>
          <a:r>
            <a:rPr kumimoji="1" lang="en-US" altLang="ja-JP" b="1" dirty="0"/>
            <a:t>5</a:t>
          </a:r>
          <a:endParaRPr lang="ja-JP" b="1" dirty="0"/>
        </a:p>
      </dgm:t>
    </dgm:pt>
    <dgm:pt modelId="{CC745FA6-678E-844D-AC0C-3EBC8D4B02A1}" type="parTrans" cxnId="{CE3BDB5E-D515-814D-8DB2-A55990B6641E}">
      <dgm:prSet/>
      <dgm:spPr/>
      <dgm:t>
        <a:bodyPr/>
        <a:lstStyle/>
        <a:p>
          <a:endParaRPr kumimoji="1" lang="ja-JP" altLang="en-US"/>
        </a:p>
      </dgm:t>
    </dgm:pt>
    <dgm:pt modelId="{5C3C0C48-112A-1149-9E17-8C93CB80D115}" type="sibTrans" cxnId="{CE3BDB5E-D515-814D-8DB2-A55990B6641E}">
      <dgm:prSet/>
      <dgm:spPr/>
      <dgm:t>
        <a:bodyPr/>
        <a:lstStyle/>
        <a:p>
          <a:endParaRPr kumimoji="1" lang="ja-JP" altLang="en-US"/>
        </a:p>
      </dgm:t>
    </dgm:pt>
    <dgm:pt modelId="{C3E6F29F-16B4-D140-8C28-E0B661DB2AAD}">
      <dgm:prSet custT="1"/>
      <dgm:spPr/>
      <dgm:t>
        <a:bodyPr/>
        <a:lstStyle/>
        <a:p>
          <a:r>
            <a:rPr kumimoji="1" lang="ja-JP" altLang="en-US" sz="2000" b="1" dirty="0"/>
            <a:t>分散分析表作成</a:t>
          </a:r>
          <a:endParaRPr lang="ja-JP" altLang="en-US" sz="2000" b="1" dirty="0"/>
        </a:p>
      </dgm:t>
    </dgm:pt>
    <dgm:pt modelId="{E73C0C01-FFB6-6447-9C7C-E6149A6A42FB}" type="parTrans" cxnId="{9D861195-8E98-0941-B8BA-8C4E79C98287}">
      <dgm:prSet/>
      <dgm:spPr/>
      <dgm:t>
        <a:bodyPr/>
        <a:lstStyle/>
        <a:p>
          <a:endParaRPr kumimoji="1" lang="ja-JP" altLang="en-US"/>
        </a:p>
      </dgm:t>
    </dgm:pt>
    <dgm:pt modelId="{644733D6-9CE9-264A-94D9-FB79456740DF}" type="sibTrans" cxnId="{9D861195-8E98-0941-B8BA-8C4E79C98287}">
      <dgm:prSet/>
      <dgm:spPr/>
      <dgm:t>
        <a:bodyPr/>
        <a:lstStyle/>
        <a:p>
          <a:endParaRPr kumimoji="1" lang="ja-JP" altLang="en-US"/>
        </a:p>
      </dgm:t>
    </dgm:pt>
    <dgm:pt modelId="{B2F87A39-D669-4245-B30C-CEC647ADC5FF}" type="pres">
      <dgm:prSet presAssocID="{7917453E-FCD7-2A4E-9B44-14FD85F691D2}" presName="Name0" presStyleCnt="0">
        <dgm:presLayoutVars>
          <dgm:dir/>
          <dgm:animLvl val="lvl"/>
          <dgm:resizeHandles val="exact"/>
        </dgm:presLayoutVars>
      </dgm:prSet>
      <dgm:spPr/>
    </dgm:pt>
    <dgm:pt modelId="{F4BEF4E6-27C9-A94C-949B-F769343C2087}" type="pres">
      <dgm:prSet presAssocID="{FDB57303-4833-A241-BA2F-57B9679936C6}" presName="linNode" presStyleCnt="0"/>
      <dgm:spPr/>
    </dgm:pt>
    <dgm:pt modelId="{2AFFF630-3A4F-BA48-8EB2-4A0C36E05D4F}" type="pres">
      <dgm:prSet presAssocID="{FDB57303-4833-A241-BA2F-57B9679936C6}" presName="parentText" presStyleLbl="node1" presStyleIdx="0" presStyleCnt="7" custScaleX="25056">
        <dgm:presLayoutVars>
          <dgm:chMax val="1"/>
          <dgm:bulletEnabled val="1"/>
        </dgm:presLayoutVars>
      </dgm:prSet>
      <dgm:spPr/>
    </dgm:pt>
    <dgm:pt modelId="{93651012-4BCC-BC49-B56E-62150FCFD3A5}" type="pres">
      <dgm:prSet presAssocID="{FDB57303-4833-A241-BA2F-57B9679936C6}" presName="descendantText" presStyleLbl="alignAccFollowNode1" presStyleIdx="0" presStyleCnt="7" custScaleX="140176">
        <dgm:presLayoutVars>
          <dgm:bulletEnabled val="1"/>
        </dgm:presLayoutVars>
      </dgm:prSet>
      <dgm:spPr/>
    </dgm:pt>
    <dgm:pt modelId="{8AF17D2B-B352-5B4D-B323-3FB9979442EC}" type="pres">
      <dgm:prSet presAssocID="{B143DC92-288A-4941-A983-72DF464BC2FD}" presName="sp" presStyleCnt="0"/>
      <dgm:spPr/>
    </dgm:pt>
    <dgm:pt modelId="{30A9B64F-2A69-1E46-A262-DE8EA359E39C}" type="pres">
      <dgm:prSet presAssocID="{21376A9C-649B-B947-B58B-EEDFBB933B86}" presName="linNode" presStyleCnt="0"/>
      <dgm:spPr/>
    </dgm:pt>
    <dgm:pt modelId="{F697247E-6B00-054B-BE64-363E00CF3B13}" type="pres">
      <dgm:prSet presAssocID="{21376A9C-649B-B947-B58B-EEDFBB933B86}" presName="parentText" presStyleLbl="node1" presStyleIdx="1" presStyleCnt="7" custScaleX="25056">
        <dgm:presLayoutVars>
          <dgm:chMax val="1"/>
          <dgm:bulletEnabled val="1"/>
        </dgm:presLayoutVars>
      </dgm:prSet>
      <dgm:spPr/>
    </dgm:pt>
    <dgm:pt modelId="{1D0B3FB0-836C-C54D-8030-C8B51F49C68B}" type="pres">
      <dgm:prSet presAssocID="{21376A9C-649B-B947-B58B-EEDFBB933B86}" presName="descendantText" presStyleLbl="alignAccFollowNode1" presStyleIdx="1" presStyleCnt="7" custScaleX="145586">
        <dgm:presLayoutVars>
          <dgm:bulletEnabled val="1"/>
        </dgm:presLayoutVars>
      </dgm:prSet>
      <dgm:spPr/>
    </dgm:pt>
    <dgm:pt modelId="{FC79E639-0183-9746-A63A-E127802288B1}" type="pres">
      <dgm:prSet presAssocID="{24C0F03E-08A4-4F41-851E-0758C571BDFE}" presName="sp" presStyleCnt="0"/>
      <dgm:spPr/>
    </dgm:pt>
    <dgm:pt modelId="{5DD50944-8F55-1F49-9171-C739232B42D7}" type="pres">
      <dgm:prSet presAssocID="{75BE4ADF-5622-0942-A023-C239944255DA}" presName="linNode" presStyleCnt="0"/>
      <dgm:spPr/>
    </dgm:pt>
    <dgm:pt modelId="{C7E0D308-C0F2-DE44-9E16-C7DD91F66371}" type="pres">
      <dgm:prSet presAssocID="{75BE4ADF-5622-0942-A023-C239944255DA}" presName="parentText" presStyleLbl="node1" presStyleIdx="2" presStyleCnt="7" custScaleX="30529">
        <dgm:presLayoutVars>
          <dgm:chMax val="1"/>
          <dgm:bulletEnabled val="1"/>
        </dgm:presLayoutVars>
      </dgm:prSet>
      <dgm:spPr/>
    </dgm:pt>
    <dgm:pt modelId="{4D5EE7BC-1FD9-E046-BA5C-827CD5F920ED}" type="pres">
      <dgm:prSet presAssocID="{75BE4ADF-5622-0942-A023-C239944255DA}" presName="descendantText" presStyleLbl="alignAccFollowNode1" presStyleIdx="2" presStyleCnt="7" custScaleX="172929">
        <dgm:presLayoutVars>
          <dgm:bulletEnabled val="1"/>
        </dgm:presLayoutVars>
      </dgm:prSet>
      <dgm:spPr/>
    </dgm:pt>
    <dgm:pt modelId="{84A10007-561A-5B48-BB1A-E5808025CE69}" type="pres">
      <dgm:prSet presAssocID="{E022CDF3-4AF7-C247-9950-55FE6F68421D}" presName="sp" presStyleCnt="0"/>
      <dgm:spPr/>
    </dgm:pt>
    <dgm:pt modelId="{A0D83562-E732-5645-8B0B-11C7184D4225}" type="pres">
      <dgm:prSet presAssocID="{83A5EC8A-8525-2146-98BD-59A397BFECEF}" presName="linNode" presStyleCnt="0"/>
      <dgm:spPr/>
    </dgm:pt>
    <dgm:pt modelId="{91F23651-1BD9-5C4D-8D95-E3477493A352}" type="pres">
      <dgm:prSet presAssocID="{83A5EC8A-8525-2146-98BD-59A397BFECEF}" presName="parentText" presStyleLbl="node1" presStyleIdx="3" presStyleCnt="7" custScaleX="25013">
        <dgm:presLayoutVars>
          <dgm:chMax val="1"/>
          <dgm:bulletEnabled val="1"/>
        </dgm:presLayoutVars>
      </dgm:prSet>
      <dgm:spPr/>
    </dgm:pt>
    <dgm:pt modelId="{2DC3D0C4-D393-B842-99E4-16E07E0189E6}" type="pres">
      <dgm:prSet presAssocID="{83A5EC8A-8525-2146-98BD-59A397BFECEF}" presName="descendantText" presStyleLbl="alignAccFollowNode1" presStyleIdx="3" presStyleCnt="7" custScaleX="140768">
        <dgm:presLayoutVars>
          <dgm:bulletEnabled val="1"/>
        </dgm:presLayoutVars>
      </dgm:prSet>
      <dgm:spPr/>
    </dgm:pt>
    <dgm:pt modelId="{D346F234-C083-F946-8708-7606CB08945B}" type="pres">
      <dgm:prSet presAssocID="{37AE9DC0-9C24-1F48-9EEC-5453DC2DD4A4}" presName="sp" presStyleCnt="0"/>
      <dgm:spPr/>
    </dgm:pt>
    <dgm:pt modelId="{50E70B05-9755-264C-8E5E-96C5A4122CA6}" type="pres">
      <dgm:prSet presAssocID="{17EDF52E-74DA-E14A-A167-591D4C400089}" presName="linNode" presStyleCnt="0"/>
      <dgm:spPr/>
    </dgm:pt>
    <dgm:pt modelId="{9355B808-F1BE-F842-8DBF-F33853175101}" type="pres">
      <dgm:prSet presAssocID="{17EDF52E-74DA-E14A-A167-591D4C400089}" presName="parentText" presStyleLbl="node1" presStyleIdx="4" presStyleCnt="7" custScaleX="26308">
        <dgm:presLayoutVars>
          <dgm:chMax val="1"/>
          <dgm:bulletEnabled val="1"/>
        </dgm:presLayoutVars>
      </dgm:prSet>
      <dgm:spPr/>
    </dgm:pt>
    <dgm:pt modelId="{CF04E685-4090-F14E-AE3F-F6FBA73089D2}" type="pres">
      <dgm:prSet presAssocID="{17EDF52E-74DA-E14A-A167-591D4C400089}" presName="descendantText" presStyleLbl="alignAccFollowNode1" presStyleIdx="4" presStyleCnt="7" custScaleX="139884">
        <dgm:presLayoutVars>
          <dgm:bulletEnabled val="1"/>
        </dgm:presLayoutVars>
      </dgm:prSet>
      <dgm:spPr/>
    </dgm:pt>
    <dgm:pt modelId="{252F4098-F788-7C42-8EE5-35368C4E70ED}" type="pres">
      <dgm:prSet presAssocID="{5C3C0C48-112A-1149-9E17-8C93CB80D115}" presName="sp" presStyleCnt="0"/>
      <dgm:spPr/>
    </dgm:pt>
    <dgm:pt modelId="{64AA97B4-A0A2-6745-AC10-E9FB9E41A1F2}" type="pres">
      <dgm:prSet presAssocID="{EE521B21-4553-6649-A5C6-B34A3F65C5AF}" presName="linNode" presStyleCnt="0"/>
      <dgm:spPr/>
    </dgm:pt>
    <dgm:pt modelId="{95C46D32-3956-EB49-874F-6B82D086E7A7}" type="pres">
      <dgm:prSet presAssocID="{EE521B21-4553-6649-A5C6-B34A3F65C5AF}" presName="parentText" presStyleLbl="node1" presStyleIdx="5" presStyleCnt="7" custScaleX="31564">
        <dgm:presLayoutVars>
          <dgm:chMax val="1"/>
          <dgm:bulletEnabled val="1"/>
        </dgm:presLayoutVars>
      </dgm:prSet>
      <dgm:spPr/>
    </dgm:pt>
    <dgm:pt modelId="{9A5D306D-1F8D-7847-A8ED-25D5EECDE0B1}" type="pres">
      <dgm:prSet presAssocID="{EE521B21-4553-6649-A5C6-B34A3F65C5AF}" presName="descendantText" presStyleLbl="alignAccFollowNode1" presStyleIdx="5" presStyleCnt="7" custScaleX="177711" custScaleY="108029" custLinFactNeighborX="236" custLinFactNeighborY="-3248">
        <dgm:presLayoutVars>
          <dgm:bulletEnabled val="1"/>
        </dgm:presLayoutVars>
      </dgm:prSet>
      <dgm:spPr/>
    </dgm:pt>
    <dgm:pt modelId="{55AA597D-E7CE-FE4E-B5AC-D2957F616B22}" type="pres">
      <dgm:prSet presAssocID="{1F98D9CA-48A7-6941-B00A-A645164C4D11}" presName="sp" presStyleCnt="0"/>
      <dgm:spPr/>
    </dgm:pt>
    <dgm:pt modelId="{528BAF78-D1CC-AD4E-9715-609925F55A33}" type="pres">
      <dgm:prSet presAssocID="{1E87CB89-0085-FD48-ABC7-E2B9BD91CE23}" presName="linNode" presStyleCnt="0"/>
      <dgm:spPr/>
    </dgm:pt>
    <dgm:pt modelId="{950C9349-C893-BF44-BA45-7832C9E63AF1}" type="pres">
      <dgm:prSet presAssocID="{1E87CB89-0085-FD48-ABC7-E2B9BD91CE23}" presName="parentText" presStyleLbl="node1" presStyleIdx="6" presStyleCnt="7" custScaleX="33389">
        <dgm:presLayoutVars>
          <dgm:chMax val="1"/>
          <dgm:bulletEnabled val="1"/>
        </dgm:presLayoutVars>
      </dgm:prSet>
      <dgm:spPr/>
    </dgm:pt>
    <dgm:pt modelId="{4AFC4F4F-0F0F-0C4C-BB5D-E3B3DECFFD90}" type="pres">
      <dgm:prSet presAssocID="{1E87CB89-0085-FD48-ABC7-E2B9BD91CE23}" presName="descendantText" presStyleLbl="alignAccFollowNode1" presStyleIdx="6" presStyleCnt="7" custScaleX="191416">
        <dgm:presLayoutVars>
          <dgm:bulletEnabled val="1"/>
        </dgm:presLayoutVars>
      </dgm:prSet>
      <dgm:spPr/>
    </dgm:pt>
  </dgm:ptLst>
  <dgm:cxnLst>
    <dgm:cxn modelId="{D483CE05-DC54-9A4B-AC2E-1D696970ED85}" srcId="{EE521B21-4553-6649-A5C6-B34A3F65C5AF}" destId="{1BAA9673-EB2F-6246-A56B-8C3AC1F79FBA}" srcOrd="0" destOrd="0" parTransId="{0847095E-E27F-B043-99AD-4511F1F12AEE}" sibTransId="{3FE98635-768C-EE49-9EC2-55610642A08C}"/>
    <dgm:cxn modelId="{2F4B4E08-5A46-F641-A27F-1CF8988CD2FB}" srcId="{21376A9C-649B-B947-B58B-EEDFBB933B86}" destId="{4FA8CD06-D3AF-EB4D-AB5E-2AA3A7CAF693}" srcOrd="0" destOrd="0" parTransId="{76944118-853B-3D41-92FC-9FA003F8AD03}" sibTransId="{8FFFB192-CE5E-2849-9219-4FF316F42DAF}"/>
    <dgm:cxn modelId="{4E818012-1633-4040-8E91-E530E4DB9CE5}" type="presOf" srcId="{3FEFF1A0-DBA6-A64D-9236-9D9164B0B3BE}" destId="{4AFC4F4F-0F0F-0C4C-BB5D-E3B3DECFFD90}" srcOrd="0" destOrd="0" presId="urn:microsoft.com/office/officeart/2005/8/layout/vList5"/>
    <dgm:cxn modelId="{C721C11E-48E2-7546-B8EE-FF77778997A5}" type="presOf" srcId="{17EDF52E-74DA-E14A-A167-591D4C400089}" destId="{9355B808-F1BE-F842-8DBF-F33853175101}" srcOrd="0" destOrd="0" presId="urn:microsoft.com/office/officeart/2005/8/layout/vList5"/>
    <dgm:cxn modelId="{ED140128-F2B1-9949-ABC6-88DC066DADB0}" srcId="{7917453E-FCD7-2A4E-9B44-14FD85F691D2}" destId="{FDB57303-4833-A241-BA2F-57B9679936C6}" srcOrd="0" destOrd="0" parTransId="{59645240-1C8B-5F4D-942B-8288CDD38936}" sibTransId="{B143DC92-288A-4941-A983-72DF464BC2FD}"/>
    <dgm:cxn modelId="{E5D7CF33-401E-0B47-A1FE-2B9C1EB81FCD}" srcId="{1E87CB89-0085-FD48-ABC7-E2B9BD91CE23}" destId="{3FEFF1A0-DBA6-A64D-9236-9D9164B0B3BE}" srcOrd="0" destOrd="0" parTransId="{1490049D-F6D3-494A-A661-15565CCEAF0E}" sibTransId="{B724A8FD-1025-634E-BA53-07020FC496FF}"/>
    <dgm:cxn modelId="{D9540038-B9D9-0B4E-AA78-7AECE5F9CCCC}" type="presOf" srcId="{C3E6F29F-16B4-D140-8C28-E0B661DB2AAD}" destId="{CF04E685-4090-F14E-AE3F-F6FBA73089D2}" srcOrd="0" destOrd="0" presId="urn:microsoft.com/office/officeart/2005/8/layout/vList5"/>
    <dgm:cxn modelId="{79E95D3B-7F31-BE46-A988-D3966AFEC962}" srcId="{7917453E-FCD7-2A4E-9B44-14FD85F691D2}" destId="{83A5EC8A-8525-2146-98BD-59A397BFECEF}" srcOrd="3" destOrd="0" parTransId="{3B7BD98B-1B28-364A-879B-9052A6793A95}" sibTransId="{37AE9DC0-9C24-1F48-9EEC-5453DC2DD4A4}"/>
    <dgm:cxn modelId="{88E17E46-9D76-5145-9571-5A1CCABDBFE3}" type="presOf" srcId="{7917453E-FCD7-2A4E-9B44-14FD85F691D2}" destId="{B2F87A39-D669-4245-B30C-CEC647ADC5FF}" srcOrd="0" destOrd="0" presId="urn:microsoft.com/office/officeart/2005/8/layout/vList5"/>
    <dgm:cxn modelId="{7B9F924D-D5D2-6944-A797-CB8561F5A497}" type="presOf" srcId="{21376A9C-649B-B947-B58B-EEDFBB933B86}" destId="{F697247E-6B00-054B-BE64-363E00CF3B13}" srcOrd="0" destOrd="0" presId="urn:microsoft.com/office/officeart/2005/8/layout/vList5"/>
    <dgm:cxn modelId="{CE3BDB5E-D515-814D-8DB2-A55990B6641E}" srcId="{7917453E-FCD7-2A4E-9B44-14FD85F691D2}" destId="{17EDF52E-74DA-E14A-A167-591D4C400089}" srcOrd="4" destOrd="0" parTransId="{CC745FA6-678E-844D-AC0C-3EBC8D4B02A1}" sibTransId="{5C3C0C48-112A-1149-9E17-8C93CB80D115}"/>
    <dgm:cxn modelId="{90CCFD62-05D3-864B-B780-7BBF7D1CC542}" srcId="{83A5EC8A-8525-2146-98BD-59A397BFECEF}" destId="{0FD787D2-BEF9-8A4D-A03B-0824EAF2E7D5}" srcOrd="0" destOrd="0" parTransId="{788B974E-88C8-DA47-8508-E9BEBCED9B42}" sibTransId="{32B41D04-79C2-D243-AD11-43BD5CAE9022}"/>
    <dgm:cxn modelId="{FBE4C365-41FA-6B49-B753-53C36E387C98}" srcId="{7917453E-FCD7-2A4E-9B44-14FD85F691D2}" destId="{EE521B21-4553-6649-A5C6-B34A3F65C5AF}" srcOrd="5" destOrd="0" parTransId="{797D6F94-D561-5A4A-9728-2921B9292140}" sibTransId="{1F98D9CA-48A7-6941-B00A-A645164C4D11}"/>
    <dgm:cxn modelId="{99E08373-312E-2F4D-8742-6BE32C66E6BF}" srcId="{7917453E-FCD7-2A4E-9B44-14FD85F691D2}" destId="{1E87CB89-0085-FD48-ABC7-E2B9BD91CE23}" srcOrd="6" destOrd="0" parTransId="{AC73C758-F15E-D24B-8DB4-FDC44C405265}" sibTransId="{53CCA588-2E47-2347-AE95-6B4FFCD0C9F0}"/>
    <dgm:cxn modelId="{C37C8F80-64E4-FA43-8D57-DAEB8BDA6B7D}" type="presOf" srcId="{4FA8CD06-D3AF-EB4D-AB5E-2AA3A7CAF693}" destId="{1D0B3FB0-836C-C54D-8030-C8B51F49C68B}" srcOrd="0" destOrd="0" presId="urn:microsoft.com/office/officeart/2005/8/layout/vList5"/>
    <dgm:cxn modelId="{AC8E6094-58A5-FD4C-87C2-7BF964CA6411}" type="presOf" srcId="{75BE4ADF-5622-0942-A023-C239944255DA}" destId="{C7E0D308-C0F2-DE44-9E16-C7DD91F66371}" srcOrd="0" destOrd="0" presId="urn:microsoft.com/office/officeart/2005/8/layout/vList5"/>
    <dgm:cxn modelId="{9D861195-8E98-0941-B8BA-8C4E79C98287}" srcId="{17EDF52E-74DA-E14A-A167-591D4C400089}" destId="{C3E6F29F-16B4-D140-8C28-E0B661DB2AAD}" srcOrd="0" destOrd="0" parTransId="{E73C0C01-FFB6-6447-9C7C-E6149A6A42FB}" sibTransId="{644733D6-9CE9-264A-94D9-FB79456740DF}"/>
    <dgm:cxn modelId="{64FC6AA0-C75C-1946-AD89-4ED64BEF9347}" type="presOf" srcId="{1BAA9673-EB2F-6246-A56B-8C3AC1F79FBA}" destId="{9A5D306D-1F8D-7847-A8ED-25D5EECDE0B1}" srcOrd="0" destOrd="0" presId="urn:microsoft.com/office/officeart/2005/8/layout/vList5"/>
    <dgm:cxn modelId="{D30790A1-CCE3-8148-A9E9-925BB9584E23}" srcId="{7917453E-FCD7-2A4E-9B44-14FD85F691D2}" destId="{75BE4ADF-5622-0942-A023-C239944255DA}" srcOrd="2" destOrd="0" parTransId="{B790EA0D-A206-8342-BDC9-8D6B86AC54D0}" sibTransId="{E022CDF3-4AF7-C247-9950-55FE6F68421D}"/>
    <dgm:cxn modelId="{16914BBD-62F9-BF49-9031-39DFFFF07E3A}" type="presOf" srcId="{FDB57303-4833-A241-BA2F-57B9679936C6}" destId="{2AFFF630-3A4F-BA48-8EB2-4A0C36E05D4F}" srcOrd="0" destOrd="0" presId="urn:microsoft.com/office/officeart/2005/8/layout/vList5"/>
    <dgm:cxn modelId="{A80363C0-E467-7642-A62D-F455F1526FB8}" type="presOf" srcId="{1E87CB89-0085-FD48-ABC7-E2B9BD91CE23}" destId="{950C9349-C893-BF44-BA45-7832C9E63AF1}" srcOrd="0" destOrd="0" presId="urn:microsoft.com/office/officeart/2005/8/layout/vList5"/>
    <dgm:cxn modelId="{5C79E7C2-C655-214C-B752-124DC33D8479}" type="presOf" srcId="{EE521B21-4553-6649-A5C6-B34A3F65C5AF}" destId="{95C46D32-3956-EB49-874F-6B82D086E7A7}" srcOrd="0" destOrd="0" presId="urn:microsoft.com/office/officeart/2005/8/layout/vList5"/>
    <dgm:cxn modelId="{DC02C4DA-7CF3-B444-92CD-A0F2DC337803}" srcId="{FDB57303-4833-A241-BA2F-57B9679936C6}" destId="{9CB97078-A8FD-094D-B5DE-35A8ADDF5AE6}" srcOrd="0" destOrd="0" parTransId="{EF5CCB23-E64D-C543-9B6A-4335A82AC34C}" sibTransId="{3C3DEE39-759E-A443-9B0E-46CB24A7422A}"/>
    <dgm:cxn modelId="{F12B7ADB-E4D6-CE49-B16B-9EF3123D9C7F}" type="presOf" srcId="{17FEFB53-2EC7-6749-886B-CFDF4D7ED8E9}" destId="{4D5EE7BC-1FD9-E046-BA5C-827CD5F920ED}" srcOrd="0" destOrd="0" presId="urn:microsoft.com/office/officeart/2005/8/layout/vList5"/>
    <dgm:cxn modelId="{1234EEEA-1F15-8D4E-9FF6-A99DF454BD20}" type="presOf" srcId="{0FD787D2-BEF9-8A4D-A03B-0824EAF2E7D5}" destId="{2DC3D0C4-D393-B842-99E4-16E07E0189E6}" srcOrd="0" destOrd="0" presId="urn:microsoft.com/office/officeart/2005/8/layout/vList5"/>
    <dgm:cxn modelId="{68EAB6EB-8197-8142-AF4A-1502AE7AF66B}" srcId="{7917453E-FCD7-2A4E-9B44-14FD85F691D2}" destId="{21376A9C-649B-B947-B58B-EEDFBB933B86}" srcOrd="1" destOrd="0" parTransId="{FC9847C0-2745-7340-8B9E-4320718D6EA7}" sibTransId="{24C0F03E-08A4-4F41-851E-0758C571BDFE}"/>
    <dgm:cxn modelId="{3B0A2FED-4153-094E-8C2E-998D7290D7AF}" type="presOf" srcId="{9CB97078-A8FD-094D-B5DE-35A8ADDF5AE6}" destId="{93651012-4BCC-BC49-B56E-62150FCFD3A5}" srcOrd="0" destOrd="0" presId="urn:microsoft.com/office/officeart/2005/8/layout/vList5"/>
    <dgm:cxn modelId="{C0AE84EF-F7FD-234B-8D69-E33B8B1E3F3E}" type="presOf" srcId="{83A5EC8A-8525-2146-98BD-59A397BFECEF}" destId="{91F23651-1BD9-5C4D-8D95-E3477493A352}" srcOrd="0" destOrd="0" presId="urn:microsoft.com/office/officeart/2005/8/layout/vList5"/>
    <dgm:cxn modelId="{5965DEFB-908B-C142-B361-2DA04AC413CE}" srcId="{75BE4ADF-5622-0942-A023-C239944255DA}" destId="{17FEFB53-2EC7-6749-886B-CFDF4D7ED8E9}" srcOrd="0" destOrd="0" parTransId="{D2F83AC7-9F43-B14C-88F0-43DA1F756039}" sibTransId="{AD1C1679-A52A-714E-9B9D-E72270CFF75E}"/>
    <dgm:cxn modelId="{C474A03C-019E-1147-8719-5F68E3E58F8B}" type="presParOf" srcId="{B2F87A39-D669-4245-B30C-CEC647ADC5FF}" destId="{F4BEF4E6-27C9-A94C-949B-F769343C2087}" srcOrd="0" destOrd="0" presId="urn:microsoft.com/office/officeart/2005/8/layout/vList5"/>
    <dgm:cxn modelId="{A8926BC8-D562-B847-9461-CAF2FB225F2D}" type="presParOf" srcId="{F4BEF4E6-27C9-A94C-949B-F769343C2087}" destId="{2AFFF630-3A4F-BA48-8EB2-4A0C36E05D4F}" srcOrd="0" destOrd="0" presId="urn:microsoft.com/office/officeart/2005/8/layout/vList5"/>
    <dgm:cxn modelId="{0F5244CE-2A42-A94F-AD8D-5FAED7F8B342}" type="presParOf" srcId="{F4BEF4E6-27C9-A94C-949B-F769343C2087}" destId="{93651012-4BCC-BC49-B56E-62150FCFD3A5}" srcOrd="1" destOrd="0" presId="urn:microsoft.com/office/officeart/2005/8/layout/vList5"/>
    <dgm:cxn modelId="{F90792C5-B30F-BD43-B1D3-98B9003D8EB3}" type="presParOf" srcId="{B2F87A39-D669-4245-B30C-CEC647ADC5FF}" destId="{8AF17D2B-B352-5B4D-B323-3FB9979442EC}" srcOrd="1" destOrd="0" presId="urn:microsoft.com/office/officeart/2005/8/layout/vList5"/>
    <dgm:cxn modelId="{D740F7CA-32BE-314C-9AC9-49F986B38AFF}" type="presParOf" srcId="{B2F87A39-D669-4245-B30C-CEC647ADC5FF}" destId="{30A9B64F-2A69-1E46-A262-DE8EA359E39C}" srcOrd="2" destOrd="0" presId="urn:microsoft.com/office/officeart/2005/8/layout/vList5"/>
    <dgm:cxn modelId="{6CB01A7C-C9AA-5149-900B-B60601BBABAA}" type="presParOf" srcId="{30A9B64F-2A69-1E46-A262-DE8EA359E39C}" destId="{F697247E-6B00-054B-BE64-363E00CF3B13}" srcOrd="0" destOrd="0" presId="urn:microsoft.com/office/officeart/2005/8/layout/vList5"/>
    <dgm:cxn modelId="{0F7E58F9-1751-2D4C-A7F2-C3CD94D20F55}" type="presParOf" srcId="{30A9B64F-2A69-1E46-A262-DE8EA359E39C}" destId="{1D0B3FB0-836C-C54D-8030-C8B51F49C68B}" srcOrd="1" destOrd="0" presId="urn:microsoft.com/office/officeart/2005/8/layout/vList5"/>
    <dgm:cxn modelId="{3984832F-03BB-2046-A483-1555413C44DE}" type="presParOf" srcId="{B2F87A39-D669-4245-B30C-CEC647ADC5FF}" destId="{FC79E639-0183-9746-A63A-E127802288B1}" srcOrd="3" destOrd="0" presId="urn:microsoft.com/office/officeart/2005/8/layout/vList5"/>
    <dgm:cxn modelId="{84F52F16-1863-3F49-AF68-89896B39A981}" type="presParOf" srcId="{B2F87A39-D669-4245-B30C-CEC647ADC5FF}" destId="{5DD50944-8F55-1F49-9171-C739232B42D7}" srcOrd="4" destOrd="0" presId="urn:microsoft.com/office/officeart/2005/8/layout/vList5"/>
    <dgm:cxn modelId="{3ED4B301-4B22-6946-9FDD-E4A3EBF17332}" type="presParOf" srcId="{5DD50944-8F55-1F49-9171-C739232B42D7}" destId="{C7E0D308-C0F2-DE44-9E16-C7DD91F66371}" srcOrd="0" destOrd="0" presId="urn:microsoft.com/office/officeart/2005/8/layout/vList5"/>
    <dgm:cxn modelId="{90BABD42-EC19-574C-86DF-7C0D00BA7A64}" type="presParOf" srcId="{5DD50944-8F55-1F49-9171-C739232B42D7}" destId="{4D5EE7BC-1FD9-E046-BA5C-827CD5F920ED}" srcOrd="1" destOrd="0" presId="urn:microsoft.com/office/officeart/2005/8/layout/vList5"/>
    <dgm:cxn modelId="{391CB72A-8A9C-2645-BE4C-DD7978EAADCD}" type="presParOf" srcId="{B2F87A39-D669-4245-B30C-CEC647ADC5FF}" destId="{84A10007-561A-5B48-BB1A-E5808025CE69}" srcOrd="5" destOrd="0" presId="urn:microsoft.com/office/officeart/2005/8/layout/vList5"/>
    <dgm:cxn modelId="{0C67DF15-8663-2A41-82B4-9FF283C61A22}" type="presParOf" srcId="{B2F87A39-D669-4245-B30C-CEC647ADC5FF}" destId="{A0D83562-E732-5645-8B0B-11C7184D4225}" srcOrd="6" destOrd="0" presId="urn:microsoft.com/office/officeart/2005/8/layout/vList5"/>
    <dgm:cxn modelId="{00AFF3AD-C48D-B24F-96D3-B7DB07BA4C87}" type="presParOf" srcId="{A0D83562-E732-5645-8B0B-11C7184D4225}" destId="{91F23651-1BD9-5C4D-8D95-E3477493A352}" srcOrd="0" destOrd="0" presId="urn:microsoft.com/office/officeart/2005/8/layout/vList5"/>
    <dgm:cxn modelId="{D9BE2779-AADE-A74B-9761-25BA23E70250}" type="presParOf" srcId="{A0D83562-E732-5645-8B0B-11C7184D4225}" destId="{2DC3D0C4-D393-B842-99E4-16E07E0189E6}" srcOrd="1" destOrd="0" presId="urn:microsoft.com/office/officeart/2005/8/layout/vList5"/>
    <dgm:cxn modelId="{6CD19716-C62E-814D-BE22-6D5C78BE4EC5}" type="presParOf" srcId="{B2F87A39-D669-4245-B30C-CEC647ADC5FF}" destId="{D346F234-C083-F946-8708-7606CB08945B}" srcOrd="7" destOrd="0" presId="urn:microsoft.com/office/officeart/2005/8/layout/vList5"/>
    <dgm:cxn modelId="{51EF4F84-5EBF-F44D-8C74-941A2F28C73A}" type="presParOf" srcId="{B2F87A39-D669-4245-B30C-CEC647ADC5FF}" destId="{50E70B05-9755-264C-8E5E-96C5A4122CA6}" srcOrd="8" destOrd="0" presId="urn:microsoft.com/office/officeart/2005/8/layout/vList5"/>
    <dgm:cxn modelId="{B2382ED7-E416-1347-957E-4E7ECDFB1FFB}" type="presParOf" srcId="{50E70B05-9755-264C-8E5E-96C5A4122CA6}" destId="{9355B808-F1BE-F842-8DBF-F33853175101}" srcOrd="0" destOrd="0" presId="urn:microsoft.com/office/officeart/2005/8/layout/vList5"/>
    <dgm:cxn modelId="{778810AF-8F76-404A-86EA-344B13543F30}" type="presParOf" srcId="{50E70B05-9755-264C-8E5E-96C5A4122CA6}" destId="{CF04E685-4090-F14E-AE3F-F6FBA73089D2}" srcOrd="1" destOrd="0" presId="urn:microsoft.com/office/officeart/2005/8/layout/vList5"/>
    <dgm:cxn modelId="{1BAC8BB8-405D-5441-8B6A-5A60E065122F}" type="presParOf" srcId="{B2F87A39-D669-4245-B30C-CEC647ADC5FF}" destId="{252F4098-F788-7C42-8EE5-35368C4E70ED}" srcOrd="9" destOrd="0" presId="urn:microsoft.com/office/officeart/2005/8/layout/vList5"/>
    <dgm:cxn modelId="{D909FA4A-5C5E-0A44-8F45-EA9BA1317B55}" type="presParOf" srcId="{B2F87A39-D669-4245-B30C-CEC647ADC5FF}" destId="{64AA97B4-A0A2-6745-AC10-E9FB9E41A1F2}" srcOrd="10" destOrd="0" presId="urn:microsoft.com/office/officeart/2005/8/layout/vList5"/>
    <dgm:cxn modelId="{096C19C2-E7F2-EF41-A0F3-CA82200D14D9}" type="presParOf" srcId="{64AA97B4-A0A2-6745-AC10-E9FB9E41A1F2}" destId="{95C46D32-3956-EB49-874F-6B82D086E7A7}" srcOrd="0" destOrd="0" presId="urn:microsoft.com/office/officeart/2005/8/layout/vList5"/>
    <dgm:cxn modelId="{69AA4DF0-401E-2940-810C-EE98588CF171}" type="presParOf" srcId="{64AA97B4-A0A2-6745-AC10-E9FB9E41A1F2}" destId="{9A5D306D-1F8D-7847-A8ED-25D5EECDE0B1}" srcOrd="1" destOrd="0" presId="urn:microsoft.com/office/officeart/2005/8/layout/vList5"/>
    <dgm:cxn modelId="{2DDC3404-7CA2-A84F-ABAF-2C1937C61305}" type="presParOf" srcId="{B2F87A39-D669-4245-B30C-CEC647ADC5FF}" destId="{55AA597D-E7CE-FE4E-B5AC-D2957F616B22}" srcOrd="11" destOrd="0" presId="urn:microsoft.com/office/officeart/2005/8/layout/vList5"/>
    <dgm:cxn modelId="{C3496B14-6FD5-D84F-BE58-F12844A2572F}" type="presParOf" srcId="{B2F87A39-D669-4245-B30C-CEC647ADC5FF}" destId="{528BAF78-D1CC-AD4E-9715-609925F55A33}" srcOrd="12" destOrd="0" presId="urn:microsoft.com/office/officeart/2005/8/layout/vList5"/>
    <dgm:cxn modelId="{9A1E2CB1-264D-4B4C-B515-B3C4012FE9B1}" type="presParOf" srcId="{528BAF78-D1CC-AD4E-9715-609925F55A33}" destId="{950C9349-C893-BF44-BA45-7832C9E63AF1}" srcOrd="0" destOrd="0" presId="urn:microsoft.com/office/officeart/2005/8/layout/vList5"/>
    <dgm:cxn modelId="{5D6FAED3-59B8-6A45-B716-3331941772DC}" type="presParOf" srcId="{528BAF78-D1CC-AD4E-9715-609925F55A33}" destId="{4AFC4F4F-0F0F-0C4C-BB5D-E3B3DECFFD90}"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6D4A8EF-5495-9048-8564-8AEE6E61CC0D}" type="doc">
      <dgm:prSet loTypeId="urn:microsoft.com/office/officeart/2005/8/layout/equation2" loCatId="" qsTypeId="urn:microsoft.com/office/officeart/2005/8/quickstyle/simple1" qsCatId="simple" csTypeId="urn:microsoft.com/office/officeart/2005/8/colors/accent6_1" csCatId="accent6" phldr="1"/>
      <dgm:spPr/>
      <dgm:t>
        <a:bodyPr/>
        <a:lstStyle/>
        <a:p>
          <a:endParaRPr kumimoji="1" lang="ja-JP" altLang="en-US"/>
        </a:p>
      </dgm:t>
    </dgm:pt>
    <dgm:pt modelId="{AED4D6C6-A8E2-F64D-AD64-9BD579A75822}">
      <dgm:prSet phldrT="[テキスト]" custT="1"/>
      <dgm:spPr>
        <a:ln w="38100"/>
      </dgm:spPr>
      <dgm:t>
        <a:bodyPr/>
        <a:lstStyle/>
        <a:p>
          <a:r>
            <a:rPr kumimoji="1" lang="ja-JP" altLang="en-US" sz="2800" dirty="0"/>
            <a:t>実験要因の効果による分散</a:t>
          </a:r>
        </a:p>
      </dgm:t>
    </dgm:pt>
    <dgm:pt modelId="{B634E89A-2629-474C-903B-3A6157383489}" type="parTrans" cxnId="{BFCEF7C8-E375-4446-875F-30833AD3CB24}">
      <dgm:prSet/>
      <dgm:spPr/>
      <dgm:t>
        <a:bodyPr/>
        <a:lstStyle/>
        <a:p>
          <a:endParaRPr kumimoji="1" lang="ja-JP" altLang="en-US"/>
        </a:p>
      </dgm:t>
    </dgm:pt>
    <dgm:pt modelId="{9774C3C1-CF3B-F94D-977C-AB4AAB565925}" type="sibTrans" cxnId="{BFCEF7C8-E375-4446-875F-30833AD3CB24}">
      <dgm:prSet/>
      <dgm:spPr>
        <a:solidFill>
          <a:srgbClr val="00B050"/>
        </a:solidFill>
      </dgm:spPr>
      <dgm:t>
        <a:bodyPr/>
        <a:lstStyle/>
        <a:p>
          <a:endParaRPr kumimoji="1" lang="ja-JP" altLang="en-US"/>
        </a:p>
      </dgm:t>
    </dgm:pt>
    <dgm:pt modelId="{157CF3ED-6C31-EC42-B3C5-01D0FB3F5BF1}">
      <dgm:prSet phldrT="[テキスト]" custT="1"/>
      <dgm:spPr>
        <a:ln w="38100"/>
      </dgm:spPr>
      <dgm:t>
        <a:bodyPr/>
        <a:lstStyle/>
        <a:p>
          <a:r>
            <a:rPr kumimoji="1" lang="ja-JP" altLang="en-US" sz="3200" dirty="0">
              <a:solidFill>
                <a:schemeClr val="tx1"/>
              </a:solidFill>
            </a:rPr>
            <a:t>測定値の</a:t>
          </a:r>
          <a:endParaRPr kumimoji="1" lang="en-US" altLang="ja-JP" sz="3200" dirty="0">
            <a:solidFill>
              <a:schemeClr val="tx1"/>
            </a:solidFill>
          </a:endParaRPr>
        </a:p>
        <a:p>
          <a:r>
            <a:rPr kumimoji="1" lang="ja-JP" altLang="en-US" sz="3200" dirty="0">
              <a:solidFill>
                <a:schemeClr val="tx1"/>
              </a:solidFill>
            </a:rPr>
            <a:t>全体の</a:t>
          </a:r>
          <a:endParaRPr kumimoji="1" lang="en-US" altLang="ja-JP" sz="3200" dirty="0">
            <a:solidFill>
              <a:schemeClr val="tx1"/>
            </a:solidFill>
          </a:endParaRPr>
        </a:p>
        <a:p>
          <a:r>
            <a:rPr kumimoji="1" lang="ja-JP" altLang="en-US" sz="3200" dirty="0">
              <a:solidFill>
                <a:schemeClr val="tx1"/>
              </a:solidFill>
            </a:rPr>
            <a:t>分散</a:t>
          </a:r>
        </a:p>
      </dgm:t>
    </dgm:pt>
    <dgm:pt modelId="{8947E506-D7EC-D441-987A-89E37347E3E0}" type="parTrans" cxnId="{C255131B-4E03-3F41-B3F3-9E39D5F3D049}">
      <dgm:prSet/>
      <dgm:spPr/>
      <dgm:t>
        <a:bodyPr/>
        <a:lstStyle/>
        <a:p>
          <a:endParaRPr kumimoji="1" lang="ja-JP" altLang="en-US"/>
        </a:p>
      </dgm:t>
    </dgm:pt>
    <dgm:pt modelId="{D37EDAB5-0680-6B40-8CBA-C500E643BF90}" type="sibTrans" cxnId="{C255131B-4E03-3F41-B3F3-9E39D5F3D049}">
      <dgm:prSet/>
      <dgm:spPr/>
      <dgm:t>
        <a:bodyPr/>
        <a:lstStyle/>
        <a:p>
          <a:endParaRPr kumimoji="1" lang="ja-JP" altLang="en-US"/>
        </a:p>
      </dgm:t>
    </dgm:pt>
    <dgm:pt modelId="{3C3C94B3-80DA-9145-B482-07682222A30C}">
      <dgm:prSet phldrT="[テキスト]" custT="1"/>
      <dgm:spPr>
        <a:ln w="38100"/>
      </dgm:spPr>
      <dgm:t>
        <a:bodyPr/>
        <a:lstStyle/>
        <a:p>
          <a:r>
            <a:rPr kumimoji="1" lang="ja-JP" altLang="en-US" sz="2800" dirty="0"/>
            <a:t>誤差による分散</a:t>
          </a:r>
        </a:p>
      </dgm:t>
    </dgm:pt>
    <dgm:pt modelId="{9AA3A232-7C1E-1641-8C51-5DD877A5A46B}" type="parTrans" cxnId="{339B57D5-870C-394B-9FF5-0D0C51ABAA7D}">
      <dgm:prSet/>
      <dgm:spPr/>
      <dgm:t>
        <a:bodyPr/>
        <a:lstStyle/>
        <a:p>
          <a:endParaRPr kumimoji="1" lang="ja-JP" altLang="en-US"/>
        </a:p>
      </dgm:t>
    </dgm:pt>
    <dgm:pt modelId="{E5EAAD87-2C5B-0642-9DC2-0618A1BC4E46}" type="sibTrans" cxnId="{339B57D5-870C-394B-9FF5-0D0C51ABAA7D}">
      <dgm:prSet/>
      <dgm:spPr>
        <a:solidFill>
          <a:srgbClr val="00B050"/>
        </a:solidFill>
      </dgm:spPr>
      <dgm:t>
        <a:bodyPr/>
        <a:lstStyle/>
        <a:p>
          <a:endParaRPr kumimoji="1" lang="ja-JP" altLang="en-US"/>
        </a:p>
      </dgm:t>
    </dgm:pt>
    <dgm:pt modelId="{4D3FD3AF-E713-4E49-AF3D-B264EED6DBFB}" type="pres">
      <dgm:prSet presAssocID="{C6D4A8EF-5495-9048-8564-8AEE6E61CC0D}" presName="Name0" presStyleCnt="0">
        <dgm:presLayoutVars>
          <dgm:dir val="rev"/>
          <dgm:resizeHandles val="exact"/>
        </dgm:presLayoutVars>
      </dgm:prSet>
      <dgm:spPr/>
    </dgm:pt>
    <dgm:pt modelId="{D86D4B89-5CD0-224D-A463-1B0E074245F8}" type="pres">
      <dgm:prSet presAssocID="{C6D4A8EF-5495-9048-8564-8AEE6E61CC0D}" presName="vNodes" presStyleCnt="0"/>
      <dgm:spPr/>
    </dgm:pt>
    <dgm:pt modelId="{AA8455A6-0234-BF47-958C-2BF3C4606AE3}" type="pres">
      <dgm:prSet presAssocID="{AED4D6C6-A8E2-F64D-AD64-9BD579A75822}" presName="node" presStyleLbl="node1" presStyleIdx="0" presStyleCnt="3" custScaleX="1319973" custScaleY="503996" custLinFactNeighborX="-64414" custLinFactNeighborY="-2992">
        <dgm:presLayoutVars>
          <dgm:bulletEnabled val="1"/>
        </dgm:presLayoutVars>
      </dgm:prSet>
      <dgm:spPr/>
    </dgm:pt>
    <dgm:pt modelId="{5CD8F6F0-7604-624A-BBE1-978A5EC56F9D}" type="pres">
      <dgm:prSet presAssocID="{9774C3C1-CF3B-F94D-977C-AB4AAB565925}" presName="spacerT" presStyleCnt="0"/>
      <dgm:spPr/>
    </dgm:pt>
    <dgm:pt modelId="{869D501C-347E-1B46-8F96-E59B9A9C468B}" type="pres">
      <dgm:prSet presAssocID="{9774C3C1-CF3B-F94D-977C-AB4AAB565925}" presName="sibTrans" presStyleLbl="sibTrans2D1" presStyleIdx="0" presStyleCnt="2" custScaleX="531919" custScaleY="495300" custLinFactX="-100000" custLinFactY="23046" custLinFactNeighborX="-127398" custLinFactNeighborY="100000"/>
      <dgm:spPr/>
    </dgm:pt>
    <dgm:pt modelId="{891354C2-8261-224B-90AA-DCD27BCD6C8E}" type="pres">
      <dgm:prSet presAssocID="{9774C3C1-CF3B-F94D-977C-AB4AAB565925}" presName="spacerB" presStyleCnt="0"/>
      <dgm:spPr/>
    </dgm:pt>
    <dgm:pt modelId="{BB51BB63-AE55-4A45-8BC6-AD82039BD4A0}" type="pres">
      <dgm:prSet presAssocID="{3C3C94B3-80DA-9145-B482-07682222A30C}" presName="node" presStyleLbl="node1" presStyleIdx="1" presStyleCnt="3" custScaleX="876864" custScaleY="470320" custLinFactY="5247" custLinFactNeighborX="-97781" custLinFactNeighborY="100000">
        <dgm:presLayoutVars>
          <dgm:bulletEnabled val="1"/>
        </dgm:presLayoutVars>
      </dgm:prSet>
      <dgm:spPr/>
    </dgm:pt>
    <dgm:pt modelId="{F597DA8A-74AD-5947-968D-DC115BF106C4}" type="pres">
      <dgm:prSet presAssocID="{C6D4A8EF-5495-9048-8564-8AEE6E61CC0D}" presName="sibTransLast" presStyleLbl="sibTrans2D1" presStyleIdx="1" presStyleCnt="2" custAng="21583156" custFlipHor="1" custScaleX="1458493" custScaleY="502667" custLinFactX="200000" custLinFactNeighborX="287228" custLinFactNeighborY="-38326"/>
      <dgm:spPr/>
    </dgm:pt>
    <dgm:pt modelId="{C3C270CF-47F4-D640-A723-52F3DE5AFB4B}" type="pres">
      <dgm:prSet presAssocID="{C6D4A8EF-5495-9048-8564-8AEE6E61CC0D}" presName="connectorText" presStyleLbl="sibTrans2D1" presStyleIdx="1" presStyleCnt="2"/>
      <dgm:spPr/>
    </dgm:pt>
    <dgm:pt modelId="{FDBC634C-BA90-9D46-81B4-80EA3BC159E1}" type="pres">
      <dgm:prSet presAssocID="{C6D4A8EF-5495-9048-8564-8AEE6E61CC0D}" presName="lastNode" presStyleLbl="node1" presStyleIdx="2" presStyleCnt="3" custScaleX="416110" custScaleY="697577" custLinFactX="-37465" custLinFactNeighborX="-100000" custLinFactNeighborY="25208">
        <dgm:presLayoutVars>
          <dgm:bulletEnabled val="1"/>
        </dgm:presLayoutVars>
      </dgm:prSet>
      <dgm:spPr/>
    </dgm:pt>
  </dgm:ptLst>
  <dgm:cxnLst>
    <dgm:cxn modelId="{CD625D04-235C-434B-805E-5FDD03D056D9}" type="presOf" srcId="{AED4D6C6-A8E2-F64D-AD64-9BD579A75822}" destId="{AA8455A6-0234-BF47-958C-2BF3C4606AE3}" srcOrd="0" destOrd="0" presId="urn:microsoft.com/office/officeart/2005/8/layout/equation2"/>
    <dgm:cxn modelId="{C255131B-4E03-3F41-B3F3-9E39D5F3D049}" srcId="{C6D4A8EF-5495-9048-8564-8AEE6E61CC0D}" destId="{157CF3ED-6C31-EC42-B3C5-01D0FB3F5BF1}" srcOrd="2" destOrd="0" parTransId="{8947E506-D7EC-D441-987A-89E37347E3E0}" sibTransId="{D37EDAB5-0680-6B40-8CBA-C500E643BF90}"/>
    <dgm:cxn modelId="{4406621E-49AC-BE43-9CFC-7D292965398E}" type="presOf" srcId="{157CF3ED-6C31-EC42-B3C5-01D0FB3F5BF1}" destId="{FDBC634C-BA90-9D46-81B4-80EA3BC159E1}" srcOrd="0" destOrd="0" presId="urn:microsoft.com/office/officeart/2005/8/layout/equation2"/>
    <dgm:cxn modelId="{4D75295D-4BEA-3B48-91E0-78E6A9F1B1B7}" type="presOf" srcId="{E5EAAD87-2C5B-0642-9DC2-0618A1BC4E46}" destId="{C3C270CF-47F4-D640-A723-52F3DE5AFB4B}" srcOrd="1" destOrd="0" presId="urn:microsoft.com/office/officeart/2005/8/layout/equation2"/>
    <dgm:cxn modelId="{48A5B479-7E2C-134D-BC60-2F8D2487FF1B}" type="presOf" srcId="{E5EAAD87-2C5B-0642-9DC2-0618A1BC4E46}" destId="{F597DA8A-74AD-5947-968D-DC115BF106C4}" srcOrd="0" destOrd="0" presId="urn:microsoft.com/office/officeart/2005/8/layout/equation2"/>
    <dgm:cxn modelId="{0534E280-27D3-2842-8B80-F98C6C1BB222}" type="presOf" srcId="{3C3C94B3-80DA-9145-B482-07682222A30C}" destId="{BB51BB63-AE55-4A45-8BC6-AD82039BD4A0}" srcOrd="0" destOrd="0" presId="urn:microsoft.com/office/officeart/2005/8/layout/equation2"/>
    <dgm:cxn modelId="{7DF204B4-40F2-5A43-8798-DFA140B751D2}" type="presOf" srcId="{C6D4A8EF-5495-9048-8564-8AEE6E61CC0D}" destId="{4D3FD3AF-E713-4E49-AF3D-B264EED6DBFB}" srcOrd="0" destOrd="0" presId="urn:microsoft.com/office/officeart/2005/8/layout/equation2"/>
    <dgm:cxn modelId="{1D6B2FBB-A4BC-BE49-9C39-5E1A1E3DC1E7}" type="presOf" srcId="{9774C3C1-CF3B-F94D-977C-AB4AAB565925}" destId="{869D501C-347E-1B46-8F96-E59B9A9C468B}" srcOrd="0" destOrd="0" presId="urn:microsoft.com/office/officeart/2005/8/layout/equation2"/>
    <dgm:cxn modelId="{BFCEF7C8-E375-4446-875F-30833AD3CB24}" srcId="{C6D4A8EF-5495-9048-8564-8AEE6E61CC0D}" destId="{AED4D6C6-A8E2-F64D-AD64-9BD579A75822}" srcOrd="0" destOrd="0" parTransId="{B634E89A-2629-474C-903B-3A6157383489}" sibTransId="{9774C3C1-CF3B-F94D-977C-AB4AAB565925}"/>
    <dgm:cxn modelId="{339B57D5-870C-394B-9FF5-0D0C51ABAA7D}" srcId="{C6D4A8EF-5495-9048-8564-8AEE6E61CC0D}" destId="{3C3C94B3-80DA-9145-B482-07682222A30C}" srcOrd="1" destOrd="0" parTransId="{9AA3A232-7C1E-1641-8C51-5DD877A5A46B}" sibTransId="{E5EAAD87-2C5B-0642-9DC2-0618A1BC4E46}"/>
    <dgm:cxn modelId="{F8D6E68F-33EA-AB4C-A232-BA60DFD1A0AF}" type="presParOf" srcId="{4D3FD3AF-E713-4E49-AF3D-B264EED6DBFB}" destId="{D86D4B89-5CD0-224D-A463-1B0E074245F8}" srcOrd="0" destOrd="0" presId="urn:microsoft.com/office/officeart/2005/8/layout/equation2"/>
    <dgm:cxn modelId="{D7270466-658C-1144-B9C5-24BFF8697FBC}" type="presParOf" srcId="{D86D4B89-5CD0-224D-A463-1B0E074245F8}" destId="{AA8455A6-0234-BF47-958C-2BF3C4606AE3}" srcOrd="0" destOrd="0" presId="urn:microsoft.com/office/officeart/2005/8/layout/equation2"/>
    <dgm:cxn modelId="{8E4A05C0-29A8-5244-A208-166F8E46C648}" type="presParOf" srcId="{D86D4B89-5CD0-224D-A463-1B0E074245F8}" destId="{5CD8F6F0-7604-624A-BBE1-978A5EC56F9D}" srcOrd="1" destOrd="0" presId="urn:microsoft.com/office/officeart/2005/8/layout/equation2"/>
    <dgm:cxn modelId="{92E6C042-ECB7-6E4A-A7FE-6359445B8FBB}" type="presParOf" srcId="{D86D4B89-5CD0-224D-A463-1B0E074245F8}" destId="{869D501C-347E-1B46-8F96-E59B9A9C468B}" srcOrd="2" destOrd="0" presId="urn:microsoft.com/office/officeart/2005/8/layout/equation2"/>
    <dgm:cxn modelId="{3079A977-ACFD-7B4A-BD45-76027E47FB6C}" type="presParOf" srcId="{D86D4B89-5CD0-224D-A463-1B0E074245F8}" destId="{891354C2-8261-224B-90AA-DCD27BCD6C8E}" srcOrd="3" destOrd="0" presId="urn:microsoft.com/office/officeart/2005/8/layout/equation2"/>
    <dgm:cxn modelId="{28419CA1-475E-BB4F-9A77-35E8F019AE01}" type="presParOf" srcId="{D86D4B89-5CD0-224D-A463-1B0E074245F8}" destId="{BB51BB63-AE55-4A45-8BC6-AD82039BD4A0}" srcOrd="4" destOrd="0" presId="urn:microsoft.com/office/officeart/2005/8/layout/equation2"/>
    <dgm:cxn modelId="{6C05D4A0-ADBA-AE44-B91F-7A2FCCB67C73}" type="presParOf" srcId="{4D3FD3AF-E713-4E49-AF3D-B264EED6DBFB}" destId="{F597DA8A-74AD-5947-968D-DC115BF106C4}" srcOrd="1" destOrd="0" presId="urn:microsoft.com/office/officeart/2005/8/layout/equation2"/>
    <dgm:cxn modelId="{240BB6D5-DC8F-654A-8237-AF6A60C4B9B9}" type="presParOf" srcId="{F597DA8A-74AD-5947-968D-DC115BF106C4}" destId="{C3C270CF-47F4-D640-A723-52F3DE5AFB4B}" srcOrd="0" destOrd="0" presId="urn:microsoft.com/office/officeart/2005/8/layout/equation2"/>
    <dgm:cxn modelId="{9D914938-3337-5346-8631-571EEB345877}" type="presParOf" srcId="{4D3FD3AF-E713-4E49-AF3D-B264EED6DBFB}" destId="{FDBC634C-BA90-9D46-81B4-80EA3BC159E1}" srcOrd="2" destOrd="0" presId="urn:microsoft.com/office/officeart/2005/8/layout/equation2"/>
  </dgm:cxnLst>
  <dgm:bg/>
  <dgm:whole>
    <a:ln w="57150"/>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7E688277-DA13-6840-9C12-8960CADD962C}" type="doc">
      <dgm:prSet loTypeId="urn:microsoft.com/office/officeart/2005/8/layout/vList5" loCatId="" qsTypeId="urn:microsoft.com/office/officeart/2005/8/quickstyle/simple1" qsCatId="simple" csTypeId="urn:microsoft.com/office/officeart/2005/8/colors/accent1_2" csCatId="accent1" phldr="1"/>
      <dgm:spPr/>
      <dgm:t>
        <a:bodyPr/>
        <a:lstStyle/>
        <a:p>
          <a:endParaRPr kumimoji="1" lang="ja-JP" altLang="en-US"/>
        </a:p>
      </dgm:t>
    </dgm:pt>
    <dgm:pt modelId="{B43C1367-FBAA-0A46-BC08-5013533559E6}">
      <dgm:prSet custT="1"/>
      <dgm:spPr/>
      <dgm:t>
        <a:bodyPr/>
        <a:lstStyle/>
        <a:p>
          <a:r>
            <a:rPr lang="en-US" sz="2400" dirty="0"/>
            <a:t>F</a:t>
          </a:r>
          <a:r>
            <a:rPr lang="ja-JP" sz="2400" dirty="0"/>
            <a:t>値</a:t>
          </a:r>
          <a:r>
            <a:rPr lang="en-US" sz="2400" dirty="0"/>
            <a:t>&gt;</a:t>
          </a:r>
          <a:r>
            <a:rPr lang="ja-JP" sz="2400" dirty="0"/>
            <a:t>有意水準の臨界値</a:t>
          </a:r>
        </a:p>
      </dgm:t>
    </dgm:pt>
    <dgm:pt modelId="{6084A4B9-89EF-8745-A743-84DBDB9872AA}" type="parTrans" cxnId="{5CCC2450-70D2-D842-B828-E40A6B87D614}">
      <dgm:prSet/>
      <dgm:spPr/>
      <dgm:t>
        <a:bodyPr/>
        <a:lstStyle/>
        <a:p>
          <a:endParaRPr lang="ja-JP" altLang="en-US"/>
        </a:p>
      </dgm:t>
    </dgm:pt>
    <dgm:pt modelId="{B26C596D-8F95-8E48-A11F-5D6594E6D4A4}" type="sibTrans" cxnId="{5CCC2450-70D2-D842-B828-E40A6B87D614}">
      <dgm:prSet phldrT="1"/>
      <dgm:spPr/>
      <dgm:t>
        <a:bodyPr/>
        <a:lstStyle/>
        <a:p>
          <a:endParaRPr lang="ja-JP" altLang="en-US" dirty="0"/>
        </a:p>
      </dgm:t>
    </dgm:pt>
    <dgm:pt modelId="{DDF3B393-810A-A34D-8C12-2136119C8B3D}">
      <dgm:prSet custT="1"/>
      <dgm:spPr/>
      <dgm:t>
        <a:bodyPr/>
        <a:lstStyle/>
        <a:p>
          <a:r>
            <a:rPr lang="en-US" sz="2400" dirty="0"/>
            <a:t>F</a:t>
          </a:r>
          <a:r>
            <a:rPr lang="ja-JP" sz="2400"/>
            <a:t>値</a:t>
          </a:r>
          <a:r>
            <a:rPr lang="en-US" sz="2400" dirty="0"/>
            <a:t>&lt;</a:t>
          </a:r>
          <a:r>
            <a:rPr lang="ja-JP" altLang="en-US" sz="2400"/>
            <a:t>有意水準の</a:t>
          </a:r>
          <a:r>
            <a:rPr lang="ja-JP" sz="2400"/>
            <a:t>臨界値</a:t>
          </a:r>
        </a:p>
      </dgm:t>
    </dgm:pt>
    <dgm:pt modelId="{E98514B9-4FBB-654F-A1A2-8A0D3E853C08}" type="parTrans" cxnId="{86D58FA7-F73A-044E-A76A-BEBA762651F6}">
      <dgm:prSet/>
      <dgm:spPr/>
      <dgm:t>
        <a:bodyPr/>
        <a:lstStyle/>
        <a:p>
          <a:endParaRPr lang="ja-JP" altLang="en-US"/>
        </a:p>
      </dgm:t>
    </dgm:pt>
    <dgm:pt modelId="{583F5913-6CAD-354C-AB2D-846025BB59B3}" type="sibTrans" cxnId="{86D58FA7-F73A-044E-A76A-BEBA762651F6}">
      <dgm:prSet phldrT="2"/>
      <dgm:spPr/>
      <dgm:t>
        <a:bodyPr/>
        <a:lstStyle/>
        <a:p>
          <a:endParaRPr kumimoji="1" lang="ja-JP" altLang="en-US"/>
        </a:p>
      </dgm:t>
    </dgm:pt>
    <dgm:pt modelId="{3D4970CA-B11E-6A47-B5ED-EF5DE4B14293}">
      <dgm:prSet custT="1"/>
      <dgm:spPr/>
      <dgm:t>
        <a:bodyPr/>
        <a:lstStyle/>
        <a:p>
          <a:r>
            <a:rPr lang="ja-JP" sz="2400" dirty="0"/>
            <a:t>帰無仮説を棄却し</a:t>
          </a:r>
          <a:r>
            <a:rPr lang="en-US" sz="2400" dirty="0"/>
            <a:t>,</a:t>
          </a:r>
          <a:r>
            <a:rPr lang="ja-JP" sz="2400" dirty="0"/>
            <a:t>実験要因の効果は有意</a:t>
          </a:r>
          <a:r>
            <a:rPr lang="en-US" sz="2400" dirty="0"/>
            <a:t>.</a:t>
          </a:r>
          <a:endParaRPr lang="ja-JP" sz="2400" dirty="0"/>
        </a:p>
      </dgm:t>
    </dgm:pt>
    <dgm:pt modelId="{6A1CE378-7800-BE47-950D-CC4186BFD39A}" type="parTrans" cxnId="{B6EEA618-BD63-C741-B8B3-839D61F8DF03}">
      <dgm:prSet/>
      <dgm:spPr/>
      <dgm:t>
        <a:bodyPr/>
        <a:lstStyle/>
        <a:p>
          <a:endParaRPr lang="ja-JP" altLang="en-US"/>
        </a:p>
      </dgm:t>
    </dgm:pt>
    <dgm:pt modelId="{D241AC05-4A78-5E43-A66B-427A6730DACF}" type="sibTrans" cxnId="{B6EEA618-BD63-C741-B8B3-839D61F8DF03}">
      <dgm:prSet/>
      <dgm:spPr/>
      <dgm:t>
        <a:bodyPr/>
        <a:lstStyle/>
        <a:p>
          <a:endParaRPr lang="ja-JP" altLang="en-US"/>
        </a:p>
      </dgm:t>
    </dgm:pt>
    <dgm:pt modelId="{BA3A1D6E-48A4-6A44-AD1F-8E65450ADE2D}">
      <dgm:prSet custT="1"/>
      <dgm:spPr/>
      <dgm:t>
        <a:bodyPr/>
        <a:lstStyle/>
        <a:p>
          <a:r>
            <a:rPr lang="ja-JP" sz="2400" dirty="0"/>
            <a:t>帰無仮説を棄却できず</a:t>
          </a:r>
          <a:r>
            <a:rPr lang="en-US" sz="2400" dirty="0"/>
            <a:t>, </a:t>
          </a:r>
          <a:r>
            <a:rPr lang="ja-JP" sz="2400" dirty="0"/>
            <a:t>実験要因の効果は有意ではない</a:t>
          </a:r>
          <a:r>
            <a:rPr lang="en-US" sz="2400" dirty="0"/>
            <a:t>. </a:t>
          </a:r>
          <a:endParaRPr lang="ja-JP" sz="2400" dirty="0"/>
        </a:p>
      </dgm:t>
    </dgm:pt>
    <dgm:pt modelId="{3C6CFBDE-7BB9-0246-977B-DAF8A4F1331C}" type="parTrans" cxnId="{A597967E-3B8A-EF46-A8ED-E2C8DED55CBB}">
      <dgm:prSet/>
      <dgm:spPr/>
      <dgm:t>
        <a:bodyPr/>
        <a:lstStyle/>
        <a:p>
          <a:endParaRPr lang="ja-JP" altLang="en-US"/>
        </a:p>
      </dgm:t>
    </dgm:pt>
    <dgm:pt modelId="{51B87F67-EFFA-464B-8428-CDEBE34C0A5C}" type="sibTrans" cxnId="{A597967E-3B8A-EF46-A8ED-E2C8DED55CBB}">
      <dgm:prSet/>
      <dgm:spPr/>
      <dgm:t>
        <a:bodyPr/>
        <a:lstStyle/>
        <a:p>
          <a:endParaRPr lang="ja-JP" altLang="en-US"/>
        </a:p>
      </dgm:t>
    </dgm:pt>
    <dgm:pt modelId="{3EC18DC3-9554-F144-95C3-45EB35C4370B}" type="pres">
      <dgm:prSet presAssocID="{7E688277-DA13-6840-9C12-8960CADD962C}" presName="Name0" presStyleCnt="0">
        <dgm:presLayoutVars>
          <dgm:dir/>
          <dgm:animLvl val="lvl"/>
          <dgm:resizeHandles val="exact"/>
        </dgm:presLayoutVars>
      </dgm:prSet>
      <dgm:spPr/>
    </dgm:pt>
    <dgm:pt modelId="{AAE6AB6D-83EC-0240-A734-5F22978D8C1A}" type="pres">
      <dgm:prSet presAssocID="{B43C1367-FBAA-0A46-BC08-5013533559E6}" presName="linNode" presStyleCnt="0"/>
      <dgm:spPr/>
    </dgm:pt>
    <dgm:pt modelId="{F74D75E9-F09A-4743-80E9-CECCFF8FA24C}" type="pres">
      <dgm:prSet presAssocID="{B43C1367-FBAA-0A46-BC08-5013533559E6}" presName="parentText" presStyleLbl="node1" presStyleIdx="0" presStyleCnt="2" custScaleX="171951">
        <dgm:presLayoutVars>
          <dgm:chMax val="1"/>
          <dgm:bulletEnabled val="1"/>
        </dgm:presLayoutVars>
      </dgm:prSet>
      <dgm:spPr/>
    </dgm:pt>
    <dgm:pt modelId="{E3213F47-67FA-7C43-8E58-0B445B1C3815}" type="pres">
      <dgm:prSet presAssocID="{B43C1367-FBAA-0A46-BC08-5013533559E6}" presName="descendantText" presStyleLbl="alignAccFollowNode1" presStyleIdx="0" presStyleCnt="2">
        <dgm:presLayoutVars>
          <dgm:bulletEnabled val="1"/>
        </dgm:presLayoutVars>
      </dgm:prSet>
      <dgm:spPr/>
    </dgm:pt>
    <dgm:pt modelId="{70FE1A1D-5C4E-C14E-A560-8E33F058AC86}" type="pres">
      <dgm:prSet presAssocID="{B26C596D-8F95-8E48-A11F-5D6594E6D4A4}" presName="sp" presStyleCnt="0"/>
      <dgm:spPr/>
    </dgm:pt>
    <dgm:pt modelId="{0B5E8DBF-B148-7D4F-B4DF-0403D5A6B8B4}" type="pres">
      <dgm:prSet presAssocID="{DDF3B393-810A-A34D-8C12-2136119C8B3D}" presName="linNode" presStyleCnt="0"/>
      <dgm:spPr/>
    </dgm:pt>
    <dgm:pt modelId="{3E686000-E79A-EC4B-9DA4-0E9074630641}" type="pres">
      <dgm:prSet presAssocID="{DDF3B393-810A-A34D-8C12-2136119C8B3D}" presName="parentText" presStyleLbl="node1" presStyleIdx="1" presStyleCnt="2" custScaleX="181790">
        <dgm:presLayoutVars>
          <dgm:chMax val="1"/>
          <dgm:bulletEnabled val="1"/>
        </dgm:presLayoutVars>
      </dgm:prSet>
      <dgm:spPr/>
    </dgm:pt>
    <dgm:pt modelId="{B9B0AAA1-982C-3D47-BE56-5004F3821F20}" type="pres">
      <dgm:prSet presAssocID="{DDF3B393-810A-A34D-8C12-2136119C8B3D}" presName="descendantText" presStyleLbl="alignAccFollowNode1" presStyleIdx="1" presStyleCnt="2">
        <dgm:presLayoutVars>
          <dgm:bulletEnabled val="1"/>
        </dgm:presLayoutVars>
      </dgm:prSet>
      <dgm:spPr/>
    </dgm:pt>
  </dgm:ptLst>
  <dgm:cxnLst>
    <dgm:cxn modelId="{E118730D-DF59-944C-8A58-DEBCFAE0D75E}" type="presOf" srcId="{B43C1367-FBAA-0A46-BC08-5013533559E6}" destId="{F74D75E9-F09A-4743-80E9-CECCFF8FA24C}" srcOrd="0" destOrd="0" presId="urn:microsoft.com/office/officeart/2005/8/layout/vList5"/>
    <dgm:cxn modelId="{B6EEA618-BD63-C741-B8B3-839D61F8DF03}" srcId="{B43C1367-FBAA-0A46-BC08-5013533559E6}" destId="{3D4970CA-B11E-6A47-B5ED-EF5DE4B14293}" srcOrd="0" destOrd="0" parTransId="{6A1CE378-7800-BE47-950D-CC4186BFD39A}" sibTransId="{D241AC05-4A78-5E43-A66B-427A6730DACF}"/>
    <dgm:cxn modelId="{E2BDA41C-1758-DA4C-AB72-24B81F1FFFB8}" type="presOf" srcId="{3D4970CA-B11E-6A47-B5ED-EF5DE4B14293}" destId="{E3213F47-67FA-7C43-8E58-0B445B1C3815}" srcOrd="0" destOrd="0" presId="urn:microsoft.com/office/officeart/2005/8/layout/vList5"/>
    <dgm:cxn modelId="{5CCC2450-70D2-D842-B828-E40A6B87D614}" srcId="{7E688277-DA13-6840-9C12-8960CADD962C}" destId="{B43C1367-FBAA-0A46-BC08-5013533559E6}" srcOrd="0" destOrd="0" parTransId="{6084A4B9-89EF-8745-A743-84DBDB9872AA}" sibTransId="{B26C596D-8F95-8E48-A11F-5D6594E6D4A4}"/>
    <dgm:cxn modelId="{86752467-253E-8441-A195-DCD58F216CCA}" type="presOf" srcId="{7E688277-DA13-6840-9C12-8960CADD962C}" destId="{3EC18DC3-9554-F144-95C3-45EB35C4370B}" srcOrd="0" destOrd="0" presId="urn:microsoft.com/office/officeart/2005/8/layout/vList5"/>
    <dgm:cxn modelId="{A597967E-3B8A-EF46-A8ED-E2C8DED55CBB}" srcId="{DDF3B393-810A-A34D-8C12-2136119C8B3D}" destId="{BA3A1D6E-48A4-6A44-AD1F-8E65450ADE2D}" srcOrd="0" destOrd="0" parTransId="{3C6CFBDE-7BB9-0246-977B-DAF8A4F1331C}" sibTransId="{51B87F67-EFFA-464B-8428-CDEBE34C0A5C}"/>
    <dgm:cxn modelId="{846EA982-7F38-2C43-99FB-F8097B8B03F3}" type="presOf" srcId="{BA3A1D6E-48A4-6A44-AD1F-8E65450ADE2D}" destId="{B9B0AAA1-982C-3D47-BE56-5004F3821F20}" srcOrd="0" destOrd="0" presId="urn:microsoft.com/office/officeart/2005/8/layout/vList5"/>
    <dgm:cxn modelId="{86D58FA7-F73A-044E-A76A-BEBA762651F6}" srcId="{7E688277-DA13-6840-9C12-8960CADD962C}" destId="{DDF3B393-810A-A34D-8C12-2136119C8B3D}" srcOrd="1" destOrd="0" parTransId="{E98514B9-4FBB-654F-A1A2-8A0D3E853C08}" sibTransId="{583F5913-6CAD-354C-AB2D-846025BB59B3}"/>
    <dgm:cxn modelId="{22104EB0-BA2E-1F43-831F-79CEEF6D57E9}" type="presOf" srcId="{DDF3B393-810A-A34D-8C12-2136119C8B3D}" destId="{3E686000-E79A-EC4B-9DA4-0E9074630641}" srcOrd="0" destOrd="0" presId="urn:microsoft.com/office/officeart/2005/8/layout/vList5"/>
    <dgm:cxn modelId="{E63BFDDD-3DB2-DF4F-8967-D4B7DB0B0807}" type="presParOf" srcId="{3EC18DC3-9554-F144-95C3-45EB35C4370B}" destId="{AAE6AB6D-83EC-0240-A734-5F22978D8C1A}" srcOrd="0" destOrd="0" presId="urn:microsoft.com/office/officeart/2005/8/layout/vList5"/>
    <dgm:cxn modelId="{BDF0568D-0F82-8644-9335-B5F30367617B}" type="presParOf" srcId="{AAE6AB6D-83EC-0240-A734-5F22978D8C1A}" destId="{F74D75E9-F09A-4743-80E9-CECCFF8FA24C}" srcOrd="0" destOrd="0" presId="urn:microsoft.com/office/officeart/2005/8/layout/vList5"/>
    <dgm:cxn modelId="{AFAF8E99-227E-8744-ADE9-C1717B995A37}" type="presParOf" srcId="{AAE6AB6D-83EC-0240-A734-5F22978D8C1A}" destId="{E3213F47-67FA-7C43-8E58-0B445B1C3815}" srcOrd="1" destOrd="0" presId="urn:microsoft.com/office/officeart/2005/8/layout/vList5"/>
    <dgm:cxn modelId="{625180D1-F02A-014A-9E5C-4052FD0D9563}" type="presParOf" srcId="{3EC18DC3-9554-F144-95C3-45EB35C4370B}" destId="{70FE1A1D-5C4E-C14E-A560-8E33F058AC86}" srcOrd="1" destOrd="0" presId="urn:microsoft.com/office/officeart/2005/8/layout/vList5"/>
    <dgm:cxn modelId="{25A946F7-2E6B-E744-88B6-24C38008D5FE}" type="presParOf" srcId="{3EC18DC3-9554-F144-95C3-45EB35C4370B}" destId="{0B5E8DBF-B148-7D4F-B4DF-0403D5A6B8B4}" srcOrd="2" destOrd="0" presId="urn:microsoft.com/office/officeart/2005/8/layout/vList5"/>
    <dgm:cxn modelId="{12CB966A-381E-E64F-90B8-F283A4C220FF}" type="presParOf" srcId="{0B5E8DBF-B148-7D4F-B4DF-0403D5A6B8B4}" destId="{3E686000-E79A-EC4B-9DA4-0E9074630641}" srcOrd="0" destOrd="0" presId="urn:microsoft.com/office/officeart/2005/8/layout/vList5"/>
    <dgm:cxn modelId="{F17D01E7-8DAE-8F40-8AA5-A413C3BA17EF}" type="presParOf" srcId="{0B5E8DBF-B148-7D4F-B4DF-0403D5A6B8B4}" destId="{B9B0AAA1-982C-3D47-BE56-5004F3821F20}" srcOrd="1" destOrd="0" presId="urn:microsoft.com/office/officeart/2005/8/layout/vList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3E157BFA-59D2-2D40-9C5B-9FD4C20700F8}"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kumimoji="1" lang="ja-JP" altLang="en-US"/>
        </a:p>
      </dgm:t>
    </dgm:pt>
    <dgm:pt modelId="{343641AC-3101-304B-B3C3-B643768C7856}">
      <dgm:prSet custT="1"/>
      <dgm:spPr/>
      <dgm:t>
        <a:bodyPr/>
        <a:lstStyle/>
        <a:p>
          <a:r>
            <a:rPr lang="ja-JP" altLang="en-US" sz="2400" dirty="0"/>
            <a:t>分かること</a:t>
          </a:r>
        </a:p>
      </dgm:t>
    </dgm:pt>
    <dgm:pt modelId="{FA696FE8-ED13-6749-91DC-64BFADB9EF5E}" type="parTrans" cxnId="{F94914D2-7F2B-0741-94AD-721C905F6AB0}">
      <dgm:prSet/>
      <dgm:spPr/>
      <dgm:t>
        <a:bodyPr/>
        <a:lstStyle/>
        <a:p>
          <a:endParaRPr kumimoji="1" lang="ja-JP" altLang="en-US"/>
        </a:p>
      </dgm:t>
    </dgm:pt>
    <dgm:pt modelId="{5A5348C6-8E40-7D4B-B474-C51BDE0CAE73}" type="sibTrans" cxnId="{F94914D2-7F2B-0741-94AD-721C905F6AB0}">
      <dgm:prSet/>
      <dgm:spPr/>
      <dgm:t>
        <a:bodyPr/>
        <a:lstStyle/>
        <a:p>
          <a:endParaRPr kumimoji="1" lang="ja-JP" altLang="en-US"/>
        </a:p>
      </dgm:t>
    </dgm:pt>
    <dgm:pt modelId="{CFBEF15E-3C77-8940-906A-07BF406FD106}">
      <dgm:prSet custT="1"/>
      <dgm:spPr/>
      <dgm:t>
        <a:bodyPr/>
        <a:lstStyle/>
        <a:p>
          <a:r>
            <a:rPr kumimoji="1" lang="ja-JP" altLang="en-US" sz="2400" dirty="0"/>
            <a:t>分からないこと</a:t>
          </a:r>
          <a:endParaRPr lang="ja-JP" altLang="en-US" sz="2400" dirty="0"/>
        </a:p>
      </dgm:t>
    </dgm:pt>
    <dgm:pt modelId="{2433AFDD-83C4-EA4C-BA9D-ED6E6A4000C6}" type="parTrans" cxnId="{5BC9CF6F-DF64-8C4A-A94D-783AE1B83AEE}">
      <dgm:prSet/>
      <dgm:spPr/>
      <dgm:t>
        <a:bodyPr/>
        <a:lstStyle/>
        <a:p>
          <a:endParaRPr kumimoji="1" lang="ja-JP" altLang="en-US"/>
        </a:p>
      </dgm:t>
    </dgm:pt>
    <dgm:pt modelId="{A109030D-4544-6B4C-BC48-E29ABBC6EFA0}" type="sibTrans" cxnId="{5BC9CF6F-DF64-8C4A-A94D-783AE1B83AEE}">
      <dgm:prSet/>
      <dgm:spPr/>
      <dgm:t>
        <a:bodyPr/>
        <a:lstStyle/>
        <a:p>
          <a:endParaRPr kumimoji="1" lang="ja-JP" altLang="en-US"/>
        </a:p>
      </dgm:t>
    </dgm:pt>
    <dgm:pt modelId="{42952A13-AC5D-A844-A7CC-8D32F08BA45B}">
      <dgm:prSet custT="1"/>
      <dgm:spPr/>
      <dgm:t>
        <a:bodyPr/>
        <a:lstStyle/>
        <a:p>
          <a:r>
            <a:rPr kumimoji="1" lang="ja-JP" altLang="en-US" sz="2400" dirty="0"/>
            <a:t>全体として群間に差があるかどうか</a:t>
          </a:r>
          <a:endParaRPr lang="ja-JP" altLang="en-US" sz="2400" dirty="0"/>
        </a:p>
      </dgm:t>
    </dgm:pt>
    <dgm:pt modelId="{DF8781EF-6415-554B-AD99-FBFEC2BF11F6}" type="parTrans" cxnId="{6BE28669-1F4E-704B-B94E-11A38AF7AF6B}">
      <dgm:prSet/>
      <dgm:spPr/>
      <dgm:t>
        <a:bodyPr/>
        <a:lstStyle/>
        <a:p>
          <a:endParaRPr kumimoji="1" lang="ja-JP" altLang="en-US"/>
        </a:p>
      </dgm:t>
    </dgm:pt>
    <dgm:pt modelId="{A4CCC111-97C9-6F46-A26F-3F3A61BB218D}" type="sibTrans" cxnId="{6BE28669-1F4E-704B-B94E-11A38AF7AF6B}">
      <dgm:prSet/>
      <dgm:spPr/>
      <dgm:t>
        <a:bodyPr/>
        <a:lstStyle/>
        <a:p>
          <a:endParaRPr kumimoji="1" lang="ja-JP" altLang="en-US"/>
        </a:p>
      </dgm:t>
    </dgm:pt>
    <dgm:pt modelId="{398E0C8B-E795-1049-8F63-71BF76505F23}">
      <dgm:prSet custT="1"/>
      <dgm:spPr/>
      <dgm:t>
        <a:bodyPr/>
        <a:lstStyle/>
        <a:p>
          <a:r>
            <a:rPr kumimoji="1" lang="ja-JP" altLang="en-US" sz="2400" dirty="0"/>
            <a:t>どの群とどの群に差があるか</a:t>
          </a:r>
          <a:endParaRPr lang="ja-JP" altLang="en-US" sz="2400" dirty="0"/>
        </a:p>
      </dgm:t>
    </dgm:pt>
    <dgm:pt modelId="{2F45C13C-E96F-034E-9894-DF5F7D3163DB}" type="parTrans" cxnId="{43F75282-AFA3-9B42-8F1F-3B84219C172E}">
      <dgm:prSet/>
      <dgm:spPr/>
      <dgm:t>
        <a:bodyPr/>
        <a:lstStyle/>
        <a:p>
          <a:endParaRPr kumimoji="1" lang="ja-JP" altLang="en-US"/>
        </a:p>
      </dgm:t>
    </dgm:pt>
    <dgm:pt modelId="{C0EF2546-1C46-784E-B3AD-48BB4FB3F97E}" type="sibTrans" cxnId="{43F75282-AFA3-9B42-8F1F-3B84219C172E}">
      <dgm:prSet/>
      <dgm:spPr/>
      <dgm:t>
        <a:bodyPr/>
        <a:lstStyle/>
        <a:p>
          <a:endParaRPr kumimoji="1" lang="ja-JP" altLang="en-US"/>
        </a:p>
      </dgm:t>
    </dgm:pt>
    <dgm:pt modelId="{633F8BB9-40FC-414B-BCC6-06E4A04F6A25}" type="pres">
      <dgm:prSet presAssocID="{3E157BFA-59D2-2D40-9C5B-9FD4C20700F8}" presName="Name0" presStyleCnt="0">
        <dgm:presLayoutVars>
          <dgm:dir/>
          <dgm:animLvl val="lvl"/>
          <dgm:resizeHandles val="exact"/>
        </dgm:presLayoutVars>
      </dgm:prSet>
      <dgm:spPr/>
    </dgm:pt>
    <dgm:pt modelId="{D02AAFD7-E6A2-CD4E-99B6-B155C4356958}" type="pres">
      <dgm:prSet presAssocID="{343641AC-3101-304B-B3C3-B643768C7856}" presName="linNode" presStyleCnt="0"/>
      <dgm:spPr/>
    </dgm:pt>
    <dgm:pt modelId="{69861377-2629-A043-B5EF-2EDF1EF29019}" type="pres">
      <dgm:prSet presAssocID="{343641AC-3101-304B-B3C3-B643768C7856}" presName="parentText" presStyleLbl="node1" presStyleIdx="0" presStyleCnt="2">
        <dgm:presLayoutVars>
          <dgm:chMax val="1"/>
          <dgm:bulletEnabled val="1"/>
        </dgm:presLayoutVars>
      </dgm:prSet>
      <dgm:spPr/>
    </dgm:pt>
    <dgm:pt modelId="{4C2FEF90-FB5A-7C49-ADA3-E82F86B376B9}" type="pres">
      <dgm:prSet presAssocID="{343641AC-3101-304B-B3C3-B643768C7856}" presName="descendantText" presStyleLbl="alignAccFollowNode1" presStyleIdx="0" presStyleCnt="2">
        <dgm:presLayoutVars>
          <dgm:bulletEnabled val="1"/>
        </dgm:presLayoutVars>
      </dgm:prSet>
      <dgm:spPr/>
    </dgm:pt>
    <dgm:pt modelId="{73D4CE78-6543-EF46-8349-7353AB0A0BCD}" type="pres">
      <dgm:prSet presAssocID="{5A5348C6-8E40-7D4B-B474-C51BDE0CAE73}" presName="sp" presStyleCnt="0"/>
      <dgm:spPr/>
    </dgm:pt>
    <dgm:pt modelId="{CBB1A6F5-3FE2-004C-9133-4BE239FB3E44}" type="pres">
      <dgm:prSet presAssocID="{CFBEF15E-3C77-8940-906A-07BF406FD106}" presName="linNode" presStyleCnt="0"/>
      <dgm:spPr/>
    </dgm:pt>
    <dgm:pt modelId="{0854AD30-5790-924A-97B9-1C9534F667A9}" type="pres">
      <dgm:prSet presAssocID="{CFBEF15E-3C77-8940-906A-07BF406FD106}" presName="parentText" presStyleLbl="node1" presStyleIdx="1" presStyleCnt="2">
        <dgm:presLayoutVars>
          <dgm:chMax val="1"/>
          <dgm:bulletEnabled val="1"/>
        </dgm:presLayoutVars>
      </dgm:prSet>
      <dgm:spPr/>
    </dgm:pt>
    <dgm:pt modelId="{947AE0BF-53A2-7545-B0EC-AB2FD46F0989}" type="pres">
      <dgm:prSet presAssocID="{CFBEF15E-3C77-8940-906A-07BF406FD106}" presName="descendantText" presStyleLbl="alignAccFollowNode1" presStyleIdx="1" presStyleCnt="2">
        <dgm:presLayoutVars>
          <dgm:bulletEnabled val="1"/>
        </dgm:presLayoutVars>
      </dgm:prSet>
      <dgm:spPr/>
    </dgm:pt>
  </dgm:ptLst>
  <dgm:cxnLst>
    <dgm:cxn modelId="{954A1E1A-EB5C-4C4C-861A-B955C71B8792}" type="presOf" srcId="{42952A13-AC5D-A844-A7CC-8D32F08BA45B}" destId="{4C2FEF90-FB5A-7C49-ADA3-E82F86B376B9}" srcOrd="0" destOrd="0" presId="urn:microsoft.com/office/officeart/2005/8/layout/vList5"/>
    <dgm:cxn modelId="{5215751D-72CC-B042-9BA6-0D13FD080A5B}" type="presOf" srcId="{CFBEF15E-3C77-8940-906A-07BF406FD106}" destId="{0854AD30-5790-924A-97B9-1C9534F667A9}" srcOrd="0" destOrd="0" presId="urn:microsoft.com/office/officeart/2005/8/layout/vList5"/>
    <dgm:cxn modelId="{6BE28669-1F4E-704B-B94E-11A38AF7AF6B}" srcId="{343641AC-3101-304B-B3C3-B643768C7856}" destId="{42952A13-AC5D-A844-A7CC-8D32F08BA45B}" srcOrd="0" destOrd="0" parTransId="{DF8781EF-6415-554B-AD99-FBFEC2BF11F6}" sibTransId="{A4CCC111-97C9-6F46-A26F-3F3A61BB218D}"/>
    <dgm:cxn modelId="{E0CA706B-0380-5446-BD75-50EBBDB678B2}" type="presOf" srcId="{3E157BFA-59D2-2D40-9C5B-9FD4C20700F8}" destId="{633F8BB9-40FC-414B-BCC6-06E4A04F6A25}" srcOrd="0" destOrd="0" presId="urn:microsoft.com/office/officeart/2005/8/layout/vList5"/>
    <dgm:cxn modelId="{5BC9CF6F-DF64-8C4A-A94D-783AE1B83AEE}" srcId="{3E157BFA-59D2-2D40-9C5B-9FD4C20700F8}" destId="{CFBEF15E-3C77-8940-906A-07BF406FD106}" srcOrd="1" destOrd="0" parTransId="{2433AFDD-83C4-EA4C-BA9D-ED6E6A4000C6}" sibTransId="{A109030D-4544-6B4C-BC48-E29ABBC6EFA0}"/>
    <dgm:cxn modelId="{444F2A76-249A-9A45-88D9-E41C63ECC076}" type="presOf" srcId="{343641AC-3101-304B-B3C3-B643768C7856}" destId="{69861377-2629-A043-B5EF-2EDF1EF29019}" srcOrd="0" destOrd="0" presId="urn:microsoft.com/office/officeart/2005/8/layout/vList5"/>
    <dgm:cxn modelId="{43F75282-AFA3-9B42-8F1F-3B84219C172E}" srcId="{CFBEF15E-3C77-8940-906A-07BF406FD106}" destId="{398E0C8B-E795-1049-8F63-71BF76505F23}" srcOrd="0" destOrd="0" parTransId="{2F45C13C-E96F-034E-9894-DF5F7D3163DB}" sibTransId="{C0EF2546-1C46-784E-B3AD-48BB4FB3F97E}"/>
    <dgm:cxn modelId="{F94914D2-7F2B-0741-94AD-721C905F6AB0}" srcId="{3E157BFA-59D2-2D40-9C5B-9FD4C20700F8}" destId="{343641AC-3101-304B-B3C3-B643768C7856}" srcOrd="0" destOrd="0" parTransId="{FA696FE8-ED13-6749-91DC-64BFADB9EF5E}" sibTransId="{5A5348C6-8E40-7D4B-B474-C51BDE0CAE73}"/>
    <dgm:cxn modelId="{4E23FCF5-23FB-0642-B689-3AB8AEE5368F}" type="presOf" srcId="{398E0C8B-E795-1049-8F63-71BF76505F23}" destId="{947AE0BF-53A2-7545-B0EC-AB2FD46F0989}" srcOrd="0" destOrd="0" presId="urn:microsoft.com/office/officeart/2005/8/layout/vList5"/>
    <dgm:cxn modelId="{552F7196-57C2-5B41-82B7-2E882F2FB23A}" type="presParOf" srcId="{633F8BB9-40FC-414B-BCC6-06E4A04F6A25}" destId="{D02AAFD7-E6A2-CD4E-99B6-B155C4356958}" srcOrd="0" destOrd="0" presId="urn:microsoft.com/office/officeart/2005/8/layout/vList5"/>
    <dgm:cxn modelId="{717A4387-8CDE-2F4E-AE73-3177D02A5F7C}" type="presParOf" srcId="{D02AAFD7-E6A2-CD4E-99B6-B155C4356958}" destId="{69861377-2629-A043-B5EF-2EDF1EF29019}" srcOrd="0" destOrd="0" presId="urn:microsoft.com/office/officeart/2005/8/layout/vList5"/>
    <dgm:cxn modelId="{6ECCEFF4-CF5D-9347-83D2-B72A74696B00}" type="presParOf" srcId="{D02AAFD7-E6A2-CD4E-99B6-B155C4356958}" destId="{4C2FEF90-FB5A-7C49-ADA3-E82F86B376B9}" srcOrd="1" destOrd="0" presId="urn:microsoft.com/office/officeart/2005/8/layout/vList5"/>
    <dgm:cxn modelId="{4F12CC8B-ADF1-0D43-BDFC-217E8E9510BF}" type="presParOf" srcId="{633F8BB9-40FC-414B-BCC6-06E4A04F6A25}" destId="{73D4CE78-6543-EF46-8349-7353AB0A0BCD}" srcOrd="1" destOrd="0" presId="urn:microsoft.com/office/officeart/2005/8/layout/vList5"/>
    <dgm:cxn modelId="{680C1346-0E37-A44B-9108-EDF08DFF454D}" type="presParOf" srcId="{633F8BB9-40FC-414B-BCC6-06E4A04F6A25}" destId="{CBB1A6F5-3FE2-004C-9133-4BE239FB3E44}" srcOrd="2" destOrd="0" presId="urn:microsoft.com/office/officeart/2005/8/layout/vList5"/>
    <dgm:cxn modelId="{3C6EB57A-18DE-EC4A-922F-F310693F251D}" type="presParOf" srcId="{CBB1A6F5-3FE2-004C-9133-4BE239FB3E44}" destId="{0854AD30-5790-924A-97B9-1C9534F667A9}" srcOrd="0" destOrd="0" presId="urn:microsoft.com/office/officeart/2005/8/layout/vList5"/>
    <dgm:cxn modelId="{140AE5A0-BC77-F64A-A5E3-DEF0CD1796E1}" type="presParOf" srcId="{CBB1A6F5-3FE2-004C-9133-4BE239FB3E44}" destId="{947AE0BF-53A2-7545-B0EC-AB2FD46F0989}"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8455A6-0234-BF47-958C-2BF3C4606AE3}">
      <dsp:nvSpPr>
        <dsp:cNvPr id="0" name=""/>
        <dsp:cNvSpPr/>
      </dsp:nvSpPr>
      <dsp:spPr>
        <a:xfrm>
          <a:off x="2899934" y="0"/>
          <a:ext cx="4514542" cy="1296223"/>
        </a:xfrm>
        <a:prstGeom prst="ellipse">
          <a:avLst/>
        </a:prstGeom>
        <a:solidFill>
          <a:schemeClr val="lt1">
            <a:hueOff val="0"/>
            <a:satOff val="0"/>
            <a:lumOff val="0"/>
            <a:alphaOff val="0"/>
          </a:schemeClr>
        </a:solidFill>
        <a:ln w="38100" cap="flat" cmpd="sng" algn="ctr">
          <a:solidFill>
            <a:scrgbClr r="0" g="0" b="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kumimoji="1" lang="ja-JP" altLang="en-US" sz="2800" kern="1200"/>
            <a:t>要因</a:t>
          </a:r>
          <a:r>
            <a:rPr kumimoji="1" lang="ja-JP" altLang="en-US" sz="2800" kern="1200" dirty="0"/>
            <a:t>の効果による分散</a:t>
          </a:r>
        </a:p>
      </dsp:txBody>
      <dsp:txXfrm>
        <a:off x="3561073" y="189827"/>
        <a:ext cx="3192264" cy="916569"/>
      </dsp:txXfrm>
    </dsp:sp>
    <dsp:sp modelId="{869D501C-347E-1B46-8F96-E59B9A9C468B}">
      <dsp:nvSpPr>
        <dsp:cNvPr id="0" name=""/>
        <dsp:cNvSpPr/>
      </dsp:nvSpPr>
      <dsp:spPr>
        <a:xfrm>
          <a:off x="4398837" y="1398313"/>
          <a:ext cx="1055169" cy="982528"/>
        </a:xfrm>
        <a:prstGeom prst="mathPlus">
          <a:avLst/>
        </a:prstGeom>
        <a:solidFill>
          <a:srgbClr val="00B050"/>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kumimoji="1" lang="ja-JP" altLang="en-US" sz="1100" kern="1200"/>
        </a:p>
      </dsp:txBody>
      <dsp:txXfrm>
        <a:off x="4538700" y="1774032"/>
        <a:ext cx="775443" cy="231090"/>
      </dsp:txXfrm>
    </dsp:sp>
    <dsp:sp modelId="{BB51BB63-AE55-4A45-8BC6-AD82039BD4A0}">
      <dsp:nvSpPr>
        <dsp:cNvPr id="0" name=""/>
        <dsp:cNvSpPr/>
      </dsp:nvSpPr>
      <dsp:spPr>
        <a:xfrm>
          <a:off x="3543568" y="2335955"/>
          <a:ext cx="2999030" cy="1250208"/>
        </a:xfrm>
        <a:prstGeom prst="ellipse">
          <a:avLst/>
        </a:prstGeom>
        <a:solidFill>
          <a:schemeClr val="lt1">
            <a:hueOff val="0"/>
            <a:satOff val="0"/>
            <a:lumOff val="0"/>
            <a:alphaOff val="0"/>
          </a:schemeClr>
        </a:solidFill>
        <a:ln w="38100" cap="flat" cmpd="sng" algn="ctr">
          <a:solidFill>
            <a:scrgbClr r="0" g="0" b="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kumimoji="1" lang="ja-JP" altLang="en-US" sz="2800" kern="1200" dirty="0"/>
            <a:t>誤差による分散</a:t>
          </a:r>
        </a:p>
      </dsp:txBody>
      <dsp:txXfrm>
        <a:off x="3982766" y="2519044"/>
        <a:ext cx="2120634" cy="884030"/>
      </dsp:txXfrm>
    </dsp:sp>
    <dsp:sp modelId="{F597DA8A-74AD-5947-968D-DC115BF106C4}">
      <dsp:nvSpPr>
        <dsp:cNvPr id="0" name=""/>
        <dsp:cNvSpPr/>
      </dsp:nvSpPr>
      <dsp:spPr>
        <a:xfrm rot="10829236" flipH="1">
          <a:off x="2871270" y="1531148"/>
          <a:ext cx="1289162" cy="639546"/>
        </a:xfrm>
        <a:prstGeom prst="rightArrow">
          <a:avLst>
            <a:gd name="adj1" fmla="val 60000"/>
            <a:gd name="adj2" fmla="val 50000"/>
          </a:avLst>
        </a:prstGeom>
        <a:solidFill>
          <a:srgbClr val="00B050"/>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kumimoji="1" lang="ja-JP" altLang="en-US" sz="1900" kern="1200"/>
        </a:p>
      </dsp:txBody>
      <dsp:txXfrm rot="10800000">
        <a:off x="2871273" y="1658241"/>
        <a:ext cx="1097298" cy="383728"/>
      </dsp:txXfrm>
    </dsp:sp>
    <dsp:sp modelId="{FDBC634C-BA90-9D46-81B4-80EA3BC159E1}">
      <dsp:nvSpPr>
        <dsp:cNvPr id="0" name=""/>
        <dsp:cNvSpPr/>
      </dsp:nvSpPr>
      <dsp:spPr>
        <a:xfrm>
          <a:off x="0" y="424904"/>
          <a:ext cx="2734445" cy="3081217"/>
        </a:xfrm>
        <a:prstGeom prst="ellipse">
          <a:avLst/>
        </a:prstGeom>
        <a:solidFill>
          <a:schemeClr val="lt1">
            <a:hueOff val="0"/>
            <a:satOff val="0"/>
            <a:lumOff val="0"/>
            <a:alphaOff val="0"/>
          </a:schemeClr>
        </a:solidFill>
        <a:ln w="38100" cap="flat" cmpd="sng" algn="ctr">
          <a:solidFill>
            <a:scrgbClr r="0" g="0" b="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40640" rIns="40640" bIns="40640" numCol="1" spcCol="1270" anchor="ctr" anchorCtr="0">
          <a:noAutofit/>
        </a:bodyPr>
        <a:lstStyle/>
        <a:p>
          <a:pPr marL="0" lvl="0" indent="0" algn="ctr" defTabSz="1422400">
            <a:lnSpc>
              <a:spcPct val="90000"/>
            </a:lnSpc>
            <a:spcBef>
              <a:spcPct val="0"/>
            </a:spcBef>
            <a:spcAft>
              <a:spcPct val="35000"/>
            </a:spcAft>
            <a:buNone/>
          </a:pPr>
          <a:r>
            <a:rPr kumimoji="1" lang="ja-JP" altLang="en-US" sz="3200" kern="1200" dirty="0">
              <a:solidFill>
                <a:schemeClr val="tx1"/>
              </a:solidFill>
            </a:rPr>
            <a:t>測定値の</a:t>
          </a:r>
          <a:endParaRPr kumimoji="1" lang="en-US" altLang="ja-JP" sz="3200" kern="1200" dirty="0">
            <a:solidFill>
              <a:schemeClr val="tx1"/>
            </a:solidFill>
          </a:endParaRPr>
        </a:p>
        <a:p>
          <a:pPr marL="0" lvl="0" indent="0" algn="ctr" defTabSz="1422400">
            <a:lnSpc>
              <a:spcPct val="90000"/>
            </a:lnSpc>
            <a:spcBef>
              <a:spcPct val="0"/>
            </a:spcBef>
            <a:spcAft>
              <a:spcPct val="35000"/>
            </a:spcAft>
            <a:buNone/>
          </a:pPr>
          <a:r>
            <a:rPr kumimoji="1" lang="ja-JP" altLang="en-US" sz="3200" kern="1200" dirty="0">
              <a:solidFill>
                <a:schemeClr val="tx1"/>
              </a:solidFill>
            </a:rPr>
            <a:t>全体の</a:t>
          </a:r>
          <a:endParaRPr kumimoji="1" lang="en-US" altLang="ja-JP" sz="3200" kern="1200" dirty="0">
            <a:solidFill>
              <a:schemeClr val="tx1"/>
            </a:solidFill>
          </a:endParaRPr>
        </a:p>
        <a:p>
          <a:pPr marL="0" lvl="0" indent="0" algn="ctr" defTabSz="1422400">
            <a:lnSpc>
              <a:spcPct val="90000"/>
            </a:lnSpc>
            <a:spcBef>
              <a:spcPct val="0"/>
            </a:spcBef>
            <a:spcAft>
              <a:spcPct val="35000"/>
            </a:spcAft>
            <a:buNone/>
          </a:pPr>
          <a:r>
            <a:rPr kumimoji="1" lang="ja-JP" altLang="en-US" sz="3200" kern="1200" dirty="0">
              <a:solidFill>
                <a:schemeClr val="tx1"/>
              </a:solidFill>
            </a:rPr>
            <a:t>分散</a:t>
          </a:r>
        </a:p>
      </dsp:txBody>
      <dsp:txXfrm>
        <a:off x="400450" y="876138"/>
        <a:ext cx="1933545" cy="217874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810EB1-843A-E44B-8024-369BECA13151}">
      <dsp:nvSpPr>
        <dsp:cNvPr id="0" name=""/>
        <dsp:cNvSpPr/>
      </dsp:nvSpPr>
      <dsp:spPr>
        <a:xfrm>
          <a:off x="109105" y="3092"/>
          <a:ext cx="5964048" cy="1338263"/>
        </a:xfrm>
        <a:prstGeom prst="chevron">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0640" tIns="20320" rIns="0" bIns="20320" numCol="1" spcCol="1270" anchor="ctr" anchorCtr="0">
          <a:noAutofit/>
        </a:bodyPr>
        <a:lstStyle/>
        <a:p>
          <a:pPr marL="0" lvl="0" indent="0" algn="ctr" defTabSz="1422400">
            <a:lnSpc>
              <a:spcPct val="90000"/>
            </a:lnSpc>
            <a:spcBef>
              <a:spcPct val="0"/>
            </a:spcBef>
            <a:spcAft>
              <a:spcPct val="35000"/>
            </a:spcAft>
            <a:buNone/>
          </a:pPr>
          <a:r>
            <a:rPr kumimoji="1" lang="ja-JP" sz="3200" kern="1200"/>
            <a:t>ランダム化（</a:t>
          </a:r>
          <a:r>
            <a:rPr kumimoji="1" lang="en-US" sz="3200" kern="1200" dirty="0"/>
            <a:t>random sampling)</a:t>
          </a:r>
          <a:endParaRPr lang="ja-JP" sz="3200" kern="1200" dirty="0"/>
        </a:p>
      </dsp:txBody>
      <dsp:txXfrm>
        <a:off x="778237" y="3092"/>
        <a:ext cx="4625785" cy="1338263"/>
      </dsp:txXfrm>
    </dsp:sp>
    <dsp:sp modelId="{BBA46A02-35AB-F24E-8825-09AA2287708C}">
      <dsp:nvSpPr>
        <dsp:cNvPr id="0" name=""/>
        <dsp:cNvSpPr/>
      </dsp:nvSpPr>
      <dsp:spPr>
        <a:xfrm>
          <a:off x="5689697" y="116844"/>
          <a:ext cx="4950160" cy="1110758"/>
        </a:xfrm>
        <a:prstGeom prst="chevron">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15240" rIns="0" bIns="15240" numCol="1" spcCol="1270" anchor="ctr" anchorCtr="0">
          <a:noAutofit/>
        </a:bodyPr>
        <a:lstStyle/>
        <a:p>
          <a:pPr marL="0" lvl="0" indent="0" algn="ctr" defTabSz="1066800">
            <a:lnSpc>
              <a:spcPct val="90000"/>
            </a:lnSpc>
            <a:spcBef>
              <a:spcPct val="0"/>
            </a:spcBef>
            <a:spcAft>
              <a:spcPct val="35000"/>
            </a:spcAft>
            <a:buNone/>
          </a:pPr>
          <a:r>
            <a:rPr kumimoji="1" lang="ja-JP" sz="2400" kern="1200" dirty="0"/>
            <a:t>標本が扱う水準の母集団から無作為抽出されている</a:t>
          </a:r>
          <a:r>
            <a:rPr kumimoji="1" lang="en-US" sz="2400" kern="1200" dirty="0"/>
            <a:t>. </a:t>
          </a:r>
          <a:endParaRPr lang="ja-JP" sz="2400" kern="1200" dirty="0"/>
        </a:p>
      </dsp:txBody>
      <dsp:txXfrm>
        <a:off x="6245076" y="116844"/>
        <a:ext cx="3839402" cy="1110758"/>
      </dsp:txXfrm>
    </dsp:sp>
    <dsp:sp modelId="{922B48DF-645C-8B4B-AA03-6B6B6B8F8D5E}">
      <dsp:nvSpPr>
        <dsp:cNvPr id="0" name=""/>
        <dsp:cNvSpPr/>
      </dsp:nvSpPr>
      <dsp:spPr>
        <a:xfrm>
          <a:off x="109105" y="1506537"/>
          <a:ext cx="5964048" cy="1338263"/>
        </a:xfrm>
        <a:prstGeom prst="chevron">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0640" tIns="20320" rIns="0" bIns="20320" numCol="1" spcCol="1270" anchor="ctr" anchorCtr="0">
          <a:noAutofit/>
        </a:bodyPr>
        <a:lstStyle/>
        <a:p>
          <a:pPr marL="0" lvl="0" indent="0" algn="ctr" defTabSz="1422400">
            <a:lnSpc>
              <a:spcPct val="90000"/>
            </a:lnSpc>
            <a:spcBef>
              <a:spcPct val="0"/>
            </a:spcBef>
            <a:spcAft>
              <a:spcPct val="35000"/>
            </a:spcAft>
            <a:buNone/>
          </a:pPr>
          <a:r>
            <a:rPr kumimoji="1" lang="ja-JP" altLang="en-US" sz="3200" kern="1200" dirty="0"/>
            <a:t>正規分布（</a:t>
          </a:r>
          <a:r>
            <a:rPr lang="en-US" sz="3200" b="0" i="0" kern="1200" dirty="0"/>
            <a:t>a normal distribution</a:t>
          </a:r>
          <a:r>
            <a:rPr lang="ja-JP" altLang="en-US" sz="3200" b="0" i="0" kern="1200" dirty="0"/>
            <a:t>）</a:t>
          </a:r>
          <a:endParaRPr lang="ja-JP" altLang="en-US" sz="3200" kern="1200" dirty="0"/>
        </a:p>
      </dsp:txBody>
      <dsp:txXfrm>
        <a:off x="778237" y="1506537"/>
        <a:ext cx="4625785" cy="1338263"/>
      </dsp:txXfrm>
    </dsp:sp>
    <dsp:sp modelId="{81CF51FC-3190-C440-BBED-7A39F95E4B2B}">
      <dsp:nvSpPr>
        <dsp:cNvPr id="0" name=""/>
        <dsp:cNvSpPr/>
      </dsp:nvSpPr>
      <dsp:spPr>
        <a:xfrm>
          <a:off x="5689697" y="1620289"/>
          <a:ext cx="4950160" cy="1110758"/>
        </a:xfrm>
        <a:prstGeom prst="chevron">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15240" rIns="0" bIns="15240" numCol="1" spcCol="1270" anchor="ctr" anchorCtr="0">
          <a:noAutofit/>
        </a:bodyPr>
        <a:lstStyle/>
        <a:p>
          <a:pPr marL="0" lvl="0" indent="0" algn="ctr" defTabSz="1066800">
            <a:lnSpc>
              <a:spcPct val="90000"/>
            </a:lnSpc>
            <a:spcBef>
              <a:spcPct val="0"/>
            </a:spcBef>
            <a:spcAft>
              <a:spcPct val="35000"/>
            </a:spcAft>
            <a:buNone/>
          </a:pPr>
          <a:r>
            <a:rPr kumimoji="1" lang="ja-JP" sz="2400" kern="1200" dirty="0"/>
            <a:t>母集団</a:t>
          </a:r>
          <a:r>
            <a:rPr kumimoji="1" lang="ja-JP" altLang="en-US" sz="2400" kern="1200" dirty="0"/>
            <a:t>が</a:t>
          </a:r>
          <a:r>
            <a:rPr kumimoji="1" lang="ja-JP" sz="2400" kern="1200" dirty="0"/>
            <a:t>正規分析になっている</a:t>
          </a:r>
          <a:r>
            <a:rPr kumimoji="1" lang="en-US" sz="2400" kern="1200" dirty="0"/>
            <a:t>.</a:t>
          </a:r>
          <a:endParaRPr lang="ja-JP" sz="2400" kern="1200" dirty="0"/>
        </a:p>
      </dsp:txBody>
      <dsp:txXfrm>
        <a:off x="6245076" y="1620289"/>
        <a:ext cx="3839402" cy="1110758"/>
      </dsp:txXfrm>
    </dsp:sp>
    <dsp:sp modelId="{5F196080-7200-D447-94DD-0665DBDAE38E}">
      <dsp:nvSpPr>
        <dsp:cNvPr id="0" name=""/>
        <dsp:cNvSpPr/>
      </dsp:nvSpPr>
      <dsp:spPr>
        <a:xfrm>
          <a:off x="109105" y="3009982"/>
          <a:ext cx="5964048" cy="1338263"/>
        </a:xfrm>
        <a:prstGeom prst="chevron">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0640" tIns="20320" rIns="0" bIns="20320" numCol="1" spcCol="1270" anchor="ctr" anchorCtr="0">
          <a:noAutofit/>
        </a:bodyPr>
        <a:lstStyle/>
        <a:p>
          <a:pPr marL="0" lvl="0" indent="0" algn="ctr" defTabSz="1422400">
            <a:lnSpc>
              <a:spcPct val="90000"/>
            </a:lnSpc>
            <a:spcBef>
              <a:spcPct val="0"/>
            </a:spcBef>
            <a:spcAft>
              <a:spcPct val="35000"/>
            </a:spcAft>
            <a:buNone/>
          </a:pPr>
          <a:r>
            <a:rPr kumimoji="1" lang="ja-JP" sz="3200" kern="1200" dirty="0"/>
            <a:t>等分散性</a:t>
          </a:r>
          <a:r>
            <a:rPr kumimoji="1" lang="en-US" sz="3200" kern="1200" dirty="0"/>
            <a:t>(homoscedasticity)</a:t>
          </a:r>
          <a:endParaRPr lang="ja-JP" sz="3200" kern="1200" dirty="0"/>
        </a:p>
      </dsp:txBody>
      <dsp:txXfrm>
        <a:off x="778237" y="3009982"/>
        <a:ext cx="4625785" cy="1338263"/>
      </dsp:txXfrm>
    </dsp:sp>
    <dsp:sp modelId="{A33110A7-EA3C-6A40-BDAF-7F55D41D770F}">
      <dsp:nvSpPr>
        <dsp:cNvPr id="0" name=""/>
        <dsp:cNvSpPr/>
      </dsp:nvSpPr>
      <dsp:spPr>
        <a:xfrm>
          <a:off x="5689697" y="3123734"/>
          <a:ext cx="4950160" cy="1110758"/>
        </a:xfrm>
        <a:prstGeom prst="chevron">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15240" rIns="0" bIns="15240" numCol="1" spcCol="1270" anchor="ctr" anchorCtr="0">
          <a:noAutofit/>
        </a:bodyPr>
        <a:lstStyle/>
        <a:p>
          <a:pPr marL="0" lvl="0" indent="0" algn="ctr" defTabSz="1066800">
            <a:lnSpc>
              <a:spcPct val="90000"/>
            </a:lnSpc>
            <a:spcBef>
              <a:spcPct val="0"/>
            </a:spcBef>
            <a:spcAft>
              <a:spcPct val="35000"/>
            </a:spcAft>
            <a:buNone/>
          </a:pPr>
          <a:r>
            <a:rPr kumimoji="1" lang="ja-JP" altLang="en-US" sz="2400" kern="1200" dirty="0"/>
            <a:t>母集団分散はすべて等しい</a:t>
          </a:r>
          <a:r>
            <a:rPr kumimoji="1" lang="en-US" altLang="ja-JP" sz="2400" kern="1200" dirty="0"/>
            <a:t>.</a:t>
          </a:r>
          <a:endParaRPr lang="ja-JP" altLang="en-US" sz="2400" kern="1200" dirty="0"/>
        </a:p>
      </dsp:txBody>
      <dsp:txXfrm>
        <a:off x="6245076" y="3123734"/>
        <a:ext cx="3839402" cy="111075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651012-4BCC-BC49-B56E-62150FCFD3A5}">
      <dsp:nvSpPr>
        <dsp:cNvPr id="0" name=""/>
        <dsp:cNvSpPr/>
      </dsp:nvSpPr>
      <dsp:spPr>
        <a:xfrm rot="5400000">
          <a:off x="5413152" y="-4401137"/>
          <a:ext cx="504608" cy="9433822"/>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r>
            <a:rPr kumimoji="1" lang="ja-JP" sz="2000" b="1" kern="1200" dirty="0"/>
            <a:t>帰無仮説</a:t>
          </a:r>
          <a:r>
            <a:rPr kumimoji="1" lang="en-US" sz="2000" kern="1200" dirty="0"/>
            <a:t>(null hypothesis; H</a:t>
          </a:r>
          <a:r>
            <a:rPr kumimoji="1" lang="en-US" sz="2000" kern="1200" baseline="-25000" dirty="0"/>
            <a:t>0</a:t>
          </a:r>
          <a:r>
            <a:rPr kumimoji="1" lang="en-US" sz="2000" kern="1200" dirty="0"/>
            <a:t>)</a:t>
          </a:r>
          <a:r>
            <a:rPr kumimoji="1" lang="ja-JP" sz="2000" kern="1200" dirty="0"/>
            <a:t>と</a:t>
          </a:r>
          <a:r>
            <a:rPr kumimoji="1" lang="ja-JP" sz="2000" b="1" kern="1200" dirty="0"/>
            <a:t>対立仮説</a:t>
          </a:r>
          <a:r>
            <a:rPr kumimoji="1" lang="en-US" sz="2000" kern="1200" dirty="0"/>
            <a:t>(alternative hypothesis;)</a:t>
          </a:r>
          <a:r>
            <a:rPr kumimoji="1" lang="ja-JP" sz="2000" kern="1200" dirty="0"/>
            <a:t>を立てる</a:t>
          </a:r>
          <a:r>
            <a:rPr kumimoji="1" lang="en-US" sz="2000" kern="1200" dirty="0"/>
            <a:t>.</a:t>
          </a:r>
          <a:endParaRPr lang="ja-JP" sz="2000" kern="1200" dirty="0"/>
        </a:p>
      </dsp:txBody>
      <dsp:txXfrm rot="-5400000">
        <a:off x="948546" y="88102"/>
        <a:ext cx="9409189" cy="455342"/>
      </dsp:txXfrm>
    </dsp:sp>
    <dsp:sp modelId="{2AFFF630-3A4F-BA48-8EB2-4A0C36E05D4F}">
      <dsp:nvSpPr>
        <dsp:cNvPr id="0" name=""/>
        <dsp:cNvSpPr/>
      </dsp:nvSpPr>
      <dsp:spPr>
        <a:xfrm>
          <a:off x="21" y="393"/>
          <a:ext cx="948523" cy="6307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kumimoji="1" lang="en-US" altLang="ja-JP" sz="2400" kern="1200" dirty="0"/>
            <a:t>1</a:t>
          </a:r>
          <a:endParaRPr lang="ja-JP" sz="2400" kern="1200" dirty="0"/>
        </a:p>
      </dsp:txBody>
      <dsp:txXfrm>
        <a:off x="30812" y="31184"/>
        <a:ext cx="886941" cy="569178"/>
      </dsp:txXfrm>
    </dsp:sp>
    <dsp:sp modelId="{1D0B3FB0-836C-C54D-8030-C8B51F49C68B}">
      <dsp:nvSpPr>
        <dsp:cNvPr id="0" name=""/>
        <dsp:cNvSpPr/>
      </dsp:nvSpPr>
      <dsp:spPr>
        <a:xfrm rot="5400000">
          <a:off x="5469568" y="-3815634"/>
          <a:ext cx="504608" cy="9587412"/>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r>
            <a:rPr kumimoji="1" lang="ja-JP" sz="2000" b="1" kern="1200" dirty="0"/>
            <a:t>有意水準</a:t>
          </a:r>
          <a:r>
            <a:rPr kumimoji="1" lang="ja-JP" sz="2000" kern="1200" dirty="0"/>
            <a:t>を設定</a:t>
          </a:r>
          <a:r>
            <a:rPr kumimoji="1" lang="en-US" sz="2000" kern="1200" dirty="0"/>
            <a:t>.</a:t>
          </a:r>
          <a:endParaRPr lang="ja-JP" sz="2000" kern="1200" dirty="0"/>
        </a:p>
      </dsp:txBody>
      <dsp:txXfrm rot="-5400000">
        <a:off x="928167" y="750400"/>
        <a:ext cx="9562779" cy="455342"/>
      </dsp:txXfrm>
    </dsp:sp>
    <dsp:sp modelId="{F697247E-6B00-054B-BE64-363E00CF3B13}">
      <dsp:nvSpPr>
        <dsp:cNvPr id="0" name=""/>
        <dsp:cNvSpPr/>
      </dsp:nvSpPr>
      <dsp:spPr>
        <a:xfrm>
          <a:off x="21" y="662691"/>
          <a:ext cx="928145" cy="6307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kumimoji="1" lang="en-US" altLang="ja-JP" sz="2400" kern="1200" dirty="0"/>
            <a:t>2</a:t>
          </a:r>
          <a:endParaRPr lang="ja-JP" sz="2400" kern="1200" dirty="0"/>
        </a:p>
      </dsp:txBody>
      <dsp:txXfrm>
        <a:off x="30812" y="693482"/>
        <a:ext cx="866563" cy="569178"/>
      </dsp:txXfrm>
    </dsp:sp>
    <dsp:sp modelId="{4D5EE7BC-1FD9-E046-BA5C-827CD5F920ED}">
      <dsp:nvSpPr>
        <dsp:cNvPr id="0" name=""/>
        <dsp:cNvSpPr/>
      </dsp:nvSpPr>
      <dsp:spPr>
        <a:xfrm rot="5400000">
          <a:off x="5476009" y="-3138749"/>
          <a:ext cx="504608" cy="9558239"/>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r>
            <a:rPr kumimoji="1" lang="ja-JP" sz="2000" kern="1200" dirty="0"/>
            <a:t>測定値全体の分散に含まれている</a:t>
          </a:r>
          <a:r>
            <a:rPr kumimoji="1" lang="ja-JP" sz="2000" b="1" kern="1200" dirty="0"/>
            <a:t>各実験要因の効果による分散を推定</a:t>
          </a:r>
          <a:r>
            <a:rPr kumimoji="1" lang="en-US" sz="2000" kern="1200" dirty="0"/>
            <a:t>.</a:t>
          </a:r>
          <a:endParaRPr lang="ja-JP" sz="2000" kern="1200" dirty="0"/>
        </a:p>
      </dsp:txBody>
      <dsp:txXfrm rot="-5400000">
        <a:off x="949194" y="1412699"/>
        <a:ext cx="9533606" cy="455342"/>
      </dsp:txXfrm>
    </dsp:sp>
    <dsp:sp modelId="{C7E0D308-C0F2-DE44-9E16-C7DD91F66371}">
      <dsp:nvSpPr>
        <dsp:cNvPr id="0" name=""/>
        <dsp:cNvSpPr/>
      </dsp:nvSpPr>
      <dsp:spPr>
        <a:xfrm>
          <a:off x="21" y="1324990"/>
          <a:ext cx="949172" cy="6307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kumimoji="1" lang="en-US" altLang="ja-JP" sz="2400" kern="1200" dirty="0"/>
            <a:t>3</a:t>
          </a:r>
          <a:endParaRPr lang="ja-JP" sz="2400" kern="1200" dirty="0"/>
        </a:p>
      </dsp:txBody>
      <dsp:txXfrm>
        <a:off x="30812" y="1355781"/>
        <a:ext cx="887590" cy="569178"/>
      </dsp:txXfrm>
    </dsp:sp>
    <dsp:sp modelId="{2DC3D0C4-D393-B842-99E4-16E07E0189E6}">
      <dsp:nvSpPr>
        <dsp:cNvPr id="0" name=""/>
        <dsp:cNvSpPr/>
      </dsp:nvSpPr>
      <dsp:spPr>
        <a:xfrm rot="5400000">
          <a:off x="5431444" y="-2434162"/>
          <a:ext cx="504608" cy="9473663"/>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Font typeface="Arial" panose="020B0604020202020204" pitchFamily="34" charset="0"/>
            <a:buChar char="•"/>
          </a:pPr>
          <a:r>
            <a:rPr kumimoji="1" lang="en-US" sz="2000" b="1" kern="1200" dirty="0"/>
            <a:t>F</a:t>
          </a:r>
          <a:r>
            <a:rPr kumimoji="1" lang="ja-JP" sz="2000" b="1" kern="1200" dirty="0"/>
            <a:t>検定</a:t>
          </a:r>
          <a:r>
            <a:rPr kumimoji="1" lang="ja-JP" sz="2000" kern="1200" dirty="0"/>
            <a:t>（注意：対応がある／ない要因によって</a:t>
          </a:r>
          <a:r>
            <a:rPr kumimoji="1" lang="en-US" sz="2000" kern="1200" dirty="0"/>
            <a:t>,</a:t>
          </a:r>
          <a:r>
            <a:rPr kumimoji="1" lang="ja-JP" sz="2000" kern="1200" dirty="0"/>
            <a:t>誤差分散の求め方は異なる</a:t>
          </a:r>
          <a:r>
            <a:rPr kumimoji="1" lang="en-US" sz="2000" kern="1200" dirty="0"/>
            <a:t>)</a:t>
          </a:r>
          <a:endParaRPr lang="ja-JP" sz="2000" b="1" kern="1200" dirty="0"/>
        </a:p>
      </dsp:txBody>
      <dsp:txXfrm rot="-5400000">
        <a:off x="946917" y="2074998"/>
        <a:ext cx="9449030" cy="455342"/>
      </dsp:txXfrm>
    </dsp:sp>
    <dsp:sp modelId="{91F23651-1BD9-5C4D-8D95-E3477493A352}">
      <dsp:nvSpPr>
        <dsp:cNvPr id="0" name=""/>
        <dsp:cNvSpPr/>
      </dsp:nvSpPr>
      <dsp:spPr>
        <a:xfrm>
          <a:off x="21" y="1987288"/>
          <a:ext cx="946896" cy="6307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kumimoji="1" lang="en-US" sz="2400" kern="1200" dirty="0"/>
            <a:t>4</a:t>
          </a:r>
          <a:endParaRPr lang="ja-JP" sz="2400" kern="1200" dirty="0"/>
        </a:p>
      </dsp:txBody>
      <dsp:txXfrm>
        <a:off x="30812" y="2018079"/>
        <a:ext cx="885314" cy="569178"/>
      </dsp:txXfrm>
    </dsp:sp>
    <dsp:sp modelId="{CF04E685-4090-F14E-AE3F-F6FBA73089D2}">
      <dsp:nvSpPr>
        <dsp:cNvPr id="0" name=""/>
        <dsp:cNvSpPr/>
      </dsp:nvSpPr>
      <dsp:spPr>
        <a:xfrm rot="5400000">
          <a:off x="5450722" y="-1742117"/>
          <a:ext cx="504608" cy="9414170"/>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r>
            <a:rPr kumimoji="1" lang="ja-JP" altLang="en-US" sz="2000" b="1" kern="1200" dirty="0"/>
            <a:t>分散分析表作成</a:t>
          </a:r>
          <a:endParaRPr lang="ja-JP" altLang="en-US" sz="2000" b="1" kern="1200" dirty="0"/>
        </a:p>
      </dsp:txBody>
      <dsp:txXfrm rot="-5400000">
        <a:off x="995942" y="2737296"/>
        <a:ext cx="9389537" cy="455342"/>
      </dsp:txXfrm>
    </dsp:sp>
    <dsp:sp modelId="{9355B808-F1BE-F842-8DBF-F33853175101}">
      <dsp:nvSpPr>
        <dsp:cNvPr id="0" name=""/>
        <dsp:cNvSpPr/>
      </dsp:nvSpPr>
      <dsp:spPr>
        <a:xfrm>
          <a:off x="21" y="2649587"/>
          <a:ext cx="995919" cy="6307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kumimoji="1" lang="en-US" altLang="ja-JP" sz="2400" b="1" kern="1200" dirty="0"/>
            <a:t>5</a:t>
          </a:r>
          <a:endParaRPr lang="ja-JP" sz="2400" b="1" kern="1200" dirty="0"/>
        </a:p>
      </dsp:txBody>
      <dsp:txXfrm>
        <a:off x="30812" y="2680378"/>
        <a:ext cx="934337" cy="569178"/>
      </dsp:txXfrm>
    </dsp:sp>
    <dsp:sp modelId="{9A5D306D-1F8D-7847-A8ED-25D5EECDE0B1}">
      <dsp:nvSpPr>
        <dsp:cNvPr id="0" name=""/>
        <dsp:cNvSpPr/>
      </dsp:nvSpPr>
      <dsp:spPr>
        <a:xfrm rot="5400000">
          <a:off x="5466070" y="-1166084"/>
          <a:ext cx="545123" cy="9553921"/>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r>
            <a:rPr kumimoji="1" lang="ja-JP" altLang="en-US" sz="2000" b="1" kern="1200" dirty="0"/>
            <a:t>有意水準の臨界値との照合</a:t>
          </a:r>
          <a:endParaRPr lang="ja-JP" altLang="en-US" sz="2000" b="1" kern="1200" dirty="0"/>
        </a:p>
      </dsp:txBody>
      <dsp:txXfrm rot="-5400000">
        <a:off x="961672" y="3364925"/>
        <a:ext cx="9527310" cy="491901"/>
      </dsp:txXfrm>
    </dsp:sp>
    <dsp:sp modelId="{95C46D32-3956-EB49-874F-6B82D086E7A7}">
      <dsp:nvSpPr>
        <dsp:cNvPr id="0" name=""/>
        <dsp:cNvSpPr/>
      </dsp:nvSpPr>
      <dsp:spPr>
        <a:xfrm>
          <a:off x="21" y="3311885"/>
          <a:ext cx="954513" cy="6307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altLang="ja-JP" sz="2400" kern="1200" dirty="0"/>
            <a:t>6</a:t>
          </a:r>
          <a:endParaRPr lang="ja-JP" sz="2400" kern="1200" dirty="0"/>
        </a:p>
      </dsp:txBody>
      <dsp:txXfrm>
        <a:off x="30812" y="3342676"/>
        <a:ext cx="892931" cy="569178"/>
      </dsp:txXfrm>
    </dsp:sp>
    <dsp:sp modelId="{4AFC4F4F-0F0F-0C4C-BB5D-E3B3DECFFD90}">
      <dsp:nvSpPr>
        <dsp:cNvPr id="0" name=""/>
        <dsp:cNvSpPr/>
      </dsp:nvSpPr>
      <dsp:spPr>
        <a:xfrm rot="5400000">
          <a:off x="5473879" y="-497254"/>
          <a:ext cx="504608" cy="9573637"/>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Char char="•"/>
          </a:pPr>
          <a:r>
            <a:rPr kumimoji="1" lang="ja-JP" sz="2400" kern="1200" dirty="0"/>
            <a:t>必要に応じて</a:t>
          </a:r>
          <a:r>
            <a:rPr kumimoji="1" lang="ja-JP" sz="2400" b="1" kern="1200" dirty="0"/>
            <a:t>下位検定（多重比較）</a:t>
          </a:r>
          <a:r>
            <a:rPr kumimoji="1" lang="ja-JP" sz="2400" kern="1200" dirty="0"/>
            <a:t>を行う</a:t>
          </a:r>
          <a:r>
            <a:rPr kumimoji="1" lang="en-US" sz="2400" kern="1200" dirty="0"/>
            <a:t>. </a:t>
          </a:r>
          <a:endParaRPr lang="ja-JP" sz="2400" kern="1200" dirty="0"/>
        </a:p>
      </dsp:txBody>
      <dsp:txXfrm rot="-5400000">
        <a:off x="939365" y="4061893"/>
        <a:ext cx="9549004" cy="455342"/>
      </dsp:txXfrm>
    </dsp:sp>
    <dsp:sp modelId="{950C9349-C893-BF44-BA45-7832C9E63AF1}">
      <dsp:nvSpPr>
        <dsp:cNvPr id="0" name=""/>
        <dsp:cNvSpPr/>
      </dsp:nvSpPr>
      <dsp:spPr>
        <a:xfrm>
          <a:off x="21" y="3974184"/>
          <a:ext cx="939344" cy="6307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altLang="ja-JP" sz="2400" kern="1200" dirty="0"/>
            <a:t>7</a:t>
          </a:r>
          <a:endParaRPr lang="ja-JP" sz="2400" kern="1200" dirty="0"/>
        </a:p>
      </dsp:txBody>
      <dsp:txXfrm>
        <a:off x="30812" y="4004975"/>
        <a:ext cx="877762" cy="56917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8455A6-0234-BF47-958C-2BF3C4606AE3}">
      <dsp:nvSpPr>
        <dsp:cNvPr id="0" name=""/>
        <dsp:cNvSpPr/>
      </dsp:nvSpPr>
      <dsp:spPr>
        <a:xfrm>
          <a:off x="2347567" y="151529"/>
          <a:ext cx="3370486" cy="1286929"/>
        </a:xfrm>
        <a:prstGeom prst="ellipse">
          <a:avLst/>
        </a:prstGeom>
        <a:solidFill>
          <a:schemeClr val="lt1">
            <a:hueOff val="0"/>
            <a:satOff val="0"/>
            <a:lumOff val="0"/>
            <a:alphaOff val="0"/>
          </a:schemeClr>
        </a:solidFill>
        <a:ln w="38100" cap="flat" cmpd="sng" algn="ctr">
          <a:solidFill>
            <a:scrgbClr r="0" g="0" b="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kumimoji="1" lang="ja-JP" altLang="en-US" sz="2800" kern="1200" dirty="0"/>
            <a:t>実験要因の効果による分散</a:t>
          </a:r>
        </a:p>
      </dsp:txBody>
      <dsp:txXfrm>
        <a:off x="2841163" y="339995"/>
        <a:ext cx="2383294" cy="909997"/>
      </dsp:txXfrm>
    </dsp:sp>
    <dsp:sp modelId="{869D501C-347E-1B46-8F96-E59B9A9C468B}">
      <dsp:nvSpPr>
        <dsp:cNvPr id="0" name=""/>
        <dsp:cNvSpPr/>
      </dsp:nvSpPr>
      <dsp:spPr>
        <a:xfrm>
          <a:off x="3466625" y="1514678"/>
          <a:ext cx="787772" cy="733540"/>
        </a:xfrm>
        <a:prstGeom prst="mathPlus">
          <a:avLst/>
        </a:prstGeom>
        <a:solidFill>
          <a:srgbClr val="00B050"/>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kumimoji="1" lang="ja-JP" altLang="en-US" sz="800" kern="1200"/>
        </a:p>
      </dsp:txBody>
      <dsp:txXfrm>
        <a:off x="3571044" y="1795184"/>
        <a:ext cx="578934" cy="172528"/>
      </dsp:txXfrm>
    </dsp:sp>
    <dsp:sp modelId="{BB51BB63-AE55-4A45-8BC6-AD82039BD4A0}">
      <dsp:nvSpPr>
        <dsp:cNvPr id="0" name=""/>
        <dsp:cNvSpPr/>
      </dsp:nvSpPr>
      <dsp:spPr>
        <a:xfrm>
          <a:off x="2828094" y="2248219"/>
          <a:ext cx="2239029" cy="1200939"/>
        </a:xfrm>
        <a:prstGeom prst="ellipse">
          <a:avLst/>
        </a:prstGeom>
        <a:solidFill>
          <a:schemeClr val="lt1">
            <a:hueOff val="0"/>
            <a:satOff val="0"/>
            <a:lumOff val="0"/>
            <a:alphaOff val="0"/>
          </a:schemeClr>
        </a:solidFill>
        <a:ln w="38100" cap="flat" cmpd="sng" algn="ctr">
          <a:solidFill>
            <a:scrgbClr r="0" g="0" b="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kumimoji="1" lang="ja-JP" altLang="en-US" sz="2800" kern="1200" dirty="0"/>
            <a:t>誤差による分散</a:t>
          </a:r>
        </a:p>
      </dsp:txBody>
      <dsp:txXfrm>
        <a:off x="3155992" y="2424092"/>
        <a:ext cx="1583233" cy="849193"/>
      </dsp:txXfrm>
    </dsp:sp>
    <dsp:sp modelId="{F597DA8A-74AD-5947-968D-DC115BF106C4}">
      <dsp:nvSpPr>
        <dsp:cNvPr id="0" name=""/>
        <dsp:cNvSpPr/>
      </dsp:nvSpPr>
      <dsp:spPr>
        <a:xfrm rot="10800000" flipH="1">
          <a:off x="2004980" y="1516463"/>
          <a:ext cx="1473112" cy="477475"/>
        </a:xfrm>
        <a:prstGeom prst="rightArrow">
          <a:avLst>
            <a:gd name="adj1" fmla="val 60000"/>
            <a:gd name="adj2" fmla="val 50000"/>
          </a:avLst>
        </a:prstGeom>
        <a:solidFill>
          <a:srgbClr val="00B050"/>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kumimoji="1" lang="ja-JP" altLang="en-US" sz="1400" kern="1200"/>
        </a:p>
      </dsp:txBody>
      <dsp:txXfrm rot="10800000">
        <a:off x="2004980" y="1611958"/>
        <a:ext cx="1329870" cy="286485"/>
      </dsp:txXfrm>
    </dsp:sp>
    <dsp:sp modelId="{FDBC634C-BA90-9D46-81B4-80EA3BC159E1}">
      <dsp:nvSpPr>
        <dsp:cNvPr id="0" name=""/>
        <dsp:cNvSpPr/>
      </dsp:nvSpPr>
      <dsp:spPr>
        <a:xfrm>
          <a:off x="31970" y="4718"/>
          <a:ext cx="2125033" cy="3562457"/>
        </a:xfrm>
        <a:prstGeom prst="ellipse">
          <a:avLst/>
        </a:prstGeom>
        <a:solidFill>
          <a:schemeClr val="lt1">
            <a:hueOff val="0"/>
            <a:satOff val="0"/>
            <a:lumOff val="0"/>
            <a:alphaOff val="0"/>
          </a:schemeClr>
        </a:solidFill>
        <a:ln w="38100" cap="flat" cmpd="sng" algn="ctr">
          <a:solidFill>
            <a:scrgbClr r="0" g="0" b="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40640" rIns="40640" bIns="40640" numCol="1" spcCol="1270" anchor="ctr" anchorCtr="0">
          <a:noAutofit/>
        </a:bodyPr>
        <a:lstStyle/>
        <a:p>
          <a:pPr marL="0" lvl="0" indent="0" algn="ctr" defTabSz="1422400">
            <a:lnSpc>
              <a:spcPct val="90000"/>
            </a:lnSpc>
            <a:spcBef>
              <a:spcPct val="0"/>
            </a:spcBef>
            <a:spcAft>
              <a:spcPct val="35000"/>
            </a:spcAft>
            <a:buNone/>
          </a:pPr>
          <a:r>
            <a:rPr kumimoji="1" lang="ja-JP" altLang="en-US" sz="3200" kern="1200" dirty="0">
              <a:solidFill>
                <a:schemeClr val="tx1"/>
              </a:solidFill>
            </a:rPr>
            <a:t>測定値の</a:t>
          </a:r>
          <a:endParaRPr kumimoji="1" lang="en-US" altLang="ja-JP" sz="3200" kern="1200" dirty="0">
            <a:solidFill>
              <a:schemeClr val="tx1"/>
            </a:solidFill>
          </a:endParaRPr>
        </a:p>
        <a:p>
          <a:pPr marL="0" lvl="0" indent="0" algn="ctr" defTabSz="1422400">
            <a:lnSpc>
              <a:spcPct val="90000"/>
            </a:lnSpc>
            <a:spcBef>
              <a:spcPct val="0"/>
            </a:spcBef>
            <a:spcAft>
              <a:spcPct val="35000"/>
            </a:spcAft>
            <a:buNone/>
          </a:pPr>
          <a:r>
            <a:rPr kumimoji="1" lang="ja-JP" altLang="en-US" sz="3200" kern="1200" dirty="0">
              <a:solidFill>
                <a:schemeClr val="tx1"/>
              </a:solidFill>
            </a:rPr>
            <a:t>全体の</a:t>
          </a:r>
          <a:endParaRPr kumimoji="1" lang="en-US" altLang="ja-JP" sz="3200" kern="1200" dirty="0">
            <a:solidFill>
              <a:schemeClr val="tx1"/>
            </a:solidFill>
          </a:endParaRPr>
        </a:p>
        <a:p>
          <a:pPr marL="0" lvl="0" indent="0" algn="ctr" defTabSz="1422400">
            <a:lnSpc>
              <a:spcPct val="90000"/>
            </a:lnSpc>
            <a:spcBef>
              <a:spcPct val="0"/>
            </a:spcBef>
            <a:spcAft>
              <a:spcPct val="35000"/>
            </a:spcAft>
            <a:buNone/>
          </a:pPr>
          <a:r>
            <a:rPr kumimoji="1" lang="ja-JP" altLang="en-US" sz="3200" kern="1200" dirty="0">
              <a:solidFill>
                <a:schemeClr val="tx1"/>
              </a:solidFill>
            </a:rPr>
            <a:t>分散</a:t>
          </a:r>
        </a:p>
      </dsp:txBody>
      <dsp:txXfrm>
        <a:off x="343174" y="526428"/>
        <a:ext cx="1502625" cy="251903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3213F47-67FA-7C43-8E58-0B445B1C3815}">
      <dsp:nvSpPr>
        <dsp:cNvPr id="0" name=""/>
        <dsp:cNvSpPr/>
      </dsp:nvSpPr>
      <dsp:spPr>
        <a:xfrm rot="5400000">
          <a:off x="4864204" y="-995105"/>
          <a:ext cx="1456965" cy="3811510"/>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Char char="•"/>
          </a:pPr>
          <a:r>
            <a:rPr lang="ja-JP" sz="2400" kern="1200" dirty="0"/>
            <a:t>帰無仮説を棄却し</a:t>
          </a:r>
          <a:r>
            <a:rPr lang="en-US" sz="2400" kern="1200" dirty="0"/>
            <a:t>,</a:t>
          </a:r>
          <a:r>
            <a:rPr lang="ja-JP" sz="2400" kern="1200" dirty="0"/>
            <a:t>実験要因の効果は有意</a:t>
          </a:r>
          <a:r>
            <a:rPr lang="en-US" sz="2400" kern="1200" dirty="0"/>
            <a:t>.</a:t>
          </a:r>
          <a:endParaRPr lang="ja-JP" sz="2400" kern="1200" dirty="0"/>
        </a:p>
      </dsp:txBody>
      <dsp:txXfrm rot="-5400000">
        <a:off x="3686932" y="253290"/>
        <a:ext cx="3740387" cy="1314719"/>
      </dsp:txXfrm>
    </dsp:sp>
    <dsp:sp modelId="{F74D75E9-F09A-4743-80E9-CECCFF8FA24C}">
      <dsp:nvSpPr>
        <dsp:cNvPr id="0" name=""/>
        <dsp:cNvSpPr/>
      </dsp:nvSpPr>
      <dsp:spPr>
        <a:xfrm>
          <a:off x="347" y="45"/>
          <a:ext cx="3686585" cy="182120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dirty="0"/>
            <a:t>F</a:t>
          </a:r>
          <a:r>
            <a:rPr lang="ja-JP" sz="2400" kern="1200" dirty="0"/>
            <a:t>値</a:t>
          </a:r>
          <a:r>
            <a:rPr lang="en-US" sz="2400" kern="1200" dirty="0"/>
            <a:t>&gt;</a:t>
          </a:r>
          <a:r>
            <a:rPr lang="ja-JP" sz="2400" kern="1200" dirty="0"/>
            <a:t>有意水準の臨界値</a:t>
          </a:r>
        </a:p>
      </dsp:txBody>
      <dsp:txXfrm>
        <a:off x="89251" y="88949"/>
        <a:ext cx="3508777" cy="1643399"/>
      </dsp:txXfrm>
    </dsp:sp>
    <dsp:sp modelId="{B9B0AAA1-982C-3D47-BE56-5004F3821F20}">
      <dsp:nvSpPr>
        <dsp:cNvPr id="0" name=""/>
        <dsp:cNvSpPr/>
      </dsp:nvSpPr>
      <dsp:spPr>
        <a:xfrm rot="5400000">
          <a:off x="4918112" y="968731"/>
          <a:ext cx="1456965" cy="3708369"/>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Char char="•"/>
          </a:pPr>
          <a:r>
            <a:rPr lang="ja-JP" sz="2400" kern="1200" dirty="0"/>
            <a:t>帰無仮説を棄却できず</a:t>
          </a:r>
          <a:r>
            <a:rPr lang="en-US" sz="2400" kern="1200" dirty="0"/>
            <a:t>, </a:t>
          </a:r>
          <a:r>
            <a:rPr lang="ja-JP" sz="2400" kern="1200" dirty="0"/>
            <a:t>実験要因の効果は有意ではない</a:t>
          </a:r>
          <a:r>
            <a:rPr lang="en-US" sz="2400" kern="1200" dirty="0"/>
            <a:t>. </a:t>
          </a:r>
          <a:endParaRPr lang="ja-JP" sz="2400" kern="1200" dirty="0"/>
        </a:p>
      </dsp:txBody>
      <dsp:txXfrm rot="-5400000">
        <a:off x="3792411" y="2165556"/>
        <a:ext cx="3637246" cy="1314719"/>
      </dsp:txXfrm>
    </dsp:sp>
    <dsp:sp modelId="{3E686000-E79A-EC4B-9DA4-0E9074630641}">
      <dsp:nvSpPr>
        <dsp:cNvPr id="0" name=""/>
        <dsp:cNvSpPr/>
      </dsp:nvSpPr>
      <dsp:spPr>
        <a:xfrm>
          <a:off x="347" y="1912313"/>
          <a:ext cx="3792062" cy="182120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dirty="0"/>
            <a:t>F</a:t>
          </a:r>
          <a:r>
            <a:rPr lang="ja-JP" sz="2400" kern="1200"/>
            <a:t>値</a:t>
          </a:r>
          <a:r>
            <a:rPr lang="en-US" sz="2400" kern="1200" dirty="0"/>
            <a:t>&lt;</a:t>
          </a:r>
          <a:r>
            <a:rPr lang="ja-JP" altLang="en-US" sz="2400" kern="1200"/>
            <a:t>有意水準の</a:t>
          </a:r>
          <a:r>
            <a:rPr lang="ja-JP" sz="2400" kern="1200"/>
            <a:t>臨界値</a:t>
          </a:r>
        </a:p>
      </dsp:txBody>
      <dsp:txXfrm>
        <a:off x="89251" y="2001217"/>
        <a:ext cx="3614254" cy="1643399"/>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C2FEF90-FB5A-7C49-ADA3-E82F86B376B9}">
      <dsp:nvSpPr>
        <dsp:cNvPr id="0" name=""/>
        <dsp:cNvSpPr/>
      </dsp:nvSpPr>
      <dsp:spPr>
        <a:xfrm rot="5400000">
          <a:off x="6145422" y="-2564646"/>
          <a:ext cx="839839" cy="6179145"/>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Char char="•"/>
          </a:pPr>
          <a:r>
            <a:rPr kumimoji="1" lang="ja-JP" altLang="en-US" sz="2400" kern="1200" dirty="0"/>
            <a:t>全体として群間に差があるかどうか</a:t>
          </a:r>
          <a:endParaRPr lang="ja-JP" altLang="en-US" sz="2400" kern="1200" dirty="0"/>
        </a:p>
      </dsp:txBody>
      <dsp:txXfrm rot="-5400000">
        <a:off x="3475769" y="146005"/>
        <a:ext cx="6138147" cy="757843"/>
      </dsp:txXfrm>
    </dsp:sp>
    <dsp:sp modelId="{69861377-2629-A043-B5EF-2EDF1EF29019}">
      <dsp:nvSpPr>
        <dsp:cNvPr id="0" name=""/>
        <dsp:cNvSpPr/>
      </dsp:nvSpPr>
      <dsp:spPr>
        <a:xfrm>
          <a:off x="0" y="26"/>
          <a:ext cx="3475769" cy="104979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ja-JP" altLang="en-US" sz="2400" kern="1200" dirty="0"/>
            <a:t>分かること</a:t>
          </a:r>
        </a:p>
      </dsp:txBody>
      <dsp:txXfrm>
        <a:off x="51247" y="51273"/>
        <a:ext cx="3373275" cy="947305"/>
      </dsp:txXfrm>
    </dsp:sp>
    <dsp:sp modelId="{947AE0BF-53A2-7545-B0EC-AB2FD46F0989}">
      <dsp:nvSpPr>
        <dsp:cNvPr id="0" name=""/>
        <dsp:cNvSpPr/>
      </dsp:nvSpPr>
      <dsp:spPr>
        <a:xfrm rot="5400000">
          <a:off x="6145422" y="-1462357"/>
          <a:ext cx="839839" cy="6179145"/>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Char char="•"/>
          </a:pPr>
          <a:r>
            <a:rPr kumimoji="1" lang="ja-JP" altLang="en-US" sz="2400" kern="1200" dirty="0"/>
            <a:t>どの群とどの群に差があるか</a:t>
          </a:r>
          <a:endParaRPr lang="ja-JP" altLang="en-US" sz="2400" kern="1200" dirty="0"/>
        </a:p>
      </dsp:txBody>
      <dsp:txXfrm rot="-5400000">
        <a:off x="3475769" y="1248294"/>
        <a:ext cx="6138147" cy="757843"/>
      </dsp:txXfrm>
    </dsp:sp>
    <dsp:sp modelId="{0854AD30-5790-924A-97B9-1C9534F667A9}">
      <dsp:nvSpPr>
        <dsp:cNvPr id="0" name=""/>
        <dsp:cNvSpPr/>
      </dsp:nvSpPr>
      <dsp:spPr>
        <a:xfrm>
          <a:off x="0" y="1102315"/>
          <a:ext cx="3475769" cy="104979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kumimoji="1" lang="ja-JP" altLang="en-US" sz="2400" kern="1200" dirty="0"/>
            <a:t>分からないこと</a:t>
          </a:r>
          <a:endParaRPr lang="ja-JP" altLang="en-US" sz="2400" kern="1200" dirty="0"/>
        </a:p>
      </dsp:txBody>
      <dsp:txXfrm>
        <a:off x="51247" y="1153562"/>
        <a:ext cx="3373275" cy="947305"/>
      </dsp:txXfrm>
    </dsp:sp>
  </dsp:spTree>
</dsp:drawing>
</file>

<file path=ppt/diagrams/layout1.xml><?xml version="1.0" encoding="utf-8"?>
<dgm:layoutDef xmlns:dgm="http://schemas.openxmlformats.org/drawingml/2006/diagram" xmlns:a="http://schemas.openxmlformats.org/drawingml/2006/main" uniqueId="urn:microsoft.com/office/officeart/2005/8/layout/equation2">
  <dgm:title val=""/>
  <dgm:desc val=""/>
  <dgm:catLst>
    <dgm:cat type="relationship" pri="18000"/>
    <dgm:cat type="process" pri="26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linDir" val="fromL"/>
          <dgm:param type="fallback" val="2D"/>
        </dgm:alg>
      </dgm:if>
      <dgm:else name="Name3">
        <dgm:alg type="lin">
          <dgm:param type="linDir" val="fromR"/>
          <dgm:param type="fallback" val="2D"/>
        </dgm:alg>
      </dgm:else>
    </dgm:choose>
    <dgm:shape xmlns:r="http://schemas.openxmlformats.org/officeDocument/2006/relationships" r:blip="">
      <dgm:adjLst/>
    </dgm:shape>
    <dgm:presOf/>
    <dgm:choose name="Name4">
      <dgm:if name="Name5" axis="ch" ptType="node" func="cnt" op="gte" val="3">
        <dgm:constrLst>
          <dgm:constr type="h" for="des" forName="node" refType="w" fact="0.5"/>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ch" forName="lastNode" op="equ" val="65"/>
          <dgm:constr type="primFontSz" for="des" forName="node" op="equ" val="65"/>
          <dgm:constr type="primFontSz" for="des" forName="sibTrans" val="55"/>
          <dgm:constr type="primFontSz" for="des" forName="sibTrans" refType="primFontSz" refFor="des" refForName="node" op="lte" fact="0.8"/>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if>
      <dgm:else name="Name6">
        <dgm:constrLst>
          <dgm:constr type="h" for="des" forName="node" refType="w"/>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des" forName="node" val="65"/>
          <dgm:constr type="primFontSz" for="ch" forName="lastNode" refType="primFontSz" refFor="des" refForName="node" op="equ"/>
          <dgm:constr type="primFontSz" for="des" forName="sibTrans" val="55"/>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else>
    </dgm:choose>
    <dgm:ruleLst/>
    <dgm:choose name="Name7">
      <dgm:if name="Name8" axis="ch" ptType="node" func="cnt" op="gte" val="1">
        <dgm:layoutNode name="vNodes">
          <dgm:alg type="lin">
            <dgm:param type="linDir" val="fromT"/>
            <dgm:param type="fallback" val="2D"/>
          </dgm:alg>
          <dgm:shape xmlns:r="http://schemas.openxmlformats.org/officeDocument/2006/relationships" r:blip="">
            <dgm:adjLst/>
          </dgm:shape>
          <dgm:presOf/>
          <dgm:constrLst/>
          <dgm:ruleLst/>
          <dgm:forEach name="Name9" axis="ch" ptType="node">
            <dgm:choose name="Name10">
              <dgm:if name="Name11" axis="self" func="revPos" op="neq" val="1">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choose name="Name12">
                  <dgm:if name="Name13" axis="self" ptType="node" func="revPos" op="gt" val="2">
                    <dgm:forEach name="sibTransForEach" axis="followSib" ptType="sibTrans" cnt="1">
                      <dgm:layoutNode name="spacerT">
                        <dgm:alg type="sp"/>
                        <dgm:shape xmlns:r="http://schemas.openxmlformats.org/officeDocument/2006/relationships" r:blip="">
                          <dgm:adjLst/>
                        </dgm:shape>
                        <dgm:presOf axis="self"/>
                        <dgm:constrLst/>
                        <dgm:ruleLst/>
                      </dgm:layoutNode>
                      <dgm:layoutNode name="sibTrans">
                        <dgm:alg type="tx"/>
                        <dgm:shape xmlns:r="http://schemas.openxmlformats.org/officeDocument/2006/relationships" type="mathPlus" r:blip="">
                          <dgm:adjLst/>
                        </dgm:shape>
                        <dgm:presOf axis="self"/>
                        <dgm:constrLst>
                          <dgm:constr type="h" refType="w"/>
                          <dgm:constr type="lMarg"/>
                          <dgm:constr type="rMarg"/>
                          <dgm:constr type="tMarg"/>
                          <dgm:constr type="bMarg"/>
                        </dgm:constrLst>
                        <dgm:ruleLst>
                          <dgm:rule type="primFontSz" val="5" fact="NaN" max="NaN"/>
                        </dgm:ruleLst>
                      </dgm:layoutNode>
                      <dgm:layoutNode name="spacerB">
                        <dgm:alg type="sp"/>
                        <dgm:shape xmlns:r="http://schemas.openxmlformats.org/officeDocument/2006/relationships" r:blip="">
                          <dgm:adjLst/>
                        </dgm:shape>
                        <dgm:presOf axis="self"/>
                        <dgm:constrLst/>
                        <dgm:ruleLst/>
                      </dgm:layoutNode>
                    </dgm:forEach>
                  </dgm:if>
                  <dgm:else name="Name14"/>
                </dgm:choose>
              </dgm:if>
              <dgm:else name="Name15"/>
            </dgm:choose>
          </dgm:forEach>
        </dgm:layoutNode>
        <dgm:choose name="Name16">
          <dgm:if name="Name17" axis="ch" ptType="node" func="cnt" op="gt" val="1">
            <dgm:layoutNode name="sibTransLast">
              <dgm:alg type="conn">
                <dgm:param type="begPts" val="auto"/>
                <dgm:param type="endPts" val="auto"/>
                <dgm:param type="srcNode" val="vNodes"/>
                <dgm:param type="dstNode" val="lastNode"/>
              </dgm:alg>
              <dgm:shape xmlns:r="http://schemas.openxmlformats.org/officeDocument/2006/relationships" type="conn" r:blip="">
                <dgm:adjLst/>
              </dgm:shape>
              <dgm:presOf axis="ch" ptType="sibTrans" st="-1" cnt="1"/>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ch desOrSelf" ptType="sibTrans sibTrans" st="-1 1" cnt="1 0"/>
                <dgm:constrLst>
                  <dgm:constr type="lMarg"/>
                  <dgm:constr type="rMarg"/>
                  <dgm:constr type="tMarg"/>
                  <dgm:constr type="bMarg"/>
                </dgm:constrLst>
                <dgm:ruleLst>
                  <dgm:rule type="primFontSz" val="5" fact="NaN" max="NaN"/>
                </dgm:ruleLst>
              </dgm:layoutNode>
            </dgm:layoutNode>
          </dgm:if>
          <dgm:else name="Name18"/>
        </dgm:choose>
        <dgm:layoutNode name="lastNode">
          <dgm:varLst>
            <dgm:bulletEnabled val="1"/>
          </dgm:varLst>
          <dgm:alg type="tx">
            <dgm:param type="txAnchorVertCh" val="mid"/>
          </dgm:alg>
          <dgm:shape xmlns:r="http://schemas.openxmlformats.org/officeDocument/2006/relationships" type="ellipse" r:blip="">
            <dgm:adjLst/>
          </dgm:shape>
          <dgm:presOf axis="ch desOrSelf" ptType="node node" st="-1 1" cnt="1 0"/>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else name="Name19"/>
    </dgm:choose>
  </dgm:layoutNode>
</dgm:layoutDef>
</file>

<file path=ppt/diagrams/layout2.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equation2">
  <dgm:title val=""/>
  <dgm:desc val=""/>
  <dgm:catLst>
    <dgm:cat type="relationship" pri="18000"/>
    <dgm:cat type="process" pri="26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linDir" val="fromL"/>
          <dgm:param type="fallback" val="2D"/>
        </dgm:alg>
      </dgm:if>
      <dgm:else name="Name3">
        <dgm:alg type="lin">
          <dgm:param type="linDir" val="fromR"/>
          <dgm:param type="fallback" val="2D"/>
        </dgm:alg>
      </dgm:else>
    </dgm:choose>
    <dgm:shape xmlns:r="http://schemas.openxmlformats.org/officeDocument/2006/relationships" r:blip="">
      <dgm:adjLst/>
    </dgm:shape>
    <dgm:presOf/>
    <dgm:choose name="Name4">
      <dgm:if name="Name5" axis="ch" ptType="node" func="cnt" op="gte" val="3">
        <dgm:constrLst>
          <dgm:constr type="h" for="des" forName="node" refType="w" fact="0.5"/>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ch" forName="lastNode" op="equ" val="65"/>
          <dgm:constr type="primFontSz" for="des" forName="node" op="equ" val="65"/>
          <dgm:constr type="primFontSz" for="des" forName="sibTrans" val="55"/>
          <dgm:constr type="primFontSz" for="des" forName="sibTrans" refType="primFontSz" refFor="des" refForName="node" op="lte" fact="0.8"/>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if>
      <dgm:else name="Name6">
        <dgm:constrLst>
          <dgm:constr type="h" for="des" forName="node" refType="w"/>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des" forName="node" val="65"/>
          <dgm:constr type="primFontSz" for="ch" forName="lastNode" refType="primFontSz" refFor="des" refForName="node" op="equ"/>
          <dgm:constr type="primFontSz" for="des" forName="sibTrans" val="55"/>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else>
    </dgm:choose>
    <dgm:ruleLst/>
    <dgm:choose name="Name7">
      <dgm:if name="Name8" axis="ch" ptType="node" func="cnt" op="gte" val="1">
        <dgm:layoutNode name="vNodes">
          <dgm:alg type="lin">
            <dgm:param type="linDir" val="fromT"/>
            <dgm:param type="fallback" val="2D"/>
          </dgm:alg>
          <dgm:shape xmlns:r="http://schemas.openxmlformats.org/officeDocument/2006/relationships" r:blip="">
            <dgm:adjLst/>
          </dgm:shape>
          <dgm:presOf/>
          <dgm:constrLst/>
          <dgm:ruleLst/>
          <dgm:forEach name="Name9" axis="ch" ptType="node">
            <dgm:choose name="Name10">
              <dgm:if name="Name11" axis="self" func="revPos" op="neq" val="1">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choose name="Name12">
                  <dgm:if name="Name13" axis="self" ptType="node" func="revPos" op="gt" val="2">
                    <dgm:forEach name="sibTransForEach" axis="followSib" ptType="sibTrans" cnt="1">
                      <dgm:layoutNode name="spacerT">
                        <dgm:alg type="sp"/>
                        <dgm:shape xmlns:r="http://schemas.openxmlformats.org/officeDocument/2006/relationships" r:blip="">
                          <dgm:adjLst/>
                        </dgm:shape>
                        <dgm:presOf axis="self"/>
                        <dgm:constrLst/>
                        <dgm:ruleLst/>
                      </dgm:layoutNode>
                      <dgm:layoutNode name="sibTrans">
                        <dgm:alg type="tx"/>
                        <dgm:shape xmlns:r="http://schemas.openxmlformats.org/officeDocument/2006/relationships" type="mathPlus" r:blip="">
                          <dgm:adjLst/>
                        </dgm:shape>
                        <dgm:presOf axis="self"/>
                        <dgm:constrLst>
                          <dgm:constr type="h" refType="w"/>
                          <dgm:constr type="lMarg"/>
                          <dgm:constr type="rMarg"/>
                          <dgm:constr type="tMarg"/>
                          <dgm:constr type="bMarg"/>
                        </dgm:constrLst>
                        <dgm:ruleLst>
                          <dgm:rule type="primFontSz" val="5" fact="NaN" max="NaN"/>
                        </dgm:ruleLst>
                      </dgm:layoutNode>
                      <dgm:layoutNode name="spacerB">
                        <dgm:alg type="sp"/>
                        <dgm:shape xmlns:r="http://schemas.openxmlformats.org/officeDocument/2006/relationships" r:blip="">
                          <dgm:adjLst/>
                        </dgm:shape>
                        <dgm:presOf axis="self"/>
                        <dgm:constrLst/>
                        <dgm:ruleLst/>
                      </dgm:layoutNode>
                    </dgm:forEach>
                  </dgm:if>
                  <dgm:else name="Name14"/>
                </dgm:choose>
              </dgm:if>
              <dgm:else name="Name15"/>
            </dgm:choose>
          </dgm:forEach>
        </dgm:layoutNode>
        <dgm:choose name="Name16">
          <dgm:if name="Name17" axis="ch" ptType="node" func="cnt" op="gt" val="1">
            <dgm:layoutNode name="sibTransLast">
              <dgm:alg type="conn">
                <dgm:param type="begPts" val="auto"/>
                <dgm:param type="endPts" val="auto"/>
                <dgm:param type="srcNode" val="vNodes"/>
                <dgm:param type="dstNode" val="lastNode"/>
              </dgm:alg>
              <dgm:shape xmlns:r="http://schemas.openxmlformats.org/officeDocument/2006/relationships" type="conn" r:blip="">
                <dgm:adjLst/>
              </dgm:shape>
              <dgm:presOf axis="ch" ptType="sibTrans" st="-1" cnt="1"/>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ch desOrSelf" ptType="sibTrans sibTrans" st="-1 1" cnt="1 0"/>
                <dgm:constrLst>
                  <dgm:constr type="lMarg"/>
                  <dgm:constr type="rMarg"/>
                  <dgm:constr type="tMarg"/>
                  <dgm:constr type="bMarg"/>
                </dgm:constrLst>
                <dgm:ruleLst>
                  <dgm:rule type="primFontSz" val="5" fact="NaN" max="NaN"/>
                </dgm:ruleLst>
              </dgm:layoutNode>
            </dgm:layoutNode>
          </dgm:if>
          <dgm:else name="Name18"/>
        </dgm:choose>
        <dgm:layoutNode name="lastNode">
          <dgm:varLst>
            <dgm:bulletEnabled val="1"/>
          </dgm:varLst>
          <dgm:alg type="tx">
            <dgm:param type="txAnchorVertCh" val="mid"/>
          </dgm:alg>
          <dgm:shape xmlns:r="http://schemas.openxmlformats.org/officeDocument/2006/relationships" type="ellipse" r:blip="">
            <dgm:adjLst/>
          </dgm:shape>
          <dgm:presOf axis="ch desOrSelf" ptType="node node" st="-1 1" cnt="1 0"/>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else name="Name19"/>
    </dgm:choose>
  </dgm:layoutNode>
</dgm:layoutDef>
</file>

<file path=ppt/diagrams/layout5.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C5ABF16-DE63-144E-8821-450E6242FCF6}" type="datetimeFigureOut">
              <a:rPr kumimoji="1" lang="ja-JP" altLang="en-US" smtClean="0"/>
              <a:t>2018/2/14</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2BE0334-E89C-5244-A883-2314AAABB613}" type="slidenum">
              <a:rPr kumimoji="1" lang="ja-JP" altLang="en-US" smtClean="0"/>
              <a:t>‹#›</a:t>
            </a:fld>
            <a:endParaRPr kumimoji="1" lang="ja-JP" altLang="en-US"/>
          </a:p>
        </p:txBody>
      </p:sp>
    </p:spTree>
    <p:extLst>
      <p:ext uri="{BB962C8B-B14F-4D97-AF65-F5344CB8AC3E}">
        <p14:creationId xmlns:p14="http://schemas.microsoft.com/office/powerpoint/2010/main" val="1769937902"/>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err="1"/>
              <a:t>p,q,r</a:t>
            </a:r>
            <a:r>
              <a:rPr kumimoji="1" lang="en-US" altLang="ja-JP" dirty="0"/>
              <a:t> </a:t>
            </a:r>
            <a:r>
              <a:rPr kumimoji="1" lang="ja-JP" altLang="en-US" dirty="0"/>
              <a:t>は要因の処理水準のこと</a:t>
            </a:r>
          </a:p>
        </p:txBody>
      </p:sp>
      <p:sp>
        <p:nvSpPr>
          <p:cNvPr id="4" name="スライド番号プレースホルダー 3"/>
          <p:cNvSpPr>
            <a:spLocks noGrp="1"/>
          </p:cNvSpPr>
          <p:nvPr>
            <p:ph type="sldNum" sz="quarter" idx="10"/>
          </p:nvPr>
        </p:nvSpPr>
        <p:spPr/>
        <p:txBody>
          <a:bodyPr/>
          <a:lstStyle/>
          <a:p>
            <a:fld id="{E2BE0334-E89C-5244-A883-2314AAABB613}" type="slidenum">
              <a:rPr kumimoji="1" lang="ja-JP" altLang="en-US" smtClean="0"/>
              <a:t>9</a:t>
            </a:fld>
            <a:endParaRPr kumimoji="1" lang="ja-JP" altLang="en-US"/>
          </a:p>
        </p:txBody>
      </p:sp>
    </p:spTree>
    <p:extLst>
      <p:ext uri="{BB962C8B-B14F-4D97-AF65-F5344CB8AC3E}">
        <p14:creationId xmlns:p14="http://schemas.microsoft.com/office/powerpoint/2010/main" val="15330052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E2BE0334-E89C-5244-A883-2314AAABB613}" type="slidenum">
              <a:rPr kumimoji="1" lang="ja-JP" altLang="en-US" smtClean="0"/>
              <a:t>15</a:t>
            </a:fld>
            <a:endParaRPr kumimoji="1" lang="ja-JP" altLang="en-US"/>
          </a:p>
        </p:txBody>
      </p:sp>
    </p:spTree>
    <p:extLst>
      <p:ext uri="{BB962C8B-B14F-4D97-AF65-F5344CB8AC3E}">
        <p14:creationId xmlns:p14="http://schemas.microsoft.com/office/powerpoint/2010/main" val="11247982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dirty="0"/>
              <a:t>a</a:t>
            </a:r>
            <a:r>
              <a:rPr lang="en-US" altLang="ja-JP" baseline="-25000" dirty="0"/>
              <a:t>1: </a:t>
            </a:r>
            <a:r>
              <a:rPr lang="ja-JP" altLang="en-US" dirty="0"/>
              <a:t>特に方略を指定しない条件（自由方略）</a:t>
            </a:r>
            <a:endParaRPr lang="en-US" altLang="ja-JP" dirty="0"/>
          </a:p>
          <a:p>
            <a:r>
              <a:rPr lang="en-US" altLang="ja-JP" dirty="0"/>
              <a:t>a</a:t>
            </a:r>
            <a:r>
              <a:rPr lang="en-US" altLang="ja-JP" baseline="-25000" dirty="0"/>
              <a:t>2: </a:t>
            </a:r>
            <a:r>
              <a:rPr lang="ja-JP" altLang="en-US" dirty="0"/>
              <a:t>単語をただ反復して覚える条件（反復方略）</a:t>
            </a:r>
            <a:endParaRPr lang="en-US" altLang="ja-JP" dirty="0"/>
          </a:p>
          <a:p>
            <a:r>
              <a:rPr lang="en-US" altLang="ja-JP" dirty="0"/>
              <a:t>a</a:t>
            </a:r>
            <a:r>
              <a:rPr lang="en-US" altLang="ja-JP" baseline="-25000" dirty="0"/>
              <a:t>3: </a:t>
            </a:r>
            <a:r>
              <a:rPr lang="ja-JP" altLang="en-US" dirty="0"/>
              <a:t>文章を作りながら覚える条件（文章方略）</a:t>
            </a:r>
            <a:endParaRPr lang="en-US" altLang="ja-JP" dirty="0"/>
          </a:p>
          <a:p>
            <a:r>
              <a:rPr lang="en-US" altLang="ja-JP" dirty="0"/>
              <a:t>a</a:t>
            </a:r>
            <a:r>
              <a:rPr lang="en-US" altLang="ja-JP" baseline="-25000" dirty="0"/>
              <a:t>4</a:t>
            </a:r>
            <a:r>
              <a:rPr lang="en-US" altLang="ja-JP" dirty="0"/>
              <a:t>: </a:t>
            </a:r>
            <a:r>
              <a:rPr lang="ja-JP" altLang="en-US" dirty="0"/>
              <a:t>視覚的イメージを構成しながら覚える条件</a:t>
            </a:r>
            <a:endParaRPr lang="en-US" altLang="ja-JP" dirty="0"/>
          </a:p>
          <a:p>
            <a:r>
              <a:rPr lang="ja-JP" altLang="en-US" dirty="0"/>
              <a:t>　（イメージ方略）</a:t>
            </a:r>
            <a:endParaRPr lang="en-US" altLang="ja-JP" dirty="0"/>
          </a:p>
          <a:p>
            <a:endParaRPr kumimoji="1" lang="ja-JP" altLang="en-US" dirty="0"/>
          </a:p>
        </p:txBody>
      </p:sp>
      <p:sp>
        <p:nvSpPr>
          <p:cNvPr id="4" name="スライド番号プレースホルダー 3"/>
          <p:cNvSpPr>
            <a:spLocks noGrp="1"/>
          </p:cNvSpPr>
          <p:nvPr>
            <p:ph type="sldNum" sz="quarter" idx="10"/>
          </p:nvPr>
        </p:nvSpPr>
        <p:spPr/>
        <p:txBody>
          <a:bodyPr/>
          <a:lstStyle/>
          <a:p>
            <a:fld id="{E2BE0334-E89C-5244-A883-2314AAABB613}" type="slidenum">
              <a:rPr kumimoji="1" lang="ja-JP" altLang="en-US" smtClean="0"/>
              <a:t>33</a:t>
            </a:fld>
            <a:endParaRPr kumimoji="1" lang="ja-JP" altLang="en-US"/>
          </a:p>
        </p:txBody>
      </p:sp>
    </p:spTree>
    <p:extLst>
      <p:ext uri="{BB962C8B-B14F-4D97-AF65-F5344CB8AC3E}">
        <p14:creationId xmlns:p14="http://schemas.microsoft.com/office/powerpoint/2010/main" val="12684844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ノート プレースホルダー 2"/>
              <p:cNvSpPr>
                <a:spLocks noGrp="1"/>
              </p:cNvSpPr>
              <p:nvPr>
                <p:ph type="body" idx="1"/>
              </p:nvPr>
            </p:nvSpPr>
            <p:spPr/>
            <p:txBody>
              <a:bodyPr/>
              <a:lstStyle/>
              <a:p>
                <a:r>
                  <a:rPr kumimoji="1" lang="en-US" altLang="ja-JP" dirty="0"/>
                  <a:t>WC</a:t>
                </a:r>
                <a:r>
                  <a:rPr kumimoji="1" lang="ja-JP" altLang="en-US" dirty="0"/>
                  <a:t>は</a:t>
                </a:r>
                <a:r>
                  <a:rPr kumimoji="1" lang="en-US" altLang="ja-JP" dirty="0"/>
                  <a:t>within cell </a:t>
                </a:r>
                <a:r>
                  <a:rPr kumimoji="1" lang="ja-JP" altLang="en-US" dirty="0"/>
                  <a:t>の略　</a:t>
                </a:r>
                <a:endParaRPr kumimoji="1" lang="en-US" altLang="ja-JP" dirty="0"/>
              </a:p>
              <a:p>
                <a:r>
                  <a:rPr kumimoji="1" lang="en-US" altLang="ja-JP" dirty="0"/>
                  <a:t>[ </a:t>
                </a:r>
                <a14:m>
                  <m:oMath xmlns:m="http://schemas.openxmlformats.org/officeDocument/2006/math">
                    <m:f>
                      <m:fPr>
                        <m:ctrlPr>
                          <a:rPr kumimoji="1" lang="en-US" altLang="ja-JP" i="1" smtClean="0">
                            <a:latin typeface="Cambria Math" panose="02040503050406030204" pitchFamily="18" charset="0"/>
                          </a:rPr>
                        </m:ctrlPr>
                      </m:fPr>
                      <m:num>
                        <m:r>
                          <a:rPr kumimoji="1" lang="en-US" altLang="ja-JP" b="0" i="1" smtClean="0">
                            <a:latin typeface="Cambria Math" panose="02040503050406030204" pitchFamily="18" charset="0"/>
                          </a:rPr>
                          <m:t>1</m:t>
                        </m:r>
                      </m:num>
                      <m:den>
                        <m:r>
                          <a:rPr kumimoji="1" lang="en-US" altLang="ja-JP" b="0" i="1" smtClean="0">
                            <a:latin typeface="Cambria Math" panose="02040503050406030204" pitchFamily="18" charset="0"/>
                          </a:rPr>
                          <m:t>2</m:t>
                        </m:r>
                      </m:den>
                    </m:f>
                  </m:oMath>
                </a14:m>
                <a:r>
                  <a:rPr kumimoji="1" lang="en-US" altLang="ja-JP" dirty="0"/>
                  <a:t> ]</a:t>
                </a:r>
                <a:r>
                  <a:rPr kumimoji="1" lang="ja-JP" altLang="en-US" dirty="0"/>
                  <a:t>は</a:t>
                </a:r>
                <a:r>
                  <a:rPr kumimoji="1" lang="en-US" altLang="ja-JP" dirty="0"/>
                  <a:t>F</a:t>
                </a:r>
                <a:r>
                  <a:rPr kumimoji="1" lang="ja-JP" altLang="en-US" dirty="0"/>
                  <a:t>値を計算するときに用いる</a:t>
                </a:r>
                <a:r>
                  <a:rPr kumimoji="1" lang="en-US" altLang="ja-JP" dirty="0"/>
                  <a:t>MS</a:t>
                </a:r>
                <a:r>
                  <a:rPr kumimoji="1" lang="ja-JP" altLang="en-US" dirty="0"/>
                  <a:t>を示している。たとえば</a:t>
                </a:r>
                <a:r>
                  <a:rPr kumimoji="1" lang="en-US" altLang="ja-JP" dirty="0"/>
                  <a:t>[ </a:t>
                </a:r>
                <a14:m>
                  <m:oMath xmlns:m="http://schemas.openxmlformats.org/officeDocument/2006/math">
                    <m:f>
                      <m:fPr>
                        <m:ctrlPr>
                          <a:rPr kumimoji="1" lang="en-US" altLang="ja-JP" i="1" smtClean="0">
                            <a:latin typeface="Cambria Math" panose="02040503050406030204" pitchFamily="18" charset="0"/>
                          </a:rPr>
                        </m:ctrlPr>
                      </m:fPr>
                      <m:num>
                        <m:r>
                          <a:rPr kumimoji="1" lang="en-US" altLang="ja-JP" b="0" i="1" smtClean="0">
                            <a:latin typeface="Cambria Math" panose="02040503050406030204" pitchFamily="18" charset="0"/>
                          </a:rPr>
                          <m:t>1</m:t>
                        </m:r>
                      </m:num>
                      <m:den>
                        <m:r>
                          <a:rPr kumimoji="1" lang="en-US" altLang="ja-JP" b="0" i="1" smtClean="0">
                            <a:latin typeface="Cambria Math" panose="02040503050406030204" pitchFamily="18" charset="0"/>
                          </a:rPr>
                          <m:t>2</m:t>
                        </m:r>
                      </m:den>
                    </m:f>
                  </m:oMath>
                </a14:m>
                <a:r>
                  <a:rPr kumimoji="1" lang="en-US" altLang="ja-JP" dirty="0"/>
                  <a:t> ]</a:t>
                </a:r>
                <a:r>
                  <a:rPr kumimoji="1" lang="ja-JP" altLang="en-US" dirty="0"/>
                  <a:t>は、変動因の１（ここでは記銘方略）の</a:t>
                </a:r>
                <a:r>
                  <a:rPr kumimoji="1" lang="en-US" altLang="ja-JP" dirty="0"/>
                  <a:t>MS</a:t>
                </a:r>
                <a:r>
                  <a:rPr kumimoji="1" lang="ja-JP" altLang="en-US" dirty="0"/>
                  <a:t>を分子、２（ここでは誤差：</a:t>
                </a:r>
                <a:r>
                  <a:rPr kumimoji="1" lang="en-US" altLang="ja-JP" dirty="0"/>
                  <a:t>WC</a:t>
                </a:r>
                <a:r>
                  <a:rPr kumimoji="1" lang="ja-JP" altLang="en-US" dirty="0"/>
                  <a:t>）の</a:t>
                </a:r>
                <a:r>
                  <a:rPr kumimoji="1" lang="en-US" altLang="ja-JP" dirty="0"/>
                  <a:t>MS</a:t>
                </a:r>
                <a:r>
                  <a:rPr kumimoji="1" lang="ja-JP" altLang="en-US" dirty="0"/>
                  <a:t>を分母として計算することを示す。</a:t>
                </a:r>
              </a:p>
            </p:txBody>
          </p:sp>
        </mc:Choice>
        <mc:Fallback xmlns="">
          <p:sp>
            <p:nvSpPr>
              <p:cNvPr id="3" name="ノート プレースホルダー 2"/>
              <p:cNvSpPr>
                <a:spLocks noGrp="1"/>
              </p:cNvSpPr>
              <p:nvPr>
                <p:ph type="body" idx="1"/>
              </p:nvPr>
            </p:nvSpPr>
            <p:spPr/>
            <p:txBody>
              <a:bodyPr/>
              <a:lstStyle/>
              <a:p>
                <a:r>
                  <a:rPr kumimoji="1" lang="en-US" altLang="ja-JP" dirty="0"/>
                  <a:t>WC</a:t>
                </a:r>
                <a:r>
                  <a:rPr kumimoji="1" lang="ja-JP" altLang="en-US" dirty="0"/>
                  <a:t>は</a:t>
                </a:r>
                <a:r>
                  <a:rPr kumimoji="1" lang="en-US" altLang="ja-JP" dirty="0"/>
                  <a:t>within cell </a:t>
                </a:r>
                <a:r>
                  <a:rPr kumimoji="1" lang="ja-JP" altLang="en-US" dirty="0"/>
                  <a:t>の略　</a:t>
                </a:r>
                <a:endParaRPr kumimoji="1" lang="en-US" altLang="ja-JP" dirty="0"/>
              </a:p>
              <a:p>
                <a:r>
                  <a:rPr kumimoji="1" lang="en-US" altLang="ja-JP" dirty="0"/>
                  <a:t>[ </a:t>
                </a:r>
                <a:r>
                  <a:rPr kumimoji="1" lang="en-US" altLang="ja-JP" b="0" i="0">
                    <a:latin typeface="Cambria Math" panose="02040503050406030204" pitchFamily="18" charset="0"/>
                  </a:rPr>
                  <a:t>1/2</a:t>
                </a:r>
                <a:r>
                  <a:rPr kumimoji="1" lang="en-US" altLang="ja-JP" dirty="0"/>
                  <a:t> ]</a:t>
                </a:r>
                <a:r>
                  <a:rPr kumimoji="1" lang="ja-JP" altLang="en-US" dirty="0"/>
                  <a:t>は</a:t>
                </a:r>
                <a:r>
                  <a:rPr kumimoji="1" lang="en-US" altLang="ja-JP" dirty="0"/>
                  <a:t>F</a:t>
                </a:r>
                <a:r>
                  <a:rPr kumimoji="1" lang="ja-JP" altLang="en-US" dirty="0"/>
                  <a:t>値を計算するときに用いる</a:t>
                </a:r>
                <a:r>
                  <a:rPr kumimoji="1" lang="en-US" altLang="ja-JP" dirty="0"/>
                  <a:t>MS</a:t>
                </a:r>
                <a:r>
                  <a:rPr kumimoji="1" lang="ja-JP" altLang="en-US" dirty="0"/>
                  <a:t>を示している。たとえば</a:t>
                </a:r>
                <a:r>
                  <a:rPr kumimoji="1" lang="en-US" altLang="ja-JP" dirty="0"/>
                  <a:t>[ </a:t>
                </a:r>
                <a:r>
                  <a:rPr kumimoji="1" lang="en-US" altLang="ja-JP" b="0" i="0">
                    <a:latin typeface="Cambria Math" panose="02040503050406030204" pitchFamily="18" charset="0"/>
                  </a:rPr>
                  <a:t>1/2</a:t>
                </a:r>
                <a:r>
                  <a:rPr kumimoji="1" lang="en-US" altLang="ja-JP" dirty="0"/>
                  <a:t> ]</a:t>
                </a:r>
                <a:r>
                  <a:rPr kumimoji="1" lang="ja-JP" altLang="en-US" dirty="0"/>
                  <a:t>は、変動因の１（ここでは記銘方略）の</a:t>
                </a:r>
                <a:r>
                  <a:rPr kumimoji="1" lang="en-US" altLang="ja-JP" dirty="0"/>
                  <a:t>MS</a:t>
                </a:r>
                <a:r>
                  <a:rPr kumimoji="1" lang="ja-JP" altLang="en-US" dirty="0"/>
                  <a:t>を分子、２（ここでは誤差：</a:t>
                </a:r>
                <a:r>
                  <a:rPr kumimoji="1" lang="en-US" altLang="ja-JP" dirty="0"/>
                  <a:t>WC</a:t>
                </a:r>
                <a:r>
                  <a:rPr kumimoji="1" lang="ja-JP" altLang="en-US" dirty="0"/>
                  <a:t>）の</a:t>
                </a:r>
                <a:r>
                  <a:rPr kumimoji="1" lang="en-US" altLang="ja-JP" dirty="0"/>
                  <a:t>MS</a:t>
                </a:r>
                <a:r>
                  <a:rPr kumimoji="1" lang="ja-JP" altLang="en-US" dirty="0"/>
                  <a:t>を分母として計算することを示す。</a:t>
                </a:r>
              </a:p>
            </p:txBody>
          </p:sp>
        </mc:Fallback>
      </mc:AlternateContent>
      <p:sp>
        <p:nvSpPr>
          <p:cNvPr id="4" name="スライド番号プレースホルダー 3"/>
          <p:cNvSpPr>
            <a:spLocks noGrp="1"/>
          </p:cNvSpPr>
          <p:nvPr>
            <p:ph type="sldNum" sz="quarter" idx="10"/>
          </p:nvPr>
        </p:nvSpPr>
        <p:spPr/>
        <p:txBody>
          <a:bodyPr/>
          <a:lstStyle/>
          <a:p>
            <a:fld id="{E2BE0334-E89C-5244-A883-2314AAABB613}" type="slidenum">
              <a:rPr kumimoji="1" lang="ja-JP" altLang="en-US" smtClean="0"/>
              <a:t>35</a:t>
            </a:fld>
            <a:endParaRPr kumimoji="1" lang="ja-JP" altLang="en-US"/>
          </a:p>
        </p:txBody>
      </p:sp>
    </p:spTree>
    <p:extLst>
      <p:ext uri="{BB962C8B-B14F-4D97-AF65-F5344CB8AC3E}">
        <p14:creationId xmlns:p14="http://schemas.microsoft.com/office/powerpoint/2010/main" val="4889009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E2BE0334-E89C-5244-A883-2314AAABB613}" type="slidenum">
              <a:rPr kumimoji="1" lang="ja-JP" altLang="en-US" smtClean="0"/>
              <a:t>38</a:t>
            </a:fld>
            <a:endParaRPr kumimoji="1" lang="ja-JP" altLang="en-US"/>
          </a:p>
        </p:txBody>
      </p:sp>
    </p:spTree>
    <p:extLst>
      <p:ext uri="{BB962C8B-B14F-4D97-AF65-F5344CB8AC3E}">
        <p14:creationId xmlns:p14="http://schemas.microsoft.com/office/powerpoint/2010/main" val="42932299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dirty="0"/>
              <a:t>[</a:t>
            </a:r>
            <a:r>
              <a:rPr lang="ja-JP" altLang="en-US" dirty="0"/>
              <a:t>性別」という要因によって</a:t>
            </a:r>
            <a:r>
              <a:rPr kumimoji="1" lang="ja-JP" altLang="en-US" dirty="0"/>
              <a:t>「変動する部分」と「偶然変動する部分」に</a:t>
            </a:r>
            <a:endParaRPr kumimoji="1" lang="en-US" altLang="ja-JP" dirty="0"/>
          </a:p>
          <a:p>
            <a:r>
              <a:rPr lang="ja-JP" altLang="en-US" dirty="0"/>
              <a:t>　分けることができる</a:t>
            </a:r>
            <a:r>
              <a:rPr kumimoji="1" lang="en-US" altLang="ja-JP" dirty="0"/>
              <a:t>.</a:t>
            </a:r>
            <a:r>
              <a:rPr lang="ja-JP" altLang="en-US" dirty="0"/>
              <a:t>男性平均は総平均より−３</a:t>
            </a:r>
            <a:r>
              <a:rPr kumimoji="1" lang="en-US" altLang="ja-JP" dirty="0"/>
              <a:t>/</a:t>
            </a:r>
            <a:r>
              <a:rPr kumimoji="1" lang="ja-JP" altLang="en-US" dirty="0"/>
              <a:t>女性平均は＋３</a:t>
            </a:r>
          </a:p>
          <a:p>
            <a:endParaRPr kumimoji="1" lang="ja-JP" altLang="en-US" dirty="0"/>
          </a:p>
        </p:txBody>
      </p:sp>
      <p:sp>
        <p:nvSpPr>
          <p:cNvPr id="4" name="スライド番号プレースホルダー 3"/>
          <p:cNvSpPr>
            <a:spLocks noGrp="1"/>
          </p:cNvSpPr>
          <p:nvPr>
            <p:ph type="sldNum" sz="quarter" idx="10"/>
          </p:nvPr>
        </p:nvSpPr>
        <p:spPr/>
        <p:txBody>
          <a:bodyPr/>
          <a:lstStyle/>
          <a:p>
            <a:fld id="{E2BE0334-E89C-5244-A883-2314AAABB613}" type="slidenum">
              <a:rPr kumimoji="1" lang="ja-JP" altLang="en-US" smtClean="0"/>
              <a:t>42</a:t>
            </a:fld>
            <a:endParaRPr kumimoji="1" lang="ja-JP" altLang="en-US"/>
          </a:p>
        </p:txBody>
      </p:sp>
    </p:spTree>
    <p:extLst>
      <p:ext uri="{BB962C8B-B14F-4D97-AF65-F5344CB8AC3E}">
        <p14:creationId xmlns:p14="http://schemas.microsoft.com/office/powerpoint/2010/main" val="5706692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85EBD3A-427A-1144-B13A-69F513C8FAF1}"/>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サブタイトル 2">
            <a:extLst>
              <a:ext uri="{FF2B5EF4-FFF2-40B4-BE49-F238E27FC236}">
                <a16:creationId xmlns:a16="http://schemas.microsoft.com/office/drawing/2014/main" id="{856B1E12-ABBD-2A42-810B-68B8B57D6D4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クリックしてマスター サブタイトルの書式設定</a:t>
            </a:r>
          </a:p>
        </p:txBody>
      </p:sp>
      <p:sp>
        <p:nvSpPr>
          <p:cNvPr id="4" name="日付プレースホルダー 3">
            <a:extLst>
              <a:ext uri="{FF2B5EF4-FFF2-40B4-BE49-F238E27FC236}">
                <a16:creationId xmlns:a16="http://schemas.microsoft.com/office/drawing/2014/main" id="{7D265D73-0A47-C740-8379-278260526E70}"/>
              </a:ext>
            </a:extLst>
          </p:cNvPr>
          <p:cNvSpPr>
            <a:spLocks noGrp="1"/>
          </p:cNvSpPr>
          <p:nvPr>
            <p:ph type="dt" sz="half" idx="10"/>
          </p:nvPr>
        </p:nvSpPr>
        <p:spPr/>
        <p:txBody>
          <a:bodyPr/>
          <a:lstStyle/>
          <a:p>
            <a:fld id="{70F72ECB-4981-A34C-8210-580FA583DAA3}" type="datetimeFigureOut">
              <a:rPr kumimoji="1" lang="ja-JP" altLang="en-US" smtClean="0"/>
              <a:t>2018/2/14</a:t>
            </a:fld>
            <a:endParaRPr kumimoji="1" lang="ja-JP" altLang="en-US"/>
          </a:p>
        </p:txBody>
      </p:sp>
      <p:sp>
        <p:nvSpPr>
          <p:cNvPr id="5" name="フッター プレースホルダー 4">
            <a:extLst>
              <a:ext uri="{FF2B5EF4-FFF2-40B4-BE49-F238E27FC236}">
                <a16:creationId xmlns:a16="http://schemas.microsoft.com/office/drawing/2014/main" id="{0511E8EE-D8FA-1A45-837B-B06A42CEDA5D}"/>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FA2D746E-DC0E-DE4D-B2CA-9D672178924D}"/>
              </a:ext>
            </a:extLst>
          </p:cNvPr>
          <p:cNvSpPr>
            <a:spLocks noGrp="1"/>
          </p:cNvSpPr>
          <p:nvPr>
            <p:ph type="sldNum" sz="quarter" idx="12"/>
          </p:nvPr>
        </p:nvSpPr>
        <p:spPr/>
        <p:txBody>
          <a:bodyPr/>
          <a:lstStyle/>
          <a:p>
            <a:fld id="{8DA1F9BC-6CEF-4744-88EF-508E190619B8}" type="slidenum">
              <a:rPr kumimoji="1" lang="ja-JP" altLang="en-US" smtClean="0"/>
              <a:t>‹#›</a:t>
            </a:fld>
            <a:endParaRPr kumimoji="1" lang="ja-JP" altLang="en-US"/>
          </a:p>
        </p:txBody>
      </p:sp>
    </p:spTree>
    <p:extLst>
      <p:ext uri="{BB962C8B-B14F-4D97-AF65-F5344CB8AC3E}">
        <p14:creationId xmlns:p14="http://schemas.microsoft.com/office/powerpoint/2010/main" val="14680114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B10C015-755D-9149-BABE-521675DB3E9B}"/>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DC177884-93F1-804F-8A1D-759B091DFE49}"/>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EE429F39-11CD-B04B-8BAB-0344F6C9ADAC}"/>
              </a:ext>
            </a:extLst>
          </p:cNvPr>
          <p:cNvSpPr>
            <a:spLocks noGrp="1"/>
          </p:cNvSpPr>
          <p:nvPr>
            <p:ph type="dt" sz="half" idx="10"/>
          </p:nvPr>
        </p:nvSpPr>
        <p:spPr/>
        <p:txBody>
          <a:bodyPr/>
          <a:lstStyle/>
          <a:p>
            <a:fld id="{70F72ECB-4981-A34C-8210-580FA583DAA3}" type="datetimeFigureOut">
              <a:rPr kumimoji="1" lang="ja-JP" altLang="en-US" smtClean="0"/>
              <a:t>2018/2/14</a:t>
            </a:fld>
            <a:endParaRPr kumimoji="1" lang="ja-JP" altLang="en-US"/>
          </a:p>
        </p:txBody>
      </p:sp>
      <p:sp>
        <p:nvSpPr>
          <p:cNvPr id="5" name="フッター プレースホルダー 4">
            <a:extLst>
              <a:ext uri="{FF2B5EF4-FFF2-40B4-BE49-F238E27FC236}">
                <a16:creationId xmlns:a16="http://schemas.microsoft.com/office/drawing/2014/main" id="{659BBEAD-0CC2-724A-A3FE-1E9E5893DB63}"/>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B5EFF246-E53D-E649-8301-756DA7C74C88}"/>
              </a:ext>
            </a:extLst>
          </p:cNvPr>
          <p:cNvSpPr>
            <a:spLocks noGrp="1"/>
          </p:cNvSpPr>
          <p:nvPr>
            <p:ph type="sldNum" sz="quarter" idx="12"/>
          </p:nvPr>
        </p:nvSpPr>
        <p:spPr/>
        <p:txBody>
          <a:bodyPr/>
          <a:lstStyle/>
          <a:p>
            <a:fld id="{8DA1F9BC-6CEF-4744-88EF-508E190619B8}" type="slidenum">
              <a:rPr kumimoji="1" lang="ja-JP" altLang="en-US" smtClean="0"/>
              <a:t>‹#›</a:t>
            </a:fld>
            <a:endParaRPr kumimoji="1" lang="ja-JP" altLang="en-US"/>
          </a:p>
        </p:txBody>
      </p:sp>
    </p:spTree>
    <p:extLst>
      <p:ext uri="{BB962C8B-B14F-4D97-AF65-F5344CB8AC3E}">
        <p14:creationId xmlns:p14="http://schemas.microsoft.com/office/powerpoint/2010/main" val="32979757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AD6CC2DE-ADC6-964E-B6AA-A459D1B9E603}"/>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C997C431-73B6-3942-A5AB-9857090F353C}"/>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93AC3A28-93DB-C442-8DBB-E4638E985302}"/>
              </a:ext>
            </a:extLst>
          </p:cNvPr>
          <p:cNvSpPr>
            <a:spLocks noGrp="1"/>
          </p:cNvSpPr>
          <p:nvPr>
            <p:ph type="dt" sz="half" idx="10"/>
          </p:nvPr>
        </p:nvSpPr>
        <p:spPr/>
        <p:txBody>
          <a:bodyPr/>
          <a:lstStyle/>
          <a:p>
            <a:fld id="{70F72ECB-4981-A34C-8210-580FA583DAA3}" type="datetimeFigureOut">
              <a:rPr kumimoji="1" lang="ja-JP" altLang="en-US" smtClean="0"/>
              <a:t>2018/2/14</a:t>
            </a:fld>
            <a:endParaRPr kumimoji="1" lang="ja-JP" altLang="en-US"/>
          </a:p>
        </p:txBody>
      </p:sp>
      <p:sp>
        <p:nvSpPr>
          <p:cNvPr id="5" name="フッター プレースホルダー 4">
            <a:extLst>
              <a:ext uri="{FF2B5EF4-FFF2-40B4-BE49-F238E27FC236}">
                <a16:creationId xmlns:a16="http://schemas.microsoft.com/office/drawing/2014/main" id="{E6F7E302-DE3C-1F43-9117-C83B6454EBDF}"/>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E999177F-A029-E54A-A3B9-89189F6D6200}"/>
              </a:ext>
            </a:extLst>
          </p:cNvPr>
          <p:cNvSpPr>
            <a:spLocks noGrp="1"/>
          </p:cNvSpPr>
          <p:nvPr>
            <p:ph type="sldNum" sz="quarter" idx="12"/>
          </p:nvPr>
        </p:nvSpPr>
        <p:spPr/>
        <p:txBody>
          <a:bodyPr/>
          <a:lstStyle/>
          <a:p>
            <a:fld id="{8DA1F9BC-6CEF-4744-88EF-508E190619B8}" type="slidenum">
              <a:rPr kumimoji="1" lang="ja-JP" altLang="en-US" smtClean="0"/>
              <a:t>‹#›</a:t>
            </a:fld>
            <a:endParaRPr kumimoji="1" lang="ja-JP" altLang="en-US"/>
          </a:p>
        </p:txBody>
      </p:sp>
    </p:spTree>
    <p:extLst>
      <p:ext uri="{BB962C8B-B14F-4D97-AF65-F5344CB8AC3E}">
        <p14:creationId xmlns:p14="http://schemas.microsoft.com/office/powerpoint/2010/main" val="42743059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6E15075-9FFC-CB4A-83DF-7A124BE35A9C}"/>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CAE37E80-EF01-8544-ACFB-252E90D264CC}"/>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A0C45795-8099-1C45-8EFD-8C86951BBC31}"/>
              </a:ext>
            </a:extLst>
          </p:cNvPr>
          <p:cNvSpPr>
            <a:spLocks noGrp="1"/>
          </p:cNvSpPr>
          <p:nvPr>
            <p:ph type="dt" sz="half" idx="10"/>
          </p:nvPr>
        </p:nvSpPr>
        <p:spPr/>
        <p:txBody>
          <a:bodyPr/>
          <a:lstStyle/>
          <a:p>
            <a:fld id="{70F72ECB-4981-A34C-8210-580FA583DAA3}" type="datetimeFigureOut">
              <a:rPr kumimoji="1" lang="ja-JP" altLang="en-US" smtClean="0"/>
              <a:t>2018/2/14</a:t>
            </a:fld>
            <a:endParaRPr kumimoji="1" lang="ja-JP" altLang="en-US"/>
          </a:p>
        </p:txBody>
      </p:sp>
      <p:sp>
        <p:nvSpPr>
          <p:cNvPr id="5" name="フッター プレースホルダー 4">
            <a:extLst>
              <a:ext uri="{FF2B5EF4-FFF2-40B4-BE49-F238E27FC236}">
                <a16:creationId xmlns:a16="http://schemas.microsoft.com/office/drawing/2014/main" id="{CA0BBF9B-1E4E-7747-88BC-D45AFBA3BC1F}"/>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F95B659E-6CCB-D247-9021-8347AEE4FDA1}"/>
              </a:ext>
            </a:extLst>
          </p:cNvPr>
          <p:cNvSpPr>
            <a:spLocks noGrp="1"/>
          </p:cNvSpPr>
          <p:nvPr>
            <p:ph type="sldNum" sz="quarter" idx="12"/>
          </p:nvPr>
        </p:nvSpPr>
        <p:spPr/>
        <p:txBody>
          <a:bodyPr/>
          <a:lstStyle/>
          <a:p>
            <a:fld id="{8DA1F9BC-6CEF-4744-88EF-508E190619B8}" type="slidenum">
              <a:rPr kumimoji="1" lang="ja-JP" altLang="en-US" smtClean="0"/>
              <a:t>‹#›</a:t>
            </a:fld>
            <a:endParaRPr kumimoji="1" lang="ja-JP" altLang="en-US"/>
          </a:p>
        </p:txBody>
      </p:sp>
    </p:spTree>
    <p:extLst>
      <p:ext uri="{BB962C8B-B14F-4D97-AF65-F5344CB8AC3E}">
        <p14:creationId xmlns:p14="http://schemas.microsoft.com/office/powerpoint/2010/main" val="26172432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3C4E589-A8EF-1741-85B2-25C942F2424A}"/>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41A9008F-B8FB-1945-9C6A-8EC57F54953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3E80F2A9-9F7D-2C4F-8187-5B6CAC396B87}"/>
              </a:ext>
            </a:extLst>
          </p:cNvPr>
          <p:cNvSpPr>
            <a:spLocks noGrp="1"/>
          </p:cNvSpPr>
          <p:nvPr>
            <p:ph type="dt" sz="half" idx="10"/>
          </p:nvPr>
        </p:nvSpPr>
        <p:spPr/>
        <p:txBody>
          <a:bodyPr/>
          <a:lstStyle/>
          <a:p>
            <a:fld id="{70F72ECB-4981-A34C-8210-580FA583DAA3}" type="datetimeFigureOut">
              <a:rPr kumimoji="1" lang="ja-JP" altLang="en-US" smtClean="0"/>
              <a:t>2018/2/14</a:t>
            </a:fld>
            <a:endParaRPr kumimoji="1" lang="ja-JP" altLang="en-US"/>
          </a:p>
        </p:txBody>
      </p:sp>
      <p:sp>
        <p:nvSpPr>
          <p:cNvPr id="5" name="フッター プレースホルダー 4">
            <a:extLst>
              <a:ext uri="{FF2B5EF4-FFF2-40B4-BE49-F238E27FC236}">
                <a16:creationId xmlns:a16="http://schemas.microsoft.com/office/drawing/2014/main" id="{C73F9A60-09E3-8449-9E91-C493F4FF278E}"/>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CB18D97C-DC6C-3042-AFF5-1ADE41A2883E}"/>
              </a:ext>
            </a:extLst>
          </p:cNvPr>
          <p:cNvSpPr>
            <a:spLocks noGrp="1"/>
          </p:cNvSpPr>
          <p:nvPr>
            <p:ph type="sldNum" sz="quarter" idx="12"/>
          </p:nvPr>
        </p:nvSpPr>
        <p:spPr/>
        <p:txBody>
          <a:bodyPr/>
          <a:lstStyle/>
          <a:p>
            <a:fld id="{8DA1F9BC-6CEF-4744-88EF-508E190619B8}" type="slidenum">
              <a:rPr kumimoji="1" lang="ja-JP" altLang="en-US" smtClean="0"/>
              <a:t>‹#›</a:t>
            </a:fld>
            <a:endParaRPr kumimoji="1" lang="ja-JP" altLang="en-US"/>
          </a:p>
        </p:txBody>
      </p:sp>
    </p:spTree>
    <p:extLst>
      <p:ext uri="{BB962C8B-B14F-4D97-AF65-F5344CB8AC3E}">
        <p14:creationId xmlns:p14="http://schemas.microsoft.com/office/powerpoint/2010/main" val="20602118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3283F1C-D4B6-3A4B-95FA-6D7B698CD333}"/>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E4026EA0-D8BB-6D42-96CB-48C287E06647}"/>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279D32B1-D2B5-6D4F-8418-7A3350FA3F77}"/>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22342DF8-6E6B-CE40-ACED-B92EF1D64AE5}"/>
              </a:ext>
            </a:extLst>
          </p:cNvPr>
          <p:cNvSpPr>
            <a:spLocks noGrp="1"/>
          </p:cNvSpPr>
          <p:nvPr>
            <p:ph type="dt" sz="half" idx="10"/>
          </p:nvPr>
        </p:nvSpPr>
        <p:spPr/>
        <p:txBody>
          <a:bodyPr/>
          <a:lstStyle/>
          <a:p>
            <a:fld id="{70F72ECB-4981-A34C-8210-580FA583DAA3}" type="datetimeFigureOut">
              <a:rPr kumimoji="1" lang="ja-JP" altLang="en-US" smtClean="0"/>
              <a:t>2018/2/14</a:t>
            </a:fld>
            <a:endParaRPr kumimoji="1" lang="ja-JP" altLang="en-US"/>
          </a:p>
        </p:txBody>
      </p:sp>
      <p:sp>
        <p:nvSpPr>
          <p:cNvPr id="6" name="フッター プレースホルダー 5">
            <a:extLst>
              <a:ext uri="{FF2B5EF4-FFF2-40B4-BE49-F238E27FC236}">
                <a16:creationId xmlns:a16="http://schemas.microsoft.com/office/drawing/2014/main" id="{BFBBF919-261B-F649-A695-2CE4D0C06289}"/>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AEAB9E77-788F-4343-A3F8-197CF526976A}"/>
              </a:ext>
            </a:extLst>
          </p:cNvPr>
          <p:cNvSpPr>
            <a:spLocks noGrp="1"/>
          </p:cNvSpPr>
          <p:nvPr>
            <p:ph type="sldNum" sz="quarter" idx="12"/>
          </p:nvPr>
        </p:nvSpPr>
        <p:spPr/>
        <p:txBody>
          <a:bodyPr/>
          <a:lstStyle/>
          <a:p>
            <a:fld id="{8DA1F9BC-6CEF-4744-88EF-508E190619B8}" type="slidenum">
              <a:rPr kumimoji="1" lang="ja-JP" altLang="en-US" smtClean="0"/>
              <a:t>‹#›</a:t>
            </a:fld>
            <a:endParaRPr kumimoji="1" lang="ja-JP" altLang="en-US"/>
          </a:p>
        </p:txBody>
      </p:sp>
    </p:spTree>
    <p:extLst>
      <p:ext uri="{BB962C8B-B14F-4D97-AF65-F5344CB8AC3E}">
        <p14:creationId xmlns:p14="http://schemas.microsoft.com/office/powerpoint/2010/main" val="6503927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3212144-9B1F-774F-8A50-799CA4787EC8}"/>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A58B9B32-3FF9-E342-9C3A-0F62D502224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E8D9B45D-BF73-6B48-89FC-EC093B01321B}"/>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21E71151-3F45-7748-A93E-8B04F13ADFF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1685CC9C-699A-F74F-8FEE-E354F4799E22}"/>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0E50565C-67DB-8649-A33F-54610E8933B5}"/>
              </a:ext>
            </a:extLst>
          </p:cNvPr>
          <p:cNvSpPr>
            <a:spLocks noGrp="1"/>
          </p:cNvSpPr>
          <p:nvPr>
            <p:ph type="dt" sz="half" idx="10"/>
          </p:nvPr>
        </p:nvSpPr>
        <p:spPr/>
        <p:txBody>
          <a:bodyPr/>
          <a:lstStyle/>
          <a:p>
            <a:fld id="{70F72ECB-4981-A34C-8210-580FA583DAA3}" type="datetimeFigureOut">
              <a:rPr kumimoji="1" lang="ja-JP" altLang="en-US" smtClean="0"/>
              <a:t>2018/2/14</a:t>
            </a:fld>
            <a:endParaRPr kumimoji="1" lang="ja-JP" altLang="en-US"/>
          </a:p>
        </p:txBody>
      </p:sp>
      <p:sp>
        <p:nvSpPr>
          <p:cNvPr id="8" name="フッター プレースホルダー 7">
            <a:extLst>
              <a:ext uri="{FF2B5EF4-FFF2-40B4-BE49-F238E27FC236}">
                <a16:creationId xmlns:a16="http://schemas.microsoft.com/office/drawing/2014/main" id="{AB99C040-CF82-8346-AD5E-C894F3D124B8}"/>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5A114691-E00C-E041-B929-E4FCAE51B2CC}"/>
              </a:ext>
            </a:extLst>
          </p:cNvPr>
          <p:cNvSpPr>
            <a:spLocks noGrp="1"/>
          </p:cNvSpPr>
          <p:nvPr>
            <p:ph type="sldNum" sz="quarter" idx="12"/>
          </p:nvPr>
        </p:nvSpPr>
        <p:spPr/>
        <p:txBody>
          <a:bodyPr/>
          <a:lstStyle/>
          <a:p>
            <a:fld id="{8DA1F9BC-6CEF-4744-88EF-508E190619B8}" type="slidenum">
              <a:rPr kumimoji="1" lang="ja-JP" altLang="en-US" smtClean="0"/>
              <a:t>‹#›</a:t>
            </a:fld>
            <a:endParaRPr kumimoji="1" lang="ja-JP" altLang="en-US"/>
          </a:p>
        </p:txBody>
      </p:sp>
    </p:spTree>
    <p:extLst>
      <p:ext uri="{BB962C8B-B14F-4D97-AF65-F5344CB8AC3E}">
        <p14:creationId xmlns:p14="http://schemas.microsoft.com/office/powerpoint/2010/main" val="27232057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DA10F1D-A091-FB4C-BBEA-5794909755D7}"/>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8CBC414E-326C-4D46-8D6C-5CC462F76DFD}"/>
              </a:ext>
            </a:extLst>
          </p:cNvPr>
          <p:cNvSpPr>
            <a:spLocks noGrp="1"/>
          </p:cNvSpPr>
          <p:nvPr>
            <p:ph type="dt" sz="half" idx="10"/>
          </p:nvPr>
        </p:nvSpPr>
        <p:spPr/>
        <p:txBody>
          <a:bodyPr/>
          <a:lstStyle/>
          <a:p>
            <a:fld id="{70F72ECB-4981-A34C-8210-580FA583DAA3}" type="datetimeFigureOut">
              <a:rPr kumimoji="1" lang="ja-JP" altLang="en-US" smtClean="0"/>
              <a:t>2018/2/14</a:t>
            </a:fld>
            <a:endParaRPr kumimoji="1" lang="ja-JP" altLang="en-US"/>
          </a:p>
        </p:txBody>
      </p:sp>
      <p:sp>
        <p:nvSpPr>
          <p:cNvPr id="4" name="フッター プレースホルダー 3">
            <a:extLst>
              <a:ext uri="{FF2B5EF4-FFF2-40B4-BE49-F238E27FC236}">
                <a16:creationId xmlns:a16="http://schemas.microsoft.com/office/drawing/2014/main" id="{2A0B4638-6F22-7748-B85D-9C4E89837A44}"/>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C15BD5CE-1718-EC49-8075-B4CE2081C9E9}"/>
              </a:ext>
            </a:extLst>
          </p:cNvPr>
          <p:cNvSpPr>
            <a:spLocks noGrp="1"/>
          </p:cNvSpPr>
          <p:nvPr>
            <p:ph type="sldNum" sz="quarter" idx="12"/>
          </p:nvPr>
        </p:nvSpPr>
        <p:spPr/>
        <p:txBody>
          <a:bodyPr/>
          <a:lstStyle/>
          <a:p>
            <a:fld id="{8DA1F9BC-6CEF-4744-88EF-508E190619B8}" type="slidenum">
              <a:rPr kumimoji="1" lang="ja-JP" altLang="en-US" smtClean="0"/>
              <a:t>‹#›</a:t>
            </a:fld>
            <a:endParaRPr kumimoji="1" lang="ja-JP" altLang="en-US"/>
          </a:p>
        </p:txBody>
      </p:sp>
    </p:spTree>
    <p:extLst>
      <p:ext uri="{BB962C8B-B14F-4D97-AF65-F5344CB8AC3E}">
        <p14:creationId xmlns:p14="http://schemas.microsoft.com/office/powerpoint/2010/main" val="41084522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C8C44E7D-CB34-DF45-A3FF-568493EB9A8A}"/>
              </a:ext>
            </a:extLst>
          </p:cNvPr>
          <p:cNvSpPr>
            <a:spLocks noGrp="1"/>
          </p:cNvSpPr>
          <p:nvPr>
            <p:ph type="dt" sz="half" idx="10"/>
          </p:nvPr>
        </p:nvSpPr>
        <p:spPr/>
        <p:txBody>
          <a:bodyPr/>
          <a:lstStyle/>
          <a:p>
            <a:fld id="{70F72ECB-4981-A34C-8210-580FA583DAA3}" type="datetimeFigureOut">
              <a:rPr kumimoji="1" lang="ja-JP" altLang="en-US" smtClean="0"/>
              <a:t>2018/2/14</a:t>
            </a:fld>
            <a:endParaRPr kumimoji="1" lang="ja-JP" altLang="en-US"/>
          </a:p>
        </p:txBody>
      </p:sp>
      <p:sp>
        <p:nvSpPr>
          <p:cNvPr id="3" name="フッター プレースホルダー 2">
            <a:extLst>
              <a:ext uri="{FF2B5EF4-FFF2-40B4-BE49-F238E27FC236}">
                <a16:creationId xmlns:a16="http://schemas.microsoft.com/office/drawing/2014/main" id="{6361B517-759A-7245-B93F-E3EC364EB093}"/>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067811A9-6CE9-D24F-81C4-EBECD2D269DF}"/>
              </a:ext>
            </a:extLst>
          </p:cNvPr>
          <p:cNvSpPr>
            <a:spLocks noGrp="1"/>
          </p:cNvSpPr>
          <p:nvPr>
            <p:ph type="sldNum" sz="quarter" idx="12"/>
          </p:nvPr>
        </p:nvSpPr>
        <p:spPr/>
        <p:txBody>
          <a:bodyPr/>
          <a:lstStyle/>
          <a:p>
            <a:fld id="{8DA1F9BC-6CEF-4744-88EF-508E190619B8}" type="slidenum">
              <a:rPr kumimoji="1" lang="ja-JP" altLang="en-US" smtClean="0"/>
              <a:t>‹#›</a:t>
            </a:fld>
            <a:endParaRPr kumimoji="1" lang="ja-JP" altLang="en-US"/>
          </a:p>
        </p:txBody>
      </p:sp>
    </p:spTree>
    <p:extLst>
      <p:ext uri="{BB962C8B-B14F-4D97-AF65-F5344CB8AC3E}">
        <p14:creationId xmlns:p14="http://schemas.microsoft.com/office/powerpoint/2010/main" val="8112252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コンテンツ (キャプション付き)">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16470E7-745B-1D4F-9DA4-82B3E64B100E}"/>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D9F60A46-565A-9641-8014-B1333A854B1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873286AE-C723-C44D-8ABA-DE6BEDA63A3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0D13C0B2-BF65-9143-B962-9B53D7E23CF8}"/>
              </a:ext>
            </a:extLst>
          </p:cNvPr>
          <p:cNvSpPr>
            <a:spLocks noGrp="1"/>
          </p:cNvSpPr>
          <p:nvPr>
            <p:ph type="dt" sz="half" idx="10"/>
          </p:nvPr>
        </p:nvSpPr>
        <p:spPr/>
        <p:txBody>
          <a:bodyPr/>
          <a:lstStyle/>
          <a:p>
            <a:fld id="{70F72ECB-4981-A34C-8210-580FA583DAA3}" type="datetimeFigureOut">
              <a:rPr kumimoji="1" lang="ja-JP" altLang="en-US" smtClean="0"/>
              <a:t>2018/2/14</a:t>
            </a:fld>
            <a:endParaRPr kumimoji="1" lang="ja-JP" altLang="en-US"/>
          </a:p>
        </p:txBody>
      </p:sp>
      <p:sp>
        <p:nvSpPr>
          <p:cNvPr id="6" name="フッター プレースホルダー 5">
            <a:extLst>
              <a:ext uri="{FF2B5EF4-FFF2-40B4-BE49-F238E27FC236}">
                <a16:creationId xmlns:a16="http://schemas.microsoft.com/office/drawing/2014/main" id="{896C4F26-1F8C-A74F-82AA-5AF01AC21050}"/>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B6E050D9-4958-5140-A8B7-0657C353C5B2}"/>
              </a:ext>
            </a:extLst>
          </p:cNvPr>
          <p:cNvSpPr>
            <a:spLocks noGrp="1"/>
          </p:cNvSpPr>
          <p:nvPr>
            <p:ph type="sldNum" sz="quarter" idx="12"/>
          </p:nvPr>
        </p:nvSpPr>
        <p:spPr/>
        <p:txBody>
          <a:bodyPr/>
          <a:lstStyle/>
          <a:p>
            <a:fld id="{8DA1F9BC-6CEF-4744-88EF-508E190619B8}" type="slidenum">
              <a:rPr kumimoji="1" lang="ja-JP" altLang="en-US" smtClean="0"/>
              <a:t>‹#›</a:t>
            </a:fld>
            <a:endParaRPr kumimoji="1" lang="ja-JP" altLang="en-US"/>
          </a:p>
        </p:txBody>
      </p:sp>
    </p:spTree>
    <p:extLst>
      <p:ext uri="{BB962C8B-B14F-4D97-AF65-F5344CB8AC3E}">
        <p14:creationId xmlns:p14="http://schemas.microsoft.com/office/powerpoint/2010/main" val="21302182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図  (キャプション付き)">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2A9364D-ECAA-354F-BAF9-639A0A094D52}"/>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CFE43763-B6DD-5143-9004-28F68506101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62D06D15-3F82-CF44-A4D6-E83C0061315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C500AA5A-A431-1244-A1D1-7AB456F49B1A}"/>
              </a:ext>
            </a:extLst>
          </p:cNvPr>
          <p:cNvSpPr>
            <a:spLocks noGrp="1"/>
          </p:cNvSpPr>
          <p:nvPr>
            <p:ph type="dt" sz="half" idx="10"/>
          </p:nvPr>
        </p:nvSpPr>
        <p:spPr/>
        <p:txBody>
          <a:bodyPr/>
          <a:lstStyle/>
          <a:p>
            <a:fld id="{70F72ECB-4981-A34C-8210-580FA583DAA3}" type="datetimeFigureOut">
              <a:rPr kumimoji="1" lang="ja-JP" altLang="en-US" smtClean="0"/>
              <a:t>2018/2/14</a:t>
            </a:fld>
            <a:endParaRPr kumimoji="1" lang="ja-JP" altLang="en-US"/>
          </a:p>
        </p:txBody>
      </p:sp>
      <p:sp>
        <p:nvSpPr>
          <p:cNvPr id="6" name="フッター プレースホルダー 5">
            <a:extLst>
              <a:ext uri="{FF2B5EF4-FFF2-40B4-BE49-F238E27FC236}">
                <a16:creationId xmlns:a16="http://schemas.microsoft.com/office/drawing/2014/main" id="{28AB47C3-5E81-7A45-8796-9F1B214E7003}"/>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C00711C3-125D-0A4E-BC47-0D8F7ABE619A}"/>
              </a:ext>
            </a:extLst>
          </p:cNvPr>
          <p:cNvSpPr>
            <a:spLocks noGrp="1"/>
          </p:cNvSpPr>
          <p:nvPr>
            <p:ph type="sldNum" sz="quarter" idx="12"/>
          </p:nvPr>
        </p:nvSpPr>
        <p:spPr/>
        <p:txBody>
          <a:bodyPr/>
          <a:lstStyle/>
          <a:p>
            <a:fld id="{8DA1F9BC-6CEF-4744-88EF-508E190619B8}" type="slidenum">
              <a:rPr kumimoji="1" lang="ja-JP" altLang="en-US" smtClean="0"/>
              <a:t>‹#›</a:t>
            </a:fld>
            <a:endParaRPr kumimoji="1" lang="ja-JP" altLang="en-US"/>
          </a:p>
        </p:txBody>
      </p:sp>
    </p:spTree>
    <p:extLst>
      <p:ext uri="{BB962C8B-B14F-4D97-AF65-F5344CB8AC3E}">
        <p14:creationId xmlns:p14="http://schemas.microsoft.com/office/powerpoint/2010/main" val="10292809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6CAB2C79-40EE-6D4B-8F00-5F1407F3ED2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90ABF325-B4CF-D64B-B8F5-37539225969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6B2315BA-27AC-1947-A3FD-48D99682B9D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0F72ECB-4981-A34C-8210-580FA583DAA3}" type="datetimeFigureOut">
              <a:rPr kumimoji="1" lang="ja-JP" altLang="en-US" smtClean="0"/>
              <a:t>2018/2/14</a:t>
            </a:fld>
            <a:endParaRPr kumimoji="1" lang="ja-JP" altLang="en-US"/>
          </a:p>
        </p:txBody>
      </p:sp>
      <p:sp>
        <p:nvSpPr>
          <p:cNvPr id="5" name="フッター プレースホルダー 4">
            <a:extLst>
              <a:ext uri="{FF2B5EF4-FFF2-40B4-BE49-F238E27FC236}">
                <a16:creationId xmlns:a16="http://schemas.microsoft.com/office/drawing/2014/main" id="{5DCE31BB-A9F0-A648-BD8F-8CF7AC214FD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F855F37B-5355-3D49-984E-F1E4220B300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DA1F9BC-6CEF-4744-88EF-508E190619B8}" type="slidenum">
              <a:rPr kumimoji="1" lang="ja-JP" altLang="en-US" smtClean="0"/>
              <a:t>‹#›</a:t>
            </a:fld>
            <a:endParaRPr kumimoji="1" lang="ja-JP" altLang="en-US"/>
          </a:p>
        </p:txBody>
      </p:sp>
    </p:spTree>
    <p:extLst>
      <p:ext uri="{BB962C8B-B14F-4D97-AF65-F5344CB8AC3E}">
        <p14:creationId xmlns:p14="http://schemas.microsoft.com/office/powerpoint/2010/main" val="345279949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9.gif"/><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4.xml"/><Relationship Id="rId7" Type="http://schemas.openxmlformats.org/officeDocument/2006/relationships/image" Target="../media/image12.png"/><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3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30.png"/><Relationship Id="rId4" Type="http://schemas.openxmlformats.org/officeDocument/2006/relationships/image" Target="../media/image120.png"/></Relationships>
</file>

<file path=ppt/slides/_rels/slide36.xml.rels><?xml version="1.0" encoding="UTF-8" standalone="yes"?>
<Relationships xmlns="http://schemas.openxmlformats.org/package/2006/relationships"><Relationship Id="rId8" Type="http://schemas.microsoft.com/office/2007/relationships/diagramDrawing" Target="../diagrams/drawing5.xml"/><Relationship Id="rId3" Type="http://schemas.microsoft.com/office/2007/relationships/hdphoto" Target="../media/hdphoto3.wdp"/><Relationship Id="rId7" Type="http://schemas.openxmlformats.org/officeDocument/2006/relationships/diagramColors" Target="../diagrams/colors5.xml"/><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s>
</file>

<file path=ppt/slides/_rels/slide37.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hyperlink" Target="http://yaplog.jp/bks-psycho/archive/38" TargetMode="Externa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5.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6D5DDCE1-3806-D64E-9167-EE9D8D5702F8}"/>
              </a:ext>
            </a:extLst>
          </p:cNvPr>
          <p:cNvSpPr>
            <a:spLocks noGrp="1"/>
          </p:cNvSpPr>
          <p:nvPr>
            <p:ph type="ctrTitle"/>
          </p:nvPr>
        </p:nvSpPr>
        <p:spPr>
          <a:xfrm>
            <a:off x="1524000" y="1597851"/>
            <a:ext cx="9144000" cy="2387600"/>
          </a:xfrm>
        </p:spPr>
        <p:txBody>
          <a:bodyPr/>
          <a:lstStyle/>
          <a:p>
            <a:r>
              <a:rPr kumimoji="1" lang="ja-JP" altLang="en-US" sz="4000" dirty="0"/>
              <a:t>数理・</a:t>
            </a:r>
            <a:r>
              <a:rPr kumimoji="1" lang="ja-JP" altLang="en-US" sz="4000"/>
              <a:t>統計勉強会</a:t>
            </a:r>
            <a:br>
              <a:rPr kumimoji="1" lang="en-US" altLang="ja-JP" sz="4000" dirty="0"/>
            </a:br>
            <a:br>
              <a:rPr kumimoji="1" lang="en-US" altLang="ja-JP" dirty="0"/>
            </a:br>
            <a:r>
              <a:rPr lang="ja-JP" altLang="en-US">
                <a:solidFill>
                  <a:srgbClr val="FF0000"/>
                </a:solidFill>
              </a:rPr>
              <a:t>分散分析</a:t>
            </a:r>
            <a:endParaRPr kumimoji="1" lang="ja-JP" altLang="en-US" dirty="0"/>
          </a:p>
        </p:txBody>
      </p:sp>
      <p:sp>
        <p:nvSpPr>
          <p:cNvPr id="5" name="サブタイトル 4">
            <a:extLst>
              <a:ext uri="{FF2B5EF4-FFF2-40B4-BE49-F238E27FC236}">
                <a16:creationId xmlns:a16="http://schemas.microsoft.com/office/drawing/2014/main" id="{A7D74221-D870-A747-9268-7CA755B3BF19}"/>
              </a:ext>
            </a:extLst>
          </p:cNvPr>
          <p:cNvSpPr>
            <a:spLocks noGrp="1"/>
          </p:cNvSpPr>
          <p:nvPr>
            <p:ph type="subTitle" idx="1"/>
          </p:nvPr>
        </p:nvSpPr>
        <p:spPr>
          <a:xfrm>
            <a:off x="1524000" y="4382326"/>
            <a:ext cx="9144000" cy="1655762"/>
          </a:xfrm>
        </p:spPr>
        <p:txBody>
          <a:bodyPr/>
          <a:lstStyle/>
          <a:p>
            <a:r>
              <a:rPr kumimoji="1" lang="ja-JP" altLang="en-US"/>
              <a:t>　</a:t>
            </a:r>
            <a:endParaRPr kumimoji="1" lang="en-US" altLang="ja-JP" dirty="0"/>
          </a:p>
          <a:p>
            <a:r>
              <a:rPr kumimoji="1" lang="en-US" altLang="ja-JP" dirty="0"/>
              <a:t>D1 </a:t>
            </a:r>
            <a:r>
              <a:rPr kumimoji="1" lang="ja-JP" altLang="en-US" dirty="0"/>
              <a:t>ヒュース由美（絹川友梨）</a:t>
            </a:r>
          </a:p>
        </p:txBody>
      </p:sp>
    </p:spTree>
    <p:extLst>
      <p:ext uri="{BB962C8B-B14F-4D97-AF65-F5344CB8AC3E}">
        <p14:creationId xmlns:p14="http://schemas.microsoft.com/office/powerpoint/2010/main" val="432220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A8B41E8-0AF3-1344-88AA-E00084ACFA40}"/>
              </a:ext>
            </a:extLst>
          </p:cNvPr>
          <p:cNvSpPr>
            <a:spLocks noGrp="1"/>
          </p:cNvSpPr>
          <p:nvPr>
            <p:ph type="title"/>
          </p:nvPr>
        </p:nvSpPr>
        <p:spPr/>
        <p:txBody>
          <a:bodyPr/>
          <a:lstStyle/>
          <a:p>
            <a:r>
              <a:rPr kumimoji="1" lang="ja-JP" altLang="en-US" dirty="0"/>
              <a:t>概要：分散分析を行うための</a:t>
            </a:r>
            <a:r>
              <a:rPr kumimoji="1" lang="en-US" altLang="ja-JP" dirty="0"/>
              <a:t>3</a:t>
            </a:r>
            <a:r>
              <a:rPr kumimoji="1" lang="ja-JP" altLang="en-US" dirty="0"/>
              <a:t>つの前提</a:t>
            </a:r>
          </a:p>
        </p:txBody>
      </p:sp>
      <p:graphicFrame>
        <p:nvGraphicFramePr>
          <p:cNvPr id="4" name="コンテンツ プレースホルダー 3">
            <a:extLst>
              <a:ext uri="{FF2B5EF4-FFF2-40B4-BE49-F238E27FC236}">
                <a16:creationId xmlns:a16="http://schemas.microsoft.com/office/drawing/2014/main" id="{24FD7F37-3787-4C40-8C41-EF91306DC7BA}"/>
              </a:ext>
            </a:extLst>
          </p:cNvPr>
          <p:cNvGraphicFramePr>
            <a:graphicFrameLocks noGrp="1"/>
          </p:cNvGraphicFramePr>
          <p:nvPr>
            <p:ph idx="1"/>
            <p:extLst>
              <p:ext uri="{D42A27DB-BD31-4B8C-83A1-F6EECF244321}">
                <p14:modId xmlns:p14="http://schemas.microsoft.com/office/powerpoint/2010/main" val="3820657560"/>
              </p:ext>
            </p:extLst>
          </p:nvPr>
        </p:nvGraphicFramePr>
        <p:xfrm>
          <a:off x="838199" y="1825625"/>
          <a:ext cx="10748963"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テキスト ボックス 4">
            <a:extLst>
              <a:ext uri="{FF2B5EF4-FFF2-40B4-BE49-F238E27FC236}">
                <a16:creationId xmlns:a16="http://schemas.microsoft.com/office/drawing/2014/main" id="{50026CA5-EC20-014C-9875-9F59D2FC90E6}"/>
              </a:ext>
            </a:extLst>
          </p:cNvPr>
          <p:cNvSpPr txBox="1"/>
          <p:nvPr/>
        </p:nvSpPr>
        <p:spPr>
          <a:xfrm>
            <a:off x="1314450" y="6311900"/>
            <a:ext cx="7220246" cy="369332"/>
          </a:xfrm>
          <a:prstGeom prst="rect">
            <a:avLst/>
          </a:prstGeom>
          <a:noFill/>
        </p:spPr>
        <p:txBody>
          <a:bodyPr wrap="none" rtlCol="0">
            <a:spAutoFit/>
          </a:bodyPr>
          <a:lstStyle/>
          <a:p>
            <a:r>
              <a:rPr kumimoji="1" lang="en-US" altLang="ja-JP" dirty="0"/>
              <a:t>*</a:t>
            </a:r>
            <a:r>
              <a:rPr kumimoji="1" lang="ja-JP" altLang="en-US" dirty="0"/>
              <a:t>正規分布については数理統計勉強会の</a:t>
            </a:r>
            <a:r>
              <a:rPr lang="ja-JP" altLang="en-US" dirty="0"/>
              <a:t>辻さんのパートを参照のこと</a:t>
            </a:r>
            <a:endParaRPr kumimoji="1" lang="ja-JP" altLang="en-US" dirty="0"/>
          </a:p>
        </p:txBody>
      </p:sp>
    </p:spTree>
    <p:extLst>
      <p:ext uri="{BB962C8B-B14F-4D97-AF65-F5344CB8AC3E}">
        <p14:creationId xmlns:p14="http://schemas.microsoft.com/office/powerpoint/2010/main" val="13475492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274B3C2-B25C-E740-B76D-9A6C0819A4DB}"/>
              </a:ext>
            </a:extLst>
          </p:cNvPr>
          <p:cNvSpPr>
            <a:spLocks noGrp="1"/>
          </p:cNvSpPr>
          <p:nvPr>
            <p:ph type="ctrTitle"/>
          </p:nvPr>
        </p:nvSpPr>
        <p:spPr/>
        <p:txBody>
          <a:bodyPr/>
          <a:lstStyle/>
          <a:p>
            <a:r>
              <a:rPr lang="ja-JP" altLang="en-US" dirty="0"/>
              <a:t>分散分析で使用される</a:t>
            </a:r>
            <a:br>
              <a:rPr lang="en-US" altLang="ja-JP" dirty="0"/>
            </a:br>
            <a:r>
              <a:rPr lang="ja-JP" altLang="en-US" dirty="0"/>
              <a:t>用語</a:t>
            </a:r>
            <a:endParaRPr kumimoji="1" lang="ja-JP" altLang="en-US" dirty="0"/>
          </a:p>
        </p:txBody>
      </p:sp>
      <p:sp>
        <p:nvSpPr>
          <p:cNvPr id="4" name="サブタイトル 3">
            <a:extLst>
              <a:ext uri="{FF2B5EF4-FFF2-40B4-BE49-F238E27FC236}">
                <a16:creationId xmlns:a16="http://schemas.microsoft.com/office/drawing/2014/main" id="{3B0CEBF5-2D68-7444-ADA4-7A03EF1DE0F5}"/>
              </a:ext>
            </a:extLst>
          </p:cNvPr>
          <p:cNvSpPr>
            <a:spLocks noGrp="1"/>
          </p:cNvSpPr>
          <p:nvPr>
            <p:ph type="subTitle" idx="1"/>
          </p:nvPr>
        </p:nvSpPr>
        <p:spPr/>
        <p:txBody>
          <a:bodyPr/>
          <a:lstStyle/>
          <a:p>
            <a:endParaRPr kumimoji="1" lang="ja-JP" altLang="en-US"/>
          </a:p>
        </p:txBody>
      </p:sp>
    </p:spTree>
    <p:extLst>
      <p:ext uri="{BB962C8B-B14F-4D97-AF65-F5344CB8AC3E}">
        <p14:creationId xmlns:p14="http://schemas.microsoft.com/office/powerpoint/2010/main" val="16039552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角丸四角形 3">
            <a:extLst>
              <a:ext uri="{FF2B5EF4-FFF2-40B4-BE49-F238E27FC236}">
                <a16:creationId xmlns:a16="http://schemas.microsoft.com/office/drawing/2014/main" id="{10D130CC-B246-EA44-BE84-3D440ED078E3}"/>
              </a:ext>
            </a:extLst>
          </p:cNvPr>
          <p:cNvSpPr/>
          <p:nvPr/>
        </p:nvSpPr>
        <p:spPr>
          <a:xfrm>
            <a:off x="607218" y="3638354"/>
            <a:ext cx="10308431" cy="1363629"/>
          </a:xfrm>
          <a:prstGeom prst="roundRect">
            <a:avLst/>
          </a:prstGeom>
          <a:solidFill>
            <a:schemeClr val="accent1">
              <a:alpha val="4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 name="タイトル 1">
            <a:extLst>
              <a:ext uri="{FF2B5EF4-FFF2-40B4-BE49-F238E27FC236}">
                <a16:creationId xmlns:a16="http://schemas.microsoft.com/office/drawing/2014/main" id="{53B21049-D79E-6041-A39B-D5035257603D}"/>
              </a:ext>
            </a:extLst>
          </p:cNvPr>
          <p:cNvSpPr>
            <a:spLocks noGrp="1"/>
          </p:cNvSpPr>
          <p:nvPr>
            <p:ph type="title"/>
          </p:nvPr>
        </p:nvSpPr>
        <p:spPr>
          <a:xfrm>
            <a:off x="908320" y="1305337"/>
            <a:ext cx="3493168" cy="950907"/>
          </a:xfrm>
        </p:spPr>
        <p:txBody>
          <a:bodyPr>
            <a:normAutofit/>
          </a:bodyPr>
          <a:lstStyle/>
          <a:p>
            <a:r>
              <a:rPr lang="ja-JP" altLang="en-US" sz="3200" dirty="0"/>
              <a:t>分散 </a:t>
            </a:r>
            <a:r>
              <a:rPr lang="en-US" altLang="ja-JP" sz="3200" dirty="0"/>
              <a:t>(variance;S</a:t>
            </a:r>
            <a:r>
              <a:rPr lang="en-US" altLang="ja-JP" sz="3200" baseline="30000" dirty="0"/>
              <a:t>2</a:t>
            </a:r>
            <a:r>
              <a:rPr lang="en-US" altLang="ja-JP" sz="3200" dirty="0"/>
              <a:t>)</a:t>
            </a:r>
            <a:endParaRPr kumimoji="1" lang="ja-JP" altLang="en-US" sz="3200" dirty="0"/>
          </a:p>
        </p:txBody>
      </p:sp>
      <p:sp>
        <p:nvSpPr>
          <p:cNvPr id="3" name="コンテンツ プレースホルダー 2">
            <a:extLst>
              <a:ext uri="{FF2B5EF4-FFF2-40B4-BE49-F238E27FC236}">
                <a16:creationId xmlns:a16="http://schemas.microsoft.com/office/drawing/2014/main" id="{950016C6-847B-6248-9213-49827559A510}"/>
              </a:ext>
            </a:extLst>
          </p:cNvPr>
          <p:cNvSpPr>
            <a:spLocks noGrp="1"/>
          </p:cNvSpPr>
          <p:nvPr>
            <p:ph idx="1"/>
          </p:nvPr>
        </p:nvSpPr>
        <p:spPr>
          <a:xfrm>
            <a:off x="838200" y="2127800"/>
            <a:ext cx="10317480" cy="3734533"/>
          </a:xfrm>
        </p:spPr>
        <p:txBody>
          <a:bodyPr>
            <a:normAutofit fontScale="77500" lnSpcReduction="20000"/>
          </a:bodyPr>
          <a:lstStyle/>
          <a:p>
            <a:r>
              <a:rPr kumimoji="1" lang="ja-JP" altLang="en-US" dirty="0"/>
              <a:t>データが間隔尺度または比率尺度によって測定されている</a:t>
            </a:r>
            <a:r>
              <a:rPr kumimoji="1" lang="ja-JP" altLang="en-US"/>
              <a:t>場合の</a:t>
            </a:r>
            <a:endParaRPr kumimoji="1" lang="en-US" altLang="ja-JP" dirty="0"/>
          </a:p>
          <a:p>
            <a:pPr marL="0" indent="0">
              <a:buNone/>
            </a:pPr>
            <a:r>
              <a:rPr kumimoji="1" lang="ja-JP" altLang="en-US"/>
              <a:t>　散布度</a:t>
            </a:r>
            <a:r>
              <a:rPr kumimoji="1" lang="ja-JP" altLang="en-US" dirty="0"/>
              <a:t>の測度</a:t>
            </a:r>
            <a:r>
              <a:rPr kumimoji="1" lang="en-US" altLang="ja-JP" dirty="0"/>
              <a:t>.</a:t>
            </a:r>
          </a:p>
          <a:p>
            <a:r>
              <a:rPr lang="ja-JP" altLang="en-US" dirty="0"/>
              <a:t>計算方法：個々の測定値（</a:t>
            </a:r>
            <a:r>
              <a:rPr lang="en-US" altLang="ja-JP" dirty="0"/>
              <a:t>X</a:t>
            </a:r>
            <a:r>
              <a:rPr lang="en-US" altLang="ja-JP" baseline="-25000" dirty="0"/>
              <a:t>i</a:t>
            </a:r>
            <a:r>
              <a:rPr lang="en-US" altLang="ja-JP" dirty="0"/>
              <a:t>)</a:t>
            </a:r>
            <a:r>
              <a:rPr lang="ja-JP" altLang="en-US" dirty="0"/>
              <a:t>の平均値</a:t>
            </a:r>
            <a:r>
              <a:rPr lang="en-US" altLang="ja-JP" dirty="0"/>
              <a:t>(    </a:t>
            </a:r>
            <a:r>
              <a:rPr lang="ja-JP" altLang="en-US" dirty="0"/>
              <a:t>）からの偏差を</a:t>
            </a:r>
            <a:r>
              <a:rPr lang="en-US" altLang="ja-JP" dirty="0"/>
              <a:t>2</a:t>
            </a:r>
            <a:r>
              <a:rPr lang="ja-JP" altLang="en-US" dirty="0"/>
              <a:t>乗し</a:t>
            </a:r>
            <a:r>
              <a:rPr lang="en-US" altLang="ja-JP" dirty="0"/>
              <a:t>,</a:t>
            </a:r>
            <a:r>
              <a:rPr lang="ja-JP" altLang="en-US" dirty="0"/>
              <a:t>その総和（平方和：</a:t>
            </a:r>
            <a:r>
              <a:rPr lang="en-US" altLang="ja-JP" dirty="0"/>
              <a:t>sum of squares, SS)</a:t>
            </a:r>
            <a:r>
              <a:rPr lang="ja-JP" altLang="en-US" dirty="0"/>
              <a:t>を</a:t>
            </a:r>
            <a:r>
              <a:rPr lang="en-US" altLang="ja-JP" dirty="0"/>
              <a:t>,</a:t>
            </a:r>
            <a:r>
              <a:rPr lang="ja-JP" altLang="en-US" dirty="0"/>
              <a:t>測定値の数（</a:t>
            </a:r>
            <a:r>
              <a:rPr lang="en-US" altLang="ja-JP" dirty="0"/>
              <a:t>n)</a:t>
            </a:r>
            <a:r>
              <a:rPr lang="ja-JP" altLang="en-US" dirty="0"/>
              <a:t>で割って</a:t>
            </a:r>
            <a:r>
              <a:rPr lang="en-US" altLang="ja-JP" dirty="0"/>
              <a:t>,</a:t>
            </a:r>
            <a:r>
              <a:rPr lang="ja-JP" altLang="en-US" dirty="0"/>
              <a:t>平均したもの</a:t>
            </a:r>
            <a:r>
              <a:rPr lang="en-US" altLang="ja-JP" dirty="0"/>
              <a:t>.</a:t>
            </a:r>
          </a:p>
          <a:p>
            <a:pPr marL="0" indent="0">
              <a:buNone/>
            </a:pPr>
            <a:endParaRPr lang="en-US" altLang="ja-JP" dirty="0"/>
          </a:p>
          <a:p>
            <a:pPr marL="0" indent="0">
              <a:buNone/>
            </a:pPr>
            <a:r>
              <a:rPr kumimoji="1" lang="ja-JP" altLang="en-US" b="1" dirty="0"/>
              <a:t>分散</a:t>
            </a:r>
            <a:r>
              <a:rPr kumimoji="1" lang="en-US" altLang="ja-JP" b="1" dirty="0"/>
              <a:t>(S</a:t>
            </a:r>
            <a:r>
              <a:rPr kumimoji="1" lang="en-US" altLang="ja-JP" b="1" baseline="30000" dirty="0"/>
              <a:t>2</a:t>
            </a:r>
            <a:r>
              <a:rPr kumimoji="1" lang="ja-JP" altLang="en-US" b="1" dirty="0"/>
              <a:t>）＝</a:t>
            </a:r>
            <a:r>
              <a:rPr lang="ja-JP" altLang="en-US" b="1" dirty="0"/>
              <a:t>（</a:t>
            </a:r>
            <a:r>
              <a:rPr kumimoji="1" lang="ja-JP" altLang="en-US" b="1" dirty="0"/>
              <a:t>各標本の値ー平均）</a:t>
            </a:r>
            <a:r>
              <a:rPr kumimoji="1" lang="ja-JP" altLang="en-US" b="1" baseline="30000" dirty="0"/>
              <a:t>２</a:t>
            </a:r>
            <a:endParaRPr kumimoji="1" lang="en-US" altLang="ja-JP" b="1" dirty="0"/>
          </a:p>
          <a:p>
            <a:pPr marL="0" indent="0">
              <a:buNone/>
            </a:pPr>
            <a:r>
              <a:rPr lang="ja-JP" altLang="en-US" b="1" dirty="0"/>
              <a:t>　　　　                 標本数</a:t>
            </a:r>
            <a:endParaRPr lang="en-US" altLang="ja-JP" b="1" dirty="0"/>
          </a:p>
          <a:p>
            <a:pPr marL="0" indent="0">
              <a:buNone/>
            </a:pPr>
            <a:endParaRPr lang="en-US" altLang="ja-JP" dirty="0"/>
          </a:p>
          <a:p>
            <a:pPr marL="0" indent="0">
              <a:buNone/>
            </a:pPr>
            <a:endParaRPr lang="en-US" altLang="ja-JP" dirty="0"/>
          </a:p>
          <a:p>
            <a:pPr marL="0" indent="0">
              <a:buNone/>
            </a:pPr>
            <a:r>
              <a:rPr lang="en-US" altLang="ja-JP" dirty="0"/>
              <a:t>(</a:t>
            </a:r>
            <a:r>
              <a:rPr lang="ja-JP" altLang="en-US" dirty="0"/>
              <a:t>ただし標本から母分散の不偏測定値</a:t>
            </a:r>
            <a:r>
              <a:rPr lang="en-US" altLang="ja-JP" dirty="0"/>
              <a:t>(</a:t>
            </a:r>
            <a:r>
              <a:rPr lang="ja-JP" altLang="en-US" dirty="0"/>
              <a:t>平均平方</a:t>
            </a:r>
            <a:r>
              <a:rPr lang="en-US" altLang="ja-JP" dirty="0"/>
              <a:t>:mean square, </a:t>
            </a:r>
            <a:r>
              <a:rPr lang="en-US" altLang="ja-JP" i="1" dirty="0"/>
              <a:t>MS</a:t>
            </a:r>
            <a:r>
              <a:rPr lang="en-US" altLang="ja-JP" dirty="0"/>
              <a:t>)</a:t>
            </a:r>
            <a:r>
              <a:rPr lang="ja-JP" altLang="en-US" dirty="0"/>
              <a:t>を算出する場合には</a:t>
            </a:r>
            <a:r>
              <a:rPr lang="en-US" altLang="ja-JP" dirty="0"/>
              <a:t>,</a:t>
            </a:r>
            <a:r>
              <a:rPr lang="ja-JP" altLang="en-US" dirty="0"/>
              <a:t>測定値の数</a:t>
            </a:r>
            <a:r>
              <a:rPr lang="en-US" altLang="ja-JP" dirty="0"/>
              <a:t>(</a:t>
            </a:r>
            <a:r>
              <a:rPr lang="en-US" altLang="ja-JP" i="1" dirty="0"/>
              <a:t>n</a:t>
            </a:r>
            <a:r>
              <a:rPr lang="en-US" altLang="ja-JP" dirty="0"/>
              <a:t>)</a:t>
            </a:r>
            <a:r>
              <a:rPr lang="ja-JP" altLang="en-US" dirty="0"/>
              <a:t>ではなく</a:t>
            </a:r>
            <a:r>
              <a:rPr lang="en-US" altLang="ja-JP" dirty="0"/>
              <a:t>,</a:t>
            </a:r>
            <a:r>
              <a:rPr lang="ja-JP" altLang="en-US" dirty="0"/>
              <a:t>自由度</a:t>
            </a:r>
            <a:r>
              <a:rPr lang="en-US" altLang="ja-JP" dirty="0"/>
              <a:t>(n-1)</a:t>
            </a:r>
            <a:r>
              <a:rPr lang="ja-JP" altLang="en-US" dirty="0"/>
              <a:t>で割る</a:t>
            </a:r>
            <a:r>
              <a:rPr lang="en-US" altLang="ja-JP" dirty="0"/>
              <a:t>.</a:t>
            </a:r>
            <a:r>
              <a:rPr lang="ja-JP" altLang="en-US" dirty="0"/>
              <a:t>自由度は</a:t>
            </a:r>
            <a:r>
              <a:rPr lang="en-US" altLang="ja-JP" i="1" dirty="0" err="1"/>
              <a:t>df</a:t>
            </a:r>
            <a:r>
              <a:rPr lang="en-US" altLang="ja-JP" dirty="0"/>
              <a:t> )</a:t>
            </a:r>
          </a:p>
          <a:p>
            <a:pPr marL="0" indent="0">
              <a:buNone/>
            </a:pPr>
            <a:endParaRPr kumimoji="1" lang="en-US" altLang="ja-JP" dirty="0"/>
          </a:p>
        </p:txBody>
      </p:sp>
      <p:cxnSp>
        <p:nvCxnSpPr>
          <p:cNvPr id="5" name="直線コネクタ 4">
            <a:extLst>
              <a:ext uri="{FF2B5EF4-FFF2-40B4-BE49-F238E27FC236}">
                <a16:creationId xmlns:a16="http://schemas.microsoft.com/office/drawing/2014/main" id="{D242E2EC-35E3-1349-AFFE-5FC8B0D27F4C}"/>
              </a:ext>
            </a:extLst>
          </p:cNvPr>
          <p:cNvCxnSpPr>
            <a:cxnSpLocks/>
          </p:cNvCxnSpPr>
          <p:nvPr/>
        </p:nvCxnSpPr>
        <p:spPr>
          <a:xfrm>
            <a:off x="2532984" y="4087112"/>
            <a:ext cx="3181214" cy="0"/>
          </a:xfrm>
          <a:prstGeom prst="line">
            <a:avLst/>
          </a:prstGeom>
        </p:spPr>
        <p:style>
          <a:lnRef idx="1">
            <a:schemeClr val="accent1"/>
          </a:lnRef>
          <a:fillRef idx="0">
            <a:schemeClr val="accent1"/>
          </a:fillRef>
          <a:effectRef idx="0">
            <a:schemeClr val="accent1"/>
          </a:effectRef>
          <a:fontRef idx="minor">
            <a:schemeClr val="tx1"/>
          </a:fontRef>
        </p:style>
      </p:cxnSp>
      <p:pic>
        <p:nvPicPr>
          <p:cNvPr id="10" name="図 9">
            <a:extLst>
              <a:ext uri="{FF2B5EF4-FFF2-40B4-BE49-F238E27FC236}">
                <a16:creationId xmlns:a16="http://schemas.microsoft.com/office/drawing/2014/main" id="{B23CE5BF-C1A3-6447-B4EF-F496F0C661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15411" y="331048"/>
            <a:ext cx="2184400" cy="812800"/>
          </a:xfrm>
          <a:prstGeom prst="rect">
            <a:avLst/>
          </a:prstGeom>
        </p:spPr>
      </p:pic>
      <p:pic>
        <p:nvPicPr>
          <p:cNvPr id="12" name="図 11">
            <a:extLst>
              <a:ext uri="{FF2B5EF4-FFF2-40B4-BE49-F238E27FC236}">
                <a16:creationId xmlns:a16="http://schemas.microsoft.com/office/drawing/2014/main" id="{5031EE7B-00D1-EF46-B574-00025D9423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19833" y="3745302"/>
            <a:ext cx="3378200" cy="1155700"/>
          </a:xfrm>
          <a:prstGeom prst="rect">
            <a:avLst/>
          </a:prstGeom>
        </p:spPr>
      </p:pic>
      <p:pic>
        <p:nvPicPr>
          <p:cNvPr id="14" name="図 13">
            <a:extLst>
              <a:ext uri="{FF2B5EF4-FFF2-40B4-BE49-F238E27FC236}">
                <a16:creationId xmlns:a16="http://schemas.microsoft.com/office/drawing/2014/main" id="{5BC3E4F6-83CA-E94B-ABCC-CC518313EE3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86811" y="829744"/>
            <a:ext cx="2641600" cy="1079500"/>
          </a:xfrm>
          <a:prstGeom prst="rect">
            <a:avLst/>
          </a:prstGeom>
        </p:spPr>
      </p:pic>
      <p:pic>
        <p:nvPicPr>
          <p:cNvPr id="17" name="Picture 2" descr="\bar X">
            <a:extLst>
              <a:ext uri="{FF2B5EF4-FFF2-40B4-BE49-F238E27FC236}">
                <a16:creationId xmlns:a16="http://schemas.microsoft.com/office/drawing/2014/main" id="{1E0A1F8E-28E8-154A-9FA0-ACD888922AD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0" y="2729073"/>
            <a:ext cx="308008" cy="308008"/>
          </a:xfrm>
          <a:prstGeom prst="rect">
            <a:avLst/>
          </a:prstGeom>
          <a:noFill/>
          <a:extLst>
            <a:ext uri="{909E8E84-426E-40DD-AFC4-6F175D3DCCD1}">
              <a14:hiddenFill xmlns:a14="http://schemas.microsoft.com/office/drawing/2010/main">
                <a:solidFill>
                  <a:srgbClr val="FFFFFF"/>
                </a:solidFill>
              </a14:hiddenFill>
            </a:ext>
          </a:extLst>
        </p:spPr>
      </p:pic>
      <p:sp>
        <p:nvSpPr>
          <p:cNvPr id="11" name="タイトル 1">
            <a:extLst>
              <a:ext uri="{FF2B5EF4-FFF2-40B4-BE49-F238E27FC236}">
                <a16:creationId xmlns:a16="http://schemas.microsoft.com/office/drawing/2014/main" id="{26CC5138-5593-DA42-AA8B-01BA67D0A089}"/>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dirty="0"/>
              <a:t>分散分析で使用される用語</a:t>
            </a:r>
          </a:p>
        </p:txBody>
      </p:sp>
    </p:spTree>
    <p:extLst>
      <p:ext uri="{BB962C8B-B14F-4D97-AF65-F5344CB8AC3E}">
        <p14:creationId xmlns:p14="http://schemas.microsoft.com/office/powerpoint/2010/main" val="22198229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0042E0D-7860-CA47-B47F-28211A44BFD1}"/>
              </a:ext>
            </a:extLst>
          </p:cNvPr>
          <p:cNvSpPr>
            <a:spLocks noGrp="1"/>
          </p:cNvSpPr>
          <p:nvPr>
            <p:ph type="title"/>
          </p:nvPr>
        </p:nvSpPr>
        <p:spPr/>
        <p:txBody>
          <a:bodyPr/>
          <a:lstStyle/>
          <a:p>
            <a:r>
              <a:rPr kumimoji="1" lang="ja-JP" altLang="en-US" dirty="0"/>
              <a:t>２つの分散</a:t>
            </a:r>
          </a:p>
        </p:txBody>
      </p:sp>
      <p:sp>
        <p:nvSpPr>
          <p:cNvPr id="4" name="テキスト ボックス 3">
            <a:extLst>
              <a:ext uri="{FF2B5EF4-FFF2-40B4-BE49-F238E27FC236}">
                <a16:creationId xmlns:a16="http://schemas.microsoft.com/office/drawing/2014/main" id="{2085C3FF-829B-5D4F-BC9C-FF13E0E104BC}"/>
              </a:ext>
            </a:extLst>
          </p:cNvPr>
          <p:cNvSpPr txBox="1"/>
          <p:nvPr/>
        </p:nvSpPr>
        <p:spPr>
          <a:xfrm>
            <a:off x="6938809" y="6311900"/>
            <a:ext cx="4414991" cy="369332"/>
          </a:xfrm>
          <a:prstGeom prst="rect">
            <a:avLst/>
          </a:prstGeom>
          <a:noFill/>
        </p:spPr>
        <p:txBody>
          <a:bodyPr wrap="none" rtlCol="0">
            <a:spAutoFit/>
          </a:bodyPr>
          <a:lstStyle/>
          <a:p>
            <a:r>
              <a:rPr lang="en-US" altLang="ja-JP" dirty="0"/>
              <a:t>http://</a:t>
            </a:r>
            <a:r>
              <a:rPr lang="en-US" altLang="ja-JP" dirty="0" err="1"/>
              <a:t>elsur.jpn.org</a:t>
            </a:r>
            <a:r>
              <a:rPr lang="en-US" altLang="ja-JP" dirty="0"/>
              <a:t>/resource/</a:t>
            </a:r>
            <a:r>
              <a:rPr lang="en-US" altLang="ja-JP" dirty="0" err="1"/>
              <a:t>anova.pdf</a:t>
            </a:r>
            <a:endParaRPr kumimoji="1" lang="ja-JP" altLang="en-US" dirty="0"/>
          </a:p>
        </p:txBody>
      </p:sp>
      <p:sp>
        <p:nvSpPr>
          <p:cNvPr id="8" name="コンテンツ プレースホルダー 7">
            <a:extLst>
              <a:ext uri="{FF2B5EF4-FFF2-40B4-BE49-F238E27FC236}">
                <a16:creationId xmlns:a16="http://schemas.microsoft.com/office/drawing/2014/main" id="{28C081BC-6DFE-AC47-A163-5713F6890F86}"/>
              </a:ext>
            </a:extLst>
          </p:cNvPr>
          <p:cNvSpPr>
            <a:spLocks noGrp="1"/>
          </p:cNvSpPr>
          <p:nvPr>
            <p:ph idx="1"/>
          </p:nvPr>
        </p:nvSpPr>
        <p:spPr>
          <a:xfrm>
            <a:off x="838200" y="1825625"/>
            <a:ext cx="5609897" cy="4351338"/>
          </a:xfrm>
        </p:spPr>
        <p:txBody>
          <a:bodyPr/>
          <a:lstStyle/>
          <a:p>
            <a:r>
              <a:rPr lang="ja-JP" altLang="en-US" dirty="0"/>
              <a:t>標本分散</a:t>
            </a:r>
            <a:r>
              <a:rPr lang="en-US" altLang="ja-JP" dirty="0"/>
              <a:t>(sample variance) </a:t>
            </a:r>
          </a:p>
          <a:p>
            <a:endParaRPr lang="en-US" altLang="ja-JP" dirty="0"/>
          </a:p>
          <a:p>
            <a:endParaRPr lang="en-US" altLang="ja-JP" dirty="0"/>
          </a:p>
          <a:p>
            <a:endParaRPr lang="en-US" altLang="ja-JP" dirty="0"/>
          </a:p>
          <a:p>
            <a:r>
              <a:rPr lang="ja-JP" altLang="en-US" dirty="0"/>
              <a:t>不偏分散（</a:t>
            </a:r>
            <a:r>
              <a:rPr lang="en-US" altLang="ja-JP" dirty="0"/>
              <a:t>unbiased variance) </a:t>
            </a:r>
            <a:endParaRPr lang="ja-JP" altLang="en-US" dirty="0"/>
          </a:p>
        </p:txBody>
      </p:sp>
      <p:pic>
        <p:nvPicPr>
          <p:cNvPr id="10" name="図 9">
            <a:extLst>
              <a:ext uri="{FF2B5EF4-FFF2-40B4-BE49-F238E27FC236}">
                <a16:creationId xmlns:a16="http://schemas.microsoft.com/office/drawing/2014/main" id="{4C8FCF74-E5E1-D84A-B67C-6C5732E8C2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0572" y="2331544"/>
            <a:ext cx="3605923" cy="1292689"/>
          </a:xfrm>
          <a:prstGeom prst="rect">
            <a:avLst/>
          </a:prstGeom>
        </p:spPr>
      </p:pic>
      <p:pic>
        <p:nvPicPr>
          <p:cNvPr id="12" name="図 11">
            <a:extLst>
              <a:ext uri="{FF2B5EF4-FFF2-40B4-BE49-F238E27FC236}">
                <a16:creationId xmlns:a16="http://schemas.microsoft.com/office/drawing/2014/main" id="{20571CCB-1B5E-A041-A4DF-3B94D4C5F562}"/>
              </a:ext>
            </a:extLst>
          </p:cNvPr>
          <p:cNvPicPr>
            <a:picLocks noChangeAspect="1"/>
          </p:cNvPicPr>
          <p:nvPr/>
        </p:nvPicPr>
        <p:blipFill rotWithShape="1">
          <a:blip r:embed="rId3">
            <a:extLst>
              <a:ext uri="{28A0092B-C50C-407E-A947-70E740481C1C}">
                <a14:useLocalDpi xmlns:a14="http://schemas.microsoft.com/office/drawing/2010/main" val="0"/>
              </a:ext>
            </a:extLst>
          </a:blip>
          <a:srcRect l="4833" r="10230" b="23734"/>
          <a:stretch/>
        </p:blipFill>
        <p:spPr>
          <a:xfrm>
            <a:off x="1470571" y="4678691"/>
            <a:ext cx="3605923" cy="1245591"/>
          </a:xfrm>
          <a:prstGeom prst="rect">
            <a:avLst/>
          </a:prstGeom>
        </p:spPr>
      </p:pic>
      <p:sp>
        <p:nvSpPr>
          <p:cNvPr id="13" name="テキスト ボックス 12">
            <a:extLst>
              <a:ext uri="{FF2B5EF4-FFF2-40B4-BE49-F238E27FC236}">
                <a16:creationId xmlns:a16="http://schemas.microsoft.com/office/drawing/2014/main" id="{60DD6259-AAB1-3842-B302-0EAD40E1ECB9}"/>
              </a:ext>
            </a:extLst>
          </p:cNvPr>
          <p:cNvSpPr txBox="1"/>
          <p:nvPr/>
        </p:nvSpPr>
        <p:spPr>
          <a:xfrm>
            <a:off x="7137580" y="2124023"/>
            <a:ext cx="4611659" cy="2246769"/>
          </a:xfrm>
          <a:prstGeom prst="rect">
            <a:avLst/>
          </a:prstGeom>
          <a:noFill/>
        </p:spPr>
        <p:txBody>
          <a:bodyPr wrap="square" rtlCol="0">
            <a:spAutoFit/>
          </a:bodyPr>
          <a:lstStyle/>
          <a:p>
            <a:r>
              <a:rPr lang="ja-JP" altLang="en-US" sz="2800" dirty="0"/>
              <a:t>標本から計算した分散</a:t>
            </a:r>
            <a:endParaRPr lang="en-US" altLang="ja-JP" sz="2800" dirty="0"/>
          </a:p>
          <a:p>
            <a:r>
              <a:rPr kumimoji="1" lang="ja-JP" altLang="en-US" sz="2800" dirty="0"/>
              <a:t>母集団</a:t>
            </a:r>
            <a:r>
              <a:rPr kumimoji="1" lang="en-US" altLang="ja-JP" sz="2800" dirty="0"/>
              <a:t>&gt; </a:t>
            </a:r>
            <a:r>
              <a:rPr kumimoji="1" lang="ja-JP" altLang="en-US" sz="2800"/>
              <a:t>標本</a:t>
            </a:r>
            <a:r>
              <a:rPr lang="ja-JP" altLang="en-US" sz="2800"/>
              <a:t>の場合、</a:t>
            </a:r>
            <a:endParaRPr lang="en-US" altLang="ja-JP" sz="2800" dirty="0"/>
          </a:p>
          <a:p>
            <a:r>
              <a:rPr lang="ja-JP" altLang="en-US" sz="2800"/>
              <a:t>母分散</a:t>
            </a:r>
            <a:r>
              <a:rPr lang="en-US" altLang="ja-JP" sz="2800" dirty="0"/>
              <a:t>&gt; </a:t>
            </a:r>
            <a:r>
              <a:rPr lang="ja-JP" altLang="en-US" sz="2800" dirty="0"/>
              <a:t>標本分散</a:t>
            </a:r>
            <a:endParaRPr lang="en-US" altLang="ja-JP" sz="2800" dirty="0"/>
          </a:p>
          <a:p>
            <a:r>
              <a:rPr kumimoji="1" lang="ja-JP" altLang="en-US" sz="2800" dirty="0"/>
              <a:t>この差を等しくさせる</a:t>
            </a:r>
            <a:r>
              <a:rPr kumimoji="1" lang="ja-JP" altLang="en-US" sz="2800"/>
              <a:t>ために</a:t>
            </a:r>
            <a:r>
              <a:rPr lang="ja-JP" altLang="en-US" sz="2800"/>
              <a:t>不偏</a:t>
            </a:r>
            <a:r>
              <a:rPr lang="ja-JP" altLang="en-US" sz="2800" dirty="0"/>
              <a:t>分散が用いられる</a:t>
            </a:r>
            <a:r>
              <a:rPr lang="en-US" altLang="ja-JP" sz="2800" dirty="0"/>
              <a:t>.</a:t>
            </a:r>
            <a:endParaRPr kumimoji="1" lang="en-US" altLang="ja-JP" sz="2800" dirty="0"/>
          </a:p>
        </p:txBody>
      </p:sp>
      <p:sp>
        <p:nvSpPr>
          <p:cNvPr id="3" name="テキスト ボックス 2">
            <a:extLst>
              <a:ext uri="{FF2B5EF4-FFF2-40B4-BE49-F238E27FC236}">
                <a16:creationId xmlns:a16="http://schemas.microsoft.com/office/drawing/2014/main" id="{3F29C497-845D-DC47-BACB-033D7A87F12C}"/>
              </a:ext>
            </a:extLst>
          </p:cNvPr>
          <p:cNvSpPr txBox="1"/>
          <p:nvPr/>
        </p:nvSpPr>
        <p:spPr>
          <a:xfrm>
            <a:off x="4870433" y="4804127"/>
            <a:ext cx="6878806" cy="830997"/>
          </a:xfrm>
          <a:prstGeom prst="rect">
            <a:avLst/>
          </a:prstGeom>
          <a:noFill/>
        </p:spPr>
        <p:txBody>
          <a:bodyPr wrap="none" rtlCol="0">
            <a:spAutoFit/>
          </a:bodyPr>
          <a:lstStyle/>
          <a:p>
            <a:r>
              <a:rPr kumimoji="1" lang="ja-JP" altLang="en-US"/>
              <a:t>　</a:t>
            </a:r>
            <a:r>
              <a:rPr kumimoji="1" lang="ja-JP" altLang="en-US" sz="2400"/>
              <a:t>「偏差の平方」の平均値＝「偏差の平方」の和</a:t>
            </a:r>
            <a:endParaRPr kumimoji="1" lang="en-US" altLang="ja-JP" sz="2400" dirty="0"/>
          </a:p>
          <a:p>
            <a:r>
              <a:rPr lang="ja-JP" altLang="en-US" sz="2400"/>
              <a:t>　　　　　　　　　　　　　　　　自由度</a:t>
            </a:r>
            <a:endParaRPr kumimoji="1" lang="ja-JP" altLang="en-US" sz="2400"/>
          </a:p>
        </p:txBody>
      </p:sp>
      <p:cxnSp>
        <p:nvCxnSpPr>
          <p:cNvPr id="6" name="直線コネクタ 5">
            <a:extLst>
              <a:ext uri="{FF2B5EF4-FFF2-40B4-BE49-F238E27FC236}">
                <a16:creationId xmlns:a16="http://schemas.microsoft.com/office/drawing/2014/main" id="{6D470102-BEC1-F74F-ABF4-7A119E1B7756}"/>
              </a:ext>
            </a:extLst>
          </p:cNvPr>
          <p:cNvCxnSpPr/>
          <p:nvPr/>
        </p:nvCxnSpPr>
        <p:spPr>
          <a:xfrm>
            <a:off x="9028090" y="5243262"/>
            <a:ext cx="2601533"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199907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C9835E2-8BA0-B242-8284-EE0D4D3A503E}"/>
              </a:ext>
            </a:extLst>
          </p:cNvPr>
          <p:cNvSpPr>
            <a:spLocks noGrp="1"/>
          </p:cNvSpPr>
          <p:nvPr>
            <p:ph type="title"/>
          </p:nvPr>
        </p:nvSpPr>
        <p:spPr/>
        <p:txBody>
          <a:bodyPr/>
          <a:lstStyle/>
          <a:p>
            <a:r>
              <a:rPr lang="ja-JP" altLang="en-US" dirty="0"/>
              <a:t>分散分析で使用される用語</a:t>
            </a:r>
            <a:endParaRPr kumimoji="1" lang="ja-JP" altLang="en-US" dirty="0"/>
          </a:p>
        </p:txBody>
      </p:sp>
      <p:sp>
        <p:nvSpPr>
          <p:cNvPr id="3" name="コンテンツ プレースホルダー 2">
            <a:extLst>
              <a:ext uri="{FF2B5EF4-FFF2-40B4-BE49-F238E27FC236}">
                <a16:creationId xmlns:a16="http://schemas.microsoft.com/office/drawing/2014/main" id="{400EB1FC-0AA4-FF43-88FF-74744966BDB8}"/>
              </a:ext>
            </a:extLst>
          </p:cNvPr>
          <p:cNvSpPr>
            <a:spLocks noGrp="1"/>
          </p:cNvSpPr>
          <p:nvPr>
            <p:ph idx="1"/>
          </p:nvPr>
        </p:nvSpPr>
        <p:spPr>
          <a:xfrm>
            <a:off x="838200" y="1825625"/>
            <a:ext cx="7401025" cy="4351338"/>
          </a:xfrm>
        </p:spPr>
        <p:txBody>
          <a:bodyPr>
            <a:normAutofit/>
          </a:bodyPr>
          <a:lstStyle/>
          <a:p>
            <a:r>
              <a:rPr kumimoji="1" lang="ja-JP" altLang="en-US" dirty="0"/>
              <a:t>母集団</a:t>
            </a:r>
            <a:r>
              <a:rPr kumimoji="1" lang="en-US" altLang="ja-JP" dirty="0"/>
              <a:t>(a population)</a:t>
            </a:r>
            <a:r>
              <a:rPr kumimoji="1" lang="ja-JP" altLang="en-US" dirty="0"/>
              <a:t>：ある変量についての値の全体</a:t>
            </a:r>
            <a:endParaRPr kumimoji="1" lang="en-US" altLang="ja-JP" dirty="0"/>
          </a:p>
          <a:p>
            <a:r>
              <a:rPr lang="ja-JP" altLang="en-US" dirty="0"/>
              <a:t>標本（</a:t>
            </a:r>
            <a:r>
              <a:rPr lang="en-US" altLang="ja-JP" dirty="0"/>
              <a:t>a sample)</a:t>
            </a:r>
            <a:r>
              <a:rPr lang="ja-JP" altLang="en-US" dirty="0"/>
              <a:t>：手元のデータの集まり</a:t>
            </a:r>
            <a:endParaRPr lang="en-US" altLang="ja-JP" dirty="0"/>
          </a:p>
          <a:p>
            <a:r>
              <a:rPr kumimoji="1" lang="ja-JP" altLang="en-US" dirty="0"/>
              <a:t>標本のサイズ：標本中に含まれる値の数</a:t>
            </a:r>
            <a:endParaRPr kumimoji="1" lang="en-US" altLang="ja-JP" dirty="0"/>
          </a:p>
          <a:p>
            <a:r>
              <a:rPr lang="ja-JP" altLang="en-US" dirty="0"/>
              <a:t>無作為標本（</a:t>
            </a:r>
            <a:r>
              <a:rPr lang="en-US" altLang="ja-JP" dirty="0"/>
              <a:t>random sampling)</a:t>
            </a:r>
          </a:p>
          <a:p>
            <a:pPr marL="514350" indent="-514350">
              <a:buFont typeface="+mj-lt"/>
              <a:buAutoNum type="arabicPeriod"/>
            </a:pPr>
            <a:r>
              <a:rPr kumimoji="1" lang="ja-JP" altLang="en-US" dirty="0"/>
              <a:t>不偏性（</a:t>
            </a:r>
            <a:r>
              <a:rPr kumimoji="1" lang="en-US" altLang="ja-JP" dirty="0"/>
              <a:t>unbiasedness)</a:t>
            </a:r>
            <a:r>
              <a:rPr kumimoji="1" lang="ja-JP" altLang="en-US" dirty="0"/>
              <a:t>：母集団から偏りなく抽出されていること</a:t>
            </a:r>
            <a:endParaRPr kumimoji="1" lang="en-US" altLang="ja-JP" dirty="0"/>
          </a:p>
          <a:p>
            <a:pPr marL="514350" indent="-514350">
              <a:buFont typeface="+mj-lt"/>
              <a:buAutoNum type="arabicPeriod"/>
            </a:pPr>
            <a:r>
              <a:rPr lang="ja-JP" altLang="en-US" dirty="0"/>
              <a:t>独立性</a:t>
            </a:r>
            <a:r>
              <a:rPr lang="en-US" altLang="ja-JP" dirty="0"/>
              <a:t>(independence)</a:t>
            </a:r>
            <a:r>
              <a:rPr lang="ja-JP" altLang="en-US" dirty="0"/>
              <a:t>：個々のデータから</a:t>
            </a:r>
            <a:r>
              <a:rPr lang="en-US" altLang="ja-JP" dirty="0"/>
              <a:t>,</a:t>
            </a:r>
            <a:r>
              <a:rPr lang="ja-JP" altLang="en-US" dirty="0"/>
              <a:t>互いに影響を及ぼしていないこと</a:t>
            </a:r>
            <a:endParaRPr lang="en-US" altLang="ja-JP" dirty="0"/>
          </a:p>
          <a:p>
            <a:endParaRPr kumimoji="1" lang="ja-JP" altLang="en-US" dirty="0"/>
          </a:p>
        </p:txBody>
      </p:sp>
      <p:sp>
        <p:nvSpPr>
          <p:cNvPr id="4" name="角丸四角形 3">
            <a:extLst>
              <a:ext uri="{FF2B5EF4-FFF2-40B4-BE49-F238E27FC236}">
                <a16:creationId xmlns:a16="http://schemas.microsoft.com/office/drawing/2014/main" id="{70EF9157-E668-524F-A128-E1CA1F0AE8FD}"/>
              </a:ext>
            </a:extLst>
          </p:cNvPr>
          <p:cNvSpPr/>
          <p:nvPr/>
        </p:nvSpPr>
        <p:spPr>
          <a:xfrm>
            <a:off x="8556859" y="895149"/>
            <a:ext cx="3012707" cy="2608447"/>
          </a:xfrm>
          <a:prstGeom prst="roundRect">
            <a:avLst/>
          </a:prstGeom>
          <a:ln w="38100"/>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p>
        </p:txBody>
      </p:sp>
      <p:sp>
        <p:nvSpPr>
          <p:cNvPr id="5" name="角丸四角形 4">
            <a:extLst>
              <a:ext uri="{FF2B5EF4-FFF2-40B4-BE49-F238E27FC236}">
                <a16:creationId xmlns:a16="http://schemas.microsoft.com/office/drawing/2014/main" id="{7876CF8A-E4A8-F344-8EFE-5D4FF7F129F7}"/>
              </a:ext>
            </a:extLst>
          </p:cNvPr>
          <p:cNvSpPr/>
          <p:nvPr/>
        </p:nvSpPr>
        <p:spPr>
          <a:xfrm>
            <a:off x="9188315" y="4403624"/>
            <a:ext cx="1548063" cy="1251285"/>
          </a:xfrm>
          <a:prstGeom prst="roundRect">
            <a:avLst/>
          </a:prstGeom>
          <a:ln w="38100"/>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p>
        </p:txBody>
      </p:sp>
      <p:sp>
        <p:nvSpPr>
          <p:cNvPr id="6" name="円/楕円 5">
            <a:extLst>
              <a:ext uri="{FF2B5EF4-FFF2-40B4-BE49-F238E27FC236}">
                <a16:creationId xmlns:a16="http://schemas.microsoft.com/office/drawing/2014/main" id="{F3E8BD55-ADB3-CF45-AFBF-0D276F16C07E}"/>
              </a:ext>
            </a:extLst>
          </p:cNvPr>
          <p:cNvSpPr/>
          <p:nvPr/>
        </p:nvSpPr>
        <p:spPr>
          <a:xfrm>
            <a:off x="9038122" y="1463040"/>
            <a:ext cx="404261" cy="3625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円/楕円 6">
            <a:extLst>
              <a:ext uri="{FF2B5EF4-FFF2-40B4-BE49-F238E27FC236}">
                <a16:creationId xmlns:a16="http://schemas.microsoft.com/office/drawing/2014/main" id="{AE00A905-6DB2-FF41-BF38-CD28D5DFBB92}"/>
              </a:ext>
            </a:extLst>
          </p:cNvPr>
          <p:cNvSpPr/>
          <p:nvPr/>
        </p:nvSpPr>
        <p:spPr>
          <a:xfrm>
            <a:off x="9427143" y="2672597"/>
            <a:ext cx="404261" cy="3625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円/楕円 7">
            <a:extLst>
              <a:ext uri="{FF2B5EF4-FFF2-40B4-BE49-F238E27FC236}">
                <a16:creationId xmlns:a16="http://schemas.microsoft.com/office/drawing/2014/main" id="{BB7D0334-4BF2-EA47-A44D-DD0470B8A908}"/>
              </a:ext>
            </a:extLst>
          </p:cNvPr>
          <p:cNvSpPr/>
          <p:nvPr/>
        </p:nvSpPr>
        <p:spPr>
          <a:xfrm>
            <a:off x="9860280" y="1791953"/>
            <a:ext cx="404261" cy="362585"/>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円/楕円 8">
            <a:extLst>
              <a:ext uri="{FF2B5EF4-FFF2-40B4-BE49-F238E27FC236}">
                <a16:creationId xmlns:a16="http://schemas.microsoft.com/office/drawing/2014/main" id="{846F2FFA-571D-0B41-95C3-094D89581E51}"/>
              </a:ext>
            </a:extLst>
          </p:cNvPr>
          <p:cNvSpPr/>
          <p:nvPr/>
        </p:nvSpPr>
        <p:spPr>
          <a:xfrm>
            <a:off x="10682437" y="2853890"/>
            <a:ext cx="404261" cy="3625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円/楕円 9">
            <a:extLst>
              <a:ext uri="{FF2B5EF4-FFF2-40B4-BE49-F238E27FC236}">
                <a16:creationId xmlns:a16="http://schemas.microsoft.com/office/drawing/2014/main" id="{9D85E99A-F8C6-A04A-8394-76B51A6B303C}"/>
              </a:ext>
            </a:extLst>
          </p:cNvPr>
          <p:cNvSpPr/>
          <p:nvPr/>
        </p:nvSpPr>
        <p:spPr>
          <a:xfrm>
            <a:off x="10682438" y="1366679"/>
            <a:ext cx="404261" cy="3625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円/楕円 10">
            <a:extLst>
              <a:ext uri="{FF2B5EF4-FFF2-40B4-BE49-F238E27FC236}">
                <a16:creationId xmlns:a16="http://schemas.microsoft.com/office/drawing/2014/main" id="{78BA6F18-B1A1-7845-8F4B-212B8A77963F}"/>
              </a:ext>
            </a:extLst>
          </p:cNvPr>
          <p:cNvSpPr/>
          <p:nvPr/>
        </p:nvSpPr>
        <p:spPr>
          <a:xfrm>
            <a:off x="8936256" y="2200985"/>
            <a:ext cx="404261" cy="3625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円/楕円 11">
            <a:extLst>
              <a:ext uri="{FF2B5EF4-FFF2-40B4-BE49-F238E27FC236}">
                <a16:creationId xmlns:a16="http://schemas.microsoft.com/office/drawing/2014/main" id="{7EA42A3F-8C59-594D-A099-672E778FB6C3}"/>
              </a:ext>
            </a:extLst>
          </p:cNvPr>
          <p:cNvSpPr/>
          <p:nvPr/>
        </p:nvSpPr>
        <p:spPr>
          <a:xfrm>
            <a:off x="9406288" y="1204654"/>
            <a:ext cx="186891" cy="218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円/楕円 12">
            <a:extLst>
              <a:ext uri="{FF2B5EF4-FFF2-40B4-BE49-F238E27FC236}">
                <a16:creationId xmlns:a16="http://schemas.microsoft.com/office/drawing/2014/main" id="{EB1BAE59-14A5-944D-86D4-7DC61251F084}"/>
              </a:ext>
            </a:extLst>
          </p:cNvPr>
          <p:cNvSpPr/>
          <p:nvPr/>
        </p:nvSpPr>
        <p:spPr>
          <a:xfrm>
            <a:off x="10279379" y="3025557"/>
            <a:ext cx="186891" cy="218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円/楕円 13">
            <a:extLst>
              <a:ext uri="{FF2B5EF4-FFF2-40B4-BE49-F238E27FC236}">
                <a16:creationId xmlns:a16="http://schemas.microsoft.com/office/drawing/2014/main" id="{5F76EF8C-6E28-A54E-8AE2-0CC5AB26B6D9}"/>
              </a:ext>
            </a:extLst>
          </p:cNvPr>
          <p:cNvSpPr/>
          <p:nvPr/>
        </p:nvSpPr>
        <p:spPr>
          <a:xfrm>
            <a:off x="10228446" y="1546459"/>
            <a:ext cx="186891" cy="218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円/楕円 14">
            <a:extLst>
              <a:ext uri="{FF2B5EF4-FFF2-40B4-BE49-F238E27FC236}">
                <a16:creationId xmlns:a16="http://schemas.microsoft.com/office/drawing/2014/main" id="{5273F4B3-4382-DF4B-A965-091DF0E8EB6E}"/>
              </a:ext>
            </a:extLst>
          </p:cNvPr>
          <p:cNvSpPr/>
          <p:nvPr/>
        </p:nvSpPr>
        <p:spPr>
          <a:xfrm>
            <a:off x="10899807" y="2111609"/>
            <a:ext cx="186891" cy="218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円/楕円 15">
            <a:extLst>
              <a:ext uri="{FF2B5EF4-FFF2-40B4-BE49-F238E27FC236}">
                <a16:creationId xmlns:a16="http://schemas.microsoft.com/office/drawing/2014/main" id="{8031E2F1-8FE7-8144-BB90-3D5F9D9E76E2}"/>
              </a:ext>
            </a:extLst>
          </p:cNvPr>
          <p:cNvSpPr/>
          <p:nvPr/>
        </p:nvSpPr>
        <p:spPr>
          <a:xfrm>
            <a:off x="10447820" y="2220712"/>
            <a:ext cx="186891" cy="218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円/楕円 16">
            <a:extLst>
              <a:ext uri="{FF2B5EF4-FFF2-40B4-BE49-F238E27FC236}">
                <a16:creationId xmlns:a16="http://schemas.microsoft.com/office/drawing/2014/main" id="{0383B30D-3B25-D94D-8ABA-967C541A76F7}"/>
              </a:ext>
            </a:extLst>
          </p:cNvPr>
          <p:cNvSpPr/>
          <p:nvPr/>
        </p:nvSpPr>
        <p:spPr>
          <a:xfrm>
            <a:off x="10438196" y="1258938"/>
            <a:ext cx="186891" cy="218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円/楕円 17">
            <a:extLst>
              <a:ext uri="{FF2B5EF4-FFF2-40B4-BE49-F238E27FC236}">
                <a16:creationId xmlns:a16="http://schemas.microsoft.com/office/drawing/2014/main" id="{D105061E-6DFF-A445-A5CD-84A56BAB8F37}"/>
              </a:ext>
            </a:extLst>
          </p:cNvPr>
          <p:cNvSpPr/>
          <p:nvPr/>
        </p:nvSpPr>
        <p:spPr>
          <a:xfrm>
            <a:off x="9481686" y="2045435"/>
            <a:ext cx="186891" cy="218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円/楕円 18">
            <a:extLst>
              <a:ext uri="{FF2B5EF4-FFF2-40B4-BE49-F238E27FC236}">
                <a16:creationId xmlns:a16="http://schemas.microsoft.com/office/drawing/2014/main" id="{845D89B1-35EB-414B-A1AA-65C0F10973D9}"/>
              </a:ext>
            </a:extLst>
          </p:cNvPr>
          <p:cNvSpPr/>
          <p:nvPr/>
        </p:nvSpPr>
        <p:spPr>
          <a:xfrm>
            <a:off x="8842810" y="2853889"/>
            <a:ext cx="186891" cy="218206"/>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円/楕円 19">
            <a:extLst>
              <a:ext uri="{FF2B5EF4-FFF2-40B4-BE49-F238E27FC236}">
                <a16:creationId xmlns:a16="http://schemas.microsoft.com/office/drawing/2014/main" id="{2801D3ED-F0C7-F442-815A-F3B7752617BA}"/>
              </a:ext>
            </a:extLst>
          </p:cNvPr>
          <p:cNvSpPr/>
          <p:nvPr/>
        </p:nvSpPr>
        <p:spPr>
          <a:xfrm>
            <a:off x="10017091" y="2472163"/>
            <a:ext cx="186891" cy="218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円/楕円 20">
            <a:extLst>
              <a:ext uri="{FF2B5EF4-FFF2-40B4-BE49-F238E27FC236}">
                <a16:creationId xmlns:a16="http://schemas.microsoft.com/office/drawing/2014/main" id="{F550A3F6-B5C3-E643-8EBB-D26E3202D68A}"/>
              </a:ext>
            </a:extLst>
          </p:cNvPr>
          <p:cNvSpPr/>
          <p:nvPr/>
        </p:nvSpPr>
        <p:spPr>
          <a:xfrm>
            <a:off x="9923646" y="1241659"/>
            <a:ext cx="247449" cy="304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円/楕円 21">
            <a:extLst>
              <a:ext uri="{FF2B5EF4-FFF2-40B4-BE49-F238E27FC236}">
                <a16:creationId xmlns:a16="http://schemas.microsoft.com/office/drawing/2014/main" id="{B44C373A-0FAC-FA4B-9ADF-17686FC85DC2}"/>
              </a:ext>
            </a:extLst>
          </p:cNvPr>
          <p:cNvSpPr/>
          <p:nvPr/>
        </p:nvSpPr>
        <p:spPr>
          <a:xfrm>
            <a:off x="11083890" y="2499360"/>
            <a:ext cx="186891" cy="218206"/>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三角形 22">
            <a:extLst>
              <a:ext uri="{FF2B5EF4-FFF2-40B4-BE49-F238E27FC236}">
                <a16:creationId xmlns:a16="http://schemas.microsoft.com/office/drawing/2014/main" id="{CAD49D4A-CF98-E447-B8AA-39DA94991306}"/>
              </a:ext>
            </a:extLst>
          </p:cNvPr>
          <p:cNvSpPr/>
          <p:nvPr/>
        </p:nvSpPr>
        <p:spPr>
          <a:xfrm>
            <a:off x="8828571" y="1241659"/>
            <a:ext cx="209551" cy="235485"/>
          </a:xfrm>
          <a:prstGeom prst="triangl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円/楕円 25">
            <a:extLst>
              <a:ext uri="{FF2B5EF4-FFF2-40B4-BE49-F238E27FC236}">
                <a16:creationId xmlns:a16="http://schemas.microsoft.com/office/drawing/2014/main" id="{8746F754-73D0-924F-BF5D-CE2C6396F987}"/>
              </a:ext>
            </a:extLst>
          </p:cNvPr>
          <p:cNvSpPr/>
          <p:nvPr/>
        </p:nvSpPr>
        <p:spPr>
          <a:xfrm>
            <a:off x="10228446" y="1546459"/>
            <a:ext cx="186891" cy="218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三角形 28">
            <a:extLst>
              <a:ext uri="{FF2B5EF4-FFF2-40B4-BE49-F238E27FC236}">
                <a16:creationId xmlns:a16="http://schemas.microsoft.com/office/drawing/2014/main" id="{483DD9C9-69CB-9E4C-BB86-C95927095544}"/>
              </a:ext>
            </a:extLst>
          </p:cNvPr>
          <p:cNvSpPr/>
          <p:nvPr/>
        </p:nvSpPr>
        <p:spPr>
          <a:xfrm>
            <a:off x="8800599" y="1876124"/>
            <a:ext cx="209551" cy="235485"/>
          </a:xfrm>
          <a:prstGeom prst="triangl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三角形 29">
            <a:extLst>
              <a:ext uri="{FF2B5EF4-FFF2-40B4-BE49-F238E27FC236}">
                <a16:creationId xmlns:a16="http://schemas.microsoft.com/office/drawing/2014/main" id="{C2008111-D7D5-3C41-86BE-F21F95ECFCAC}"/>
              </a:ext>
            </a:extLst>
          </p:cNvPr>
          <p:cNvSpPr/>
          <p:nvPr/>
        </p:nvSpPr>
        <p:spPr>
          <a:xfrm>
            <a:off x="10577661" y="1788946"/>
            <a:ext cx="209551" cy="235485"/>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三角形 30">
            <a:extLst>
              <a:ext uri="{FF2B5EF4-FFF2-40B4-BE49-F238E27FC236}">
                <a16:creationId xmlns:a16="http://schemas.microsoft.com/office/drawing/2014/main" id="{8C2C2C6C-D8F5-724D-9725-ED99B7D477D0}"/>
              </a:ext>
            </a:extLst>
          </p:cNvPr>
          <p:cNvSpPr/>
          <p:nvPr/>
        </p:nvSpPr>
        <p:spPr>
          <a:xfrm>
            <a:off x="10474487" y="2530239"/>
            <a:ext cx="209551" cy="235485"/>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三角形 31">
            <a:extLst>
              <a:ext uri="{FF2B5EF4-FFF2-40B4-BE49-F238E27FC236}">
                <a16:creationId xmlns:a16="http://schemas.microsoft.com/office/drawing/2014/main" id="{980176F6-26EE-D449-9DE8-57311080C3B6}"/>
              </a:ext>
            </a:extLst>
          </p:cNvPr>
          <p:cNvSpPr/>
          <p:nvPr/>
        </p:nvSpPr>
        <p:spPr>
          <a:xfrm>
            <a:off x="9629273" y="2353618"/>
            <a:ext cx="209551" cy="235485"/>
          </a:xfrm>
          <a:prstGeom prst="triangl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三角形 32">
            <a:extLst>
              <a:ext uri="{FF2B5EF4-FFF2-40B4-BE49-F238E27FC236}">
                <a16:creationId xmlns:a16="http://schemas.microsoft.com/office/drawing/2014/main" id="{46A746BA-94A4-0344-88B9-D2E1A25F0B93}"/>
              </a:ext>
            </a:extLst>
          </p:cNvPr>
          <p:cNvSpPr/>
          <p:nvPr/>
        </p:nvSpPr>
        <p:spPr>
          <a:xfrm>
            <a:off x="9231730" y="3025557"/>
            <a:ext cx="209551" cy="235485"/>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三角形 33">
            <a:extLst>
              <a:ext uri="{FF2B5EF4-FFF2-40B4-BE49-F238E27FC236}">
                <a16:creationId xmlns:a16="http://schemas.microsoft.com/office/drawing/2014/main" id="{E8A25ECD-8E55-3640-BA9E-787304B0DF4F}"/>
              </a:ext>
            </a:extLst>
          </p:cNvPr>
          <p:cNvSpPr/>
          <p:nvPr/>
        </p:nvSpPr>
        <p:spPr>
          <a:xfrm>
            <a:off x="10973699" y="1023453"/>
            <a:ext cx="209551" cy="235485"/>
          </a:xfrm>
          <a:prstGeom prst="triangl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三角形 34">
            <a:extLst>
              <a:ext uri="{FF2B5EF4-FFF2-40B4-BE49-F238E27FC236}">
                <a16:creationId xmlns:a16="http://schemas.microsoft.com/office/drawing/2014/main" id="{A9ED610D-B539-5142-B6E0-F54891979E3A}"/>
              </a:ext>
            </a:extLst>
          </p:cNvPr>
          <p:cNvSpPr/>
          <p:nvPr/>
        </p:nvSpPr>
        <p:spPr>
          <a:xfrm>
            <a:off x="9899985" y="2968207"/>
            <a:ext cx="209551" cy="235485"/>
          </a:xfrm>
          <a:prstGeom prst="triangl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三角形 35">
            <a:extLst>
              <a:ext uri="{FF2B5EF4-FFF2-40B4-BE49-F238E27FC236}">
                <a16:creationId xmlns:a16="http://schemas.microsoft.com/office/drawing/2014/main" id="{F3A244E3-1272-344F-BE79-548C08D09D2B}"/>
              </a:ext>
            </a:extLst>
          </p:cNvPr>
          <p:cNvSpPr/>
          <p:nvPr/>
        </p:nvSpPr>
        <p:spPr>
          <a:xfrm>
            <a:off x="9670679" y="4792577"/>
            <a:ext cx="209551" cy="235485"/>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三角形 36">
            <a:extLst>
              <a:ext uri="{FF2B5EF4-FFF2-40B4-BE49-F238E27FC236}">
                <a16:creationId xmlns:a16="http://schemas.microsoft.com/office/drawing/2014/main" id="{EB6646A4-04F7-1E47-8968-7D613A3C7435}"/>
              </a:ext>
            </a:extLst>
          </p:cNvPr>
          <p:cNvSpPr/>
          <p:nvPr/>
        </p:nvSpPr>
        <p:spPr>
          <a:xfrm>
            <a:off x="9794403" y="5146220"/>
            <a:ext cx="209551" cy="235485"/>
          </a:xfrm>
          <a:prstGeom prst="triangl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三角形 37">
            <a:extLst>
              <a:ext uri="{FF2B5EF4-FFF2-40B4-BE49-F238E27FC236}">
                <a16:creationId xmlns:a16="http://schemas.microsoft.com/office/drawing/2014/main" id="{90541B7E-B664-9549-B73C-3AAA8B59C2C4}"/>
              </a:ext>
            </a:extLst>
          </p:cNvPr>
          <p:cNvSpPr/>
          <p:nvPr/>
        </p:nvSpPr>
        <p:spPr>
          <a:xfrm>
            <a:off x="10057595" y="4657421"/>
            <a:ext cx="209551" cy="235485"/>
          </a:xfrm>
          <a:prstGeom prst="triangl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円/楕円 38">
            <a:extLst>
              <a:ext uri="{FF2B5EF4-FFF2-40B4-BE49-F238E27FC236}">
                <a16:creationId xmlns:a16="http://schemas.microsoft.com/office/drawing/2014/main" id="{C25C5E4F-AFC2-9549-B8EA-8CBDFFB3C027}"/>
              </a:ext>
            </a:extLst>
          </p:cNvPr>
          <p:cNvSpPr/>
          <p:nvPr/>
        </p:nvSpPr>
        <p:spPr>
          <a:xfrm>
            <a:off x="9426940" y="5143882"/>
            <a:ext cx="186891" cy="218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円/楕円 39">
            <a:extLst>
              <a:ext uri="{FF2B5EF4-FFF2-40B4-BE49-F238E27FC236}">
                <a16:creationId xmlns:a16="http://schemas.microsoft.com/office/drawing/2014/main" id="{8D7C4D36-A545-5A4A-B598-FCFA41D9976E}"/>
              </a:ext>
            </a:extLst>
          </p:cNvPr>
          <p:cNvSpPr/>
          <p:nvPr/>
        </p:nvSpPr>
        <p:spPr>
          <a:xfrm>
            <a:off x="10234760" y="4948300"/>
            <a:ext cx="404261" cy="3625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円/楕円 40">
            <a:extLst>
              <a:ext uri="{FF2B5EF4-FFF2-40B4-BE49-F238E27FC236}">
                <a16:creationId xmlns:a16="http://schemas.microsoft.com/office/drawing/2014/main" id="{67778559-6B50-A646-AE43-CC2A460F0242}"/>
              </a:ext>
            </a:extLst>
          </p:cNvPr>
          <p:cNvSpPr/>
          <p:nvPr/>
        </p:nvSpPr>
        <p:spPr>
          <a:xfrm>
            <a:off x="9398966" y="4554935"/>
            <a:ext cx="186891" cy="218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円/楕円 41">
            <a:extLst>
              <a:ext uri="{FF2B5EF4-FFF2-40B4-BE49-F238E27FC236}">
                <a16:creationId xmlns:a16="http://schemas.microsoft.com/office/drawing/2014/main" id="{54CC2517-48F4-2D4C-8FD8-088514282133}"/>
              </a:ext>
            </a:extLst>
          </p:cNvPr>
          <p:cNvSpPr/>
          <p:nvPr/>
        </p:nvSpPr>
        <p:spPr>
          <a:xfrm>
            <a:off x="10369009" y="4604276"/>
            <a:ext cx="165237" cy="1622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4" name="直線矢印コネクタ 43">
            <a:extLst>
              <a:ext uri="{FF2B5EF4-FFF2-40B4-BE49-F238E27FC236}">
                <a16:creationId xmlns:a16="http://schemas.microsoft.com/office/drawing/2014/main" id="{04F5B638-16C1-FE48-A19D-8A65EC5D27DE}"/>
              </a:ext>
            </a:extLst>
          </p:cNvPr>
          <p:cNvCxnSpPr/>
          <p:nvPr/>
        </p:nvCxnSpPr>
        <p:spPr>
          <a:xfrm>
            <a:off x="9038122" y="3072095"/>
            <a:ext cx="388818" cy="11918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直線矢印コネクタ 44">
            <a:extLst>
              <a:ext uri="{FF2B5EF4-FFF2-40B4-BE49-F238E27FC236}">
                <a16:creationId xmlns:a16="http://schemas.microsoft.com/office/drawing/2014/main" id="{51A6070F-A894-DD4C-828A-A62BF691E6E4}"/>
              </a:ext>
            </a:extLst>
          </p:cNvPr>
          <p:cNvCxnSpPr>
            <a:cxnSpLocks/>
          </p:cNvCxnSpPr>
          <p:nvPr/>
        </p:nvCxnSpPr>
        <p:spPr>
          <a:xfrm>
            <a:off x="9287277" y="1971631"/>
            <a:ext cx="521667" cy="22239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直線矢印コネクタ 46">
            <a:extLst>
              <a:ext uri="{FF2B5EF4-FFF2-40B4-BE49-F238E27FC236}">
                <a16:creationId xmlns:a16="http://schemas.microsoft.com/office/drawing/2014/main" id="{2C676A44-64FC-F048-8D06-C9919A32FE06}"/>
              </a:ext>
            </a:extLst>
          </p:cNvPr>
          <p:cNvCxnSpPr>
            <a:cxnSpLocks/>
          </p:cNvCxnSpPr>
          <p:nvPr/>
        </p:nvCxnSpPr>
        <p:spPr>
          <a:xfrm flipH="1">
            <a:off x="10210756" y="1469626"/>
            <a:ext cx="268502" cy="27819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直線矢印コネクタ 48">
            <a:extLst>
              <a:ext uri="{FF2B5EF4-FFF2-40B4-BE49-F238E27FC236}">
                <a16:creationId xmlns:a16="http://schemas.microsoft.com/office/drawing/2014/main" id="{97D95ECB-B547-C742-B350-725CBB4D5E37}"/>
              </a:ext>
            </a:extLst>
          </p:cNvPr>
          <p:cNvCxnSpPr>
            <a:cxnSpLocks/>
          </p:cNvCxnSpPr>
          <p:nvPr/>
        </p:nvCxnSpPr>
        <p:spPr>
          <a:xfrm flipH="1">
            <a:off x="10480156" y="2808887"/>
            <a:ext cx="530744" cy="14053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2" name="テキスト ボックス 51">
            <a:extLst>
              <a:ext uri="{FF2B5EF4-FFF2-40B4-BE49-F238E27FC236}">
                <a16:creationId xmlns:a16="http://schemas.microsoft.com/office/drawing/2014/main" id="{C3AA3FED-FA33-2349-97D8-BB99EA16F04B}"/>
              </a:ext>
            </a:extLst>
          </p:cNvPr>
          <p:cNvSpPr txBox="1"/>
          <p:nvPr/>
        </p:nvSpPr>
        <p:spPr>
          <a:xfrm>
            <a:off x="10447820" y="6061085"/>
            <a:ext cx="954107" cy="276999"/>
          </a:xfrm>
          <a:prstGeom prst="rect">
            <a:avLst/>
          </a:prstGeom>
          <a:noFill/>
        </p:spPr>
        <p:txBody>
          <a:bodyPr wrap="none" rtlCol="0">
            <a:spAutoFit/>
          </a:bodyPr>
          <a:lstStyle/>
          <a:p>
            <a:r>
              <a:rPr lang="ja-JP" altLang="en-US" sz="1200" dirty="0"/>
              <a:t>発表者作成</a:t>
            </a:r>
            <a:endParaRPr kumimoji="1" lang="ja-JP" altLang="en-US" sz="1200" dirty="0"/>
          </a:p>
        </p:txBody>
      </p:sp>
    </p:spTree>
    <p:extLst>
      <p:ext uri="{BB962C8B-B14F-4D97-AF65-F5344CB8AC3E}">
        <p14:creationId xmlns:p14="http://schemas.microsoft.com/office/powerpoint/2010/main" val="4790101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E70EFF5-ADBC-C043-AB50-67EB8CE3AB53}"/>
              </a:ext>
            </a:extLst>
          </p:cNvPr>
          <p:cNvSpPr>
            <a:spLocks noGrp="1"/>
          </p:cNvSpPr>
          <p:nvPr>
            <p:ph type="title"/>
          </p:nvPr>
        </p:nvSpPr>
        <p:spPr/>
        <p:txBody>
          <a:bodyPr/>
          <a:lstStyle/>
          <a:p>
            <a:r>
              <a:rPr lang="ja-JP" altLang="en-US" dirty="0"/>
              <a:t>分散分析で使用される用語</a:t>
            </a:r>
            <a:endParaRPr kumimoji="1" lang="ja-JP" altLang="en-US" dirty="0"/>
          </a:p>
        </p:txBody>
      </p:sp>
      <p:sp>
        <p:nvSpPr>
          <p:cNvPr id="3" name="コンテンツ プレースホルダー 2">
            <a:extLst>
              <a:ext uri="{FF2B5EF4-FFF2-40B4-BE49-F238E27FC236}">
                <a16:creationId xmlns:a16="http://schemas.microsoft.com/office/drawing/2014/main" id="{3EB873CD-2E6C-684D-A5D5-9703D6B3A1ED}"/>
              </a:ext>
            </a:extLst>
          </p:cNvPr>
          <p:cNvSpPr>
            <a:spLocks noGrp="1"/>
          </p:cNvSpPr>
          <p:nvPr>
            <p:ph idx="1"/>
          </p:nvPr>
        </p:nvSpPr>
        <p:spPr>
          <a:xfrm>
            <a:off x="838200" y="1825625"/>
            <a:ext cx="10808368" cy="4351338"/>
          </a:xfrm>
        </p:spPr>
        <p:txBody>
          <a:bodyPr>
            <a:normAutofit fontScale="92500" lnSpcReduction="10000"/>
          </a:bodyPr>
          <a:lstStyle/>
          <a:p>
            <a:r>
              <a:rPr lang="ja-JP" altLang="en-US" dirty="0"/>
              <a:t>要因</a:t>
            </a:r>
            <a:r>
              <a:rPr lang="en-US" altLang="ja-JP" dirty="0"/>
              <a:t>(factor)</a:t>
            </a:r>
            <a:r>
              <a:rPr lang="ja-JP" altLang="en-US" dirty="0"/>
              <a:t>：独立変数のこと</a:t>
            </a:r>
            <a:r>
              <a:rPr lang="en-US" altLang="ja-JP" dirty="0"/>
              <a:t>. </a:t>
            </a:r>
          </a:p>
          <a:p>
            <a:pPr marL="0" indent="0">
              <a:buNone/>
            </a:pPr>
            <a:r>
              <a:rPr lang="ja-JP" altLang="en-US" dirty="0"/>
              <a:t>　　　　　　　実験者が操作する処理（</a:t>
            </a:r>
            <a:r>
              <a:rPr lang="en-US" altLang="ja-JP" dirty="0"/>
              <a:t>treatment)</a:t>
            </a:r>
            <a:r>
              <a:rPr lang="ja-JP" altLang="en-US" dirty="0"/>
              <a:t>変数　</a:t>
            </a:r>
            <a:endParaRPr lang="en-US" altLang="ja-JP" dirty="0"/>
          </a:p>
          <a:p>
            <a:r>
              <a:rPr lang="ja-JP" altLang="en-US" dirty="0"/>
              <a:t>水準</a:t>
            </a:r>
            <a:r>
              <a:rPr lang="en-US" altLang="ja-JP" dirty="0"/>
              <a:t>(level)</a:t>
            </a:r>
            <a:r>
              <a:rPr lang="ja-JP" altLang="en-US" dirty="0"/>
              <a:t>：従属変数のこと</a:t>
            </a:r>
            <a:r>
              <a:rPr lang="en-US" altLang="ja-JP" dirty="0"/>
              <a:t>. </a:t>
            </a:r>
            <a:r>
              <a:rPr lang="ja-JP" altLang="en-US" dirty="0"/>
              <a:t>条件（</a:t>
            </a:r>
            <a:r>
              <a:rPr lang="en-US" altLang="ja-JP" dirty="0"/>
              <a:t>condition)</a:t>
            </a:r>
            <a:r>
              <a:rPr lang="ja-JP" altLang="en-US" dirty="0"/>
              <a:t>とも呼ばれる</a:t>
            </a:r>
            <a:r>
              <a:rPr lang="en-US" altLang="ja-JP" dirty="0"/>
              <a:t>. </a:t>
            </a:r>
          </a:p>
          <a:p>
            <a:pPr marL="0" indent="0">
              <a:buNone/>
            </a:pPr>
            <a:r>
              <a:rPr lang="ja-JP" altLang="en-US" dirty="0"/>
              <a:t>　　　　　　  独立変数の影響を受けて変化するもの</a:t>
            </a:r>
            <a:r>
              <a:rPr lang="en-US" altLang="ja-JP" dirty="0"/>
              <a:t>.</a:t>
            </a:r>
          </a:p>
          <a:p>
            <a:r>
              <a:rPr lang="ja-JP" altLang="en-US" dirty="0"/>
              <a:t>群（</a:t>
            </a:r>
            <a:r>
              <a:rPr lang="en-US" altLang="ja-JP" dirty="0"/>
              <a:t>group)</a:t>
            </a:r>
            <a:r>
              <a:rPr lang="ja-JP" altLang="en-US" dirty="0"/>
              <a:t>：実験時の</a:t>
            </a:r>
            <a:r>
              <a:rPr lang="en-US" altLang="ja-JP" dirty="0"/>
              <a:t>, </a:t>
            </a:r>
            <a:r>
              <a:rPr lang="ja-JP" altLang="en-US" dirty="0"/>
              <a:t>各条件の被験者のグループのこと</a:t>
            </a:r>
            <a:endParaRPr lang="en-US" altLang="ja-JP" dirty="0"/>
          </a:p>
          <a:p>
            <a:pPr lvl="1"/>
            <a:r>
              <a:rPr lang="ja-JP" altLang="en-US" dirty="0"/>
              <a:t>統制群</a:t>
            </a:r>
            <a:r>
              <a:rPr lang="en-US" altLang="ja-JP" dirty="0"/>
              <a:t>,</a:t>
            </a:r>
            <a:r>
              <a:rPr lang="ja-JP" altLang="en-US" dirty="0"/>
              <a:t> 対照群</a:t>
            </a:r>
            <a:r>
              <a:rPr lang="en-US" altLang="ja-JP" dirty="0"/>
              <a:t>(control group)</a:t>
            </a:r>
            <a:r>
              <a:rPr lang="ja-JP" altLang="en-US" dirty="0"/>
              <a:t> </a:t>
            </a:r>
            <a:endParaRPr lang="en-US" altLang="ja-JP" dirty="0"/>
          </a:p>
          <a:p>
            <a:pPr lvl="1"/>
            <a:r>
              <a:rPr lang="ja-JP" altLang="en-US" dirty="0"/>
              <a:t>実験群（</a:t>
            </a:r>
            <a:r>
              <a:rPr lang="en-US" altLang="ja-JP" dirty="0"/>
              <a:t>experimental group) </a:t>
            </a:r>
          </a:p>
          <a:p>
            <a:r>
              <a:rPr lang="ja-JP" altLang="en-US" dirty="0"/>
              <a:t>データの対応</a:t>
            </a:r>
            <a:endParaRPr lang="en-US" altLang="ja-JP" dirty="0"/>
          </a:p>
          <a:p>
            <a:pPr lvl="1"/>
            <a:r>
              <a:rPr lang="ja-JP" altLang="en-US" dirty="0"/>
              <a:t>対応のない要因：被験者間要因</a:t>
            </a:r>
            <a:r>
              <a:rPr lang="en-US" altLang="ja-JP" dirty="0"/>
              <a:t>(Between) </a:t>
            </a:r>
            <a:endParaRPr lang="ja-JP" altLang="en-US" dirty="0"/>
          </a:p>
          <a:p>
            <a:pPr lvl="1"/>
            <a:r>
              <a:rPr lang="ja-JP" altLang="en-US" dirty="0"/>
              <a:t>対応のある要因：被験者内要因</a:t>
            </a:r>
            <a:r>
              <a:rPr lang="en-US" altLang="ja-JP" dirty="0"/>
              <a:t>(Within) </a:t>
            </a:r>
          </a:p>
          <a:p>
            <a:pPr lvl="1"/>
            <a:r>
              <a:rPr lang="ja-JP" altLang="en-US" dirty="0"/>
              <a:t>両方が含まれている場合：混合計画</a:t>
            </a:r>
            <a:endParaRPr lang="en-US" altLang="ja-JP" dirty="0"/>
          </a:p>
        </p:txBody>
      </p:sp>
    </p:spTree>
    <p:extLst>
      <p:ext uri="{BB962C8B-B14F-4D97-AF65-F5344CB8AC3E}">
        <p14:creationId xmlns:p14="http://schemas.microsoft.com/office/powerpoint/2010/main" val="7877673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CE8CC72-2AFD-754A-B96D-A0F9B069857D}"/>
              </a:ext>
            </a:extLst>
          </p:cNvPr>
          <p:cNvSpPr>
            <a:spLocks noGrp="1"/>
          </p:cNvSpPr>
          <p:nvPr>
            <p:ph type="title"/>
          </p:nvPr>
        </p:nvSpPr>
        <p:spPr/>
        <p:txBody>
          <a:bodyPr/>
          <a:lstStyle/>
          <a:p>
            <a:r>
              <a:rPr lang="ja-JP" altLang="en-US" dirty="0"/>
              <a:t>分散分析で使用される用語</a:t>
            </a:r>
            <a:endParaRPr kumimoji="1" lang="ja-JP" altLang="en-US" dirty="0"/>
          </a:p>
        </p:txBody>
      </p:sp>
      <p:sp>
        <p:nvSpPr>
          <p:cNvPr id="3" name="コンテンツ プレースホルダー 2">
            <a:extLst>
              <a:ext uri="{FF2B5EF4-FFF2-40B4-BE49-F238E27FC236}">
                <a16:creationId xmlns:a16="http://schemas.microsoft.com/office/drawing/2014/main" id="{02A0F7AB-C08E-3749-AAA3-07C34213D454}"/>
              </a:ext>
            </a:extLst>
          </p:cNvPr>
          <p:cNvSpPr>
            <a:spLocks noGrp="1"/>
          </p:cNvSpPr>
          <p:nvPr>
            <p:ph idx="1"/>
          </p:nvPr>
        </p:nvSpPr>
        <p:spPr/>
        <p:txBody>
          <a:bodyPr/>
          <a:lstStyle/>
          <a:p>
            <a:r>
              <a:rPr lang="ja-JP" altLang="en-US" dirty="0"/>
              <a:t>効果</a:t>
            </a:r>
            <a:r>
              <a:rPr lang="en-US" altLang="ja-JP" dirty="0"/>
              <a:t>(effect) </a:t>
            </a:r>
            <a:r>
              <a:rPr lang="ja-JP" altLang="en-US" dirty="0"/>
              <a:t>：各水準の平均値をばらつかせる</a:t>
            </a:r>
            <a:endParaRPr lang="en-US" altLang="ja-JP" dirty="0"/>
          </a:p>
          <a:p>
            <a:pPr marL="0" indent="0">
              <a:buNone/>
            </a:pPr>
            <a:r>
              <a:rPr lang="ja-JP" altLang="en-US" dirty="0"/>
              <a:t>　　　　　　　（独立変数が従属変数に及ぼす）影響のこと</a:t>
            </a:r>
            <a:endParaRPr lang="en-US" altLang="ja-JP" dirty="0"/>
          </a:p>
          <a:p>
            <a:r>
              <a:rPr lang="ja-JP" altLang="en-US" dirty="0"/>
              <a:t>主効果</a:t>
            </a:r>
            <a:r>
              <a:rPr lang="en-US" altLang="ja-JP" dirty="0"/>
              <a:t>(main effect) </a:t>
            </a:r>
            <a:r>
              <a:rPr lang="ja-JP" altLang="en-US" dirty="0"/>
              <a:t>：それぞれの実験要因の</a:t>
            </a:r>
            <a:r>
              <a:rPr lang="ja-JP" altLang="en-US" u="sng" dirty="0"/>
              <a:t>単独の効果</a:t>
            </a:r>
            <a:r>
              <a:rPr lang="ja-JP" altLang="en-US" dirty="0"/>
              <a:t>として　　　</a:t>
            </a:r>
            <a:endParaRPr lang="en-US" altLang="ja-JP" dirty="0"/>
          </a:p>
          <a:p>
            <a:pPr marL="0" indent="0">
              <a:buNone/>
            </a:pPr>
            <a:r>
              <a:rPr lang="ja-JP" altLang="en-US" dirty="0"/>
              <a:t>　　　　　　　　　　　生じる測定値の変動のこと</a:t>
            </a:r>
            <a:r>
              <a:rPr lang="en-US" altLang="ja-JP" dirty="0"/>
              <a:t>.</a:t>
            </a:r>
          </a:p>
          <a:p>
            <a:r>
              <a:rPr lang="ja-JP" altLang="en-US" dirty="0"/>
              <a:t>交互作用</a:t>
            </a:r>
            <a:r>
              <a:rPr lang="en-US" altLang="ja-JP" dirty="0"/>
              <a:t>(interaction effect)</a:t>
            </a:r>
            <a:r>
              <a:rPr lang="ja-JP" altLang="en-US" dirty="0"/>
              <a:t>：２つの要因の影響が</a:t>
            </a:r>
            <a:r>
              <a:rPr lang="ja-JP" altLang="en-US" u="sng" dirty="0"/>
              <a:t>交じり合った</a:t>
            </a:r>
            <a:r>
              <a:rPr lang="ja-JP" altLang="en-US" dirty="0"/>
              <a:t>ことで生じる作用</a:t>
            </a:r>
            <a:r>
              <a:rPr lang="en-US" altLang="ja-JP" dirty="0"/>
              <a:t>.</a:t>
            </a:r>
          </a:p>
          <a:p>
            <a:r>
              <a:rPr lang="ja-JP" altLang="en-US" dirty="0"/>
              <a:t>交絡</a:t>
            </a:r>
            <a:r>
              <a:rPr lang="en-US" altLang="ja-JP" dirty="0"/>
              <a:t>(confound)</a:t>
            </a:r>
            <a:r>
              <a:rPr lang="ja-JP" altLang="en-US" dirty="0"/>
              <a:t>：</a:t>
            </a:r>
            <a:r>
              <a:rPr lang="en-US" altLang="ja-JP" dirty="0"/>
              <a:t>2</a:t>
            </a:r>
            <a:r>
              <a:rPr lang="ja-JP" altLang="en-US" dirty="0"/>
              <a:t>つ以上の要因が連動して変化したが</a:t>
            </a:r>
            <a:r>
              <a:rPr lang="en-US" altLang="ja-JP" dirty="0"/>
              <a:t>,</a:t>
            </a:r>
          </a:p>
          <a:p>
            <a:pPr marL="0" indent="0">
              <a:buNone/>
            </a:pPr>
            <a:r>
              <a:rPr lang="ja-JP" altLang="en-US" dirty="0"/>
              <a:t>　　　　　　　     </a:t>
            </a:r>
            <a:r>
              <a:rPr lang="ja-JP" altLang="en-US" u="sng" dirty="0"/>
              <a:t>どれが影響したかが判断できない状態</a:t>
            </a:r>
            <a:r>
              <a:rPr lang="en-US" altLang="ja-JP" u="sng" dirty="0"/>
              <a:t>.</a:t>
            </a:r>
            <a:endParaRPr lang="en-US" altLang="ja-JP" dirty="0"/>
          </a:p>
          <a:p>
            <a:endParaRPr kumimoji="1" lang="ja-JP" altLang="en-US" dirty="0"/>
          </a:p>
        </p:txBody>
      </p:sp>
    </p:spTree>
    <p:extLst>
      <p:ext uri="{BB962C8B-B14F-4D97-AF65-F5344CB8AC3E}">
        <p14:creationId xmlns:p14="http://schemas.microsoft.com/office/powerpoint/2010/main" val="17586757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6294463-CB55-9A47-898A-41D32B5FAEF4}"/>
              </a:ext>
            </a:extLst>
          </p:cNvPr>
          <p:cNvSpPr>
            <a:spLocks noGrp="1"/>
          </p:cNvSpPr>
          <p:nvPr>
            <p:ph type="title"/>
          </p:nvPr>
        </p:nvSpPr>
        <p:spPr/>
        <p:txBody>
          <a:bodyPr/>
          <a:lstStyle/>
          <a:p>
            <a:r>
              <a:rPr lang="ja-JP" altLang="en-US" dirty="0"/>
              <a:t>分散分析で使用される用語</a:t>
            </a:r>
            <a:endParaRPr kumimoji="1" lang="ja-JP" altLang="en-US" dirty="0"/>
          </a:p>
        </p:txBody>
      </p:sp>
      <p:sp>
        <p:nvSpPr>
          <p:cNvPr id="3" name="コンテンツ プレースホルダー 2">
            <a:extLst>
              <a:ext uri="{FF2B5EF4-FFF2-40B4-BE49-F238E27FC236}">
                <a16:creationId xmlns:a16="http://schemas.microsoft.com/office/drawing/2014/main" id="{772815D5-3ED4-5B40-8FDF-EEA69DAD331D}"/>
              </a:ext>
            </a:extLst>
          </p:cNvPr>
          <p:cNvSpPr>
            <a:spLocks noGrp="1"/>
          </p:cNvSpPr>
          <p:nvPr>
            <p:ph idx="1"/>
          </p:nvPr>
        </p:nvSpPr>
        <p:spPr/>
        <p:txBody>
          <a:bodyPr>
            <a:normAutofit fontScale="92500" lnSpcReduction="10000"/>
          </a:bodyPr>
          <a:lstStyle/>
          <a:p>
            <a:r>
              <a:rPr lang="ja-JP" altLang="en-US" dirty="0"/>
              <a:t>平方和</a:t>
            </a:r>
            <a:r>
              <a:rPr lang="en-US" altLang="ja-JP" dirty="0"/>
              <a:t>(sum of squares: SS) </a:t>
            </a:r>
          </a:p>
          <a:p>
            <a:r>
              <a:rPr kumimoji="1" lang="ja-JP" altLang="en-US" dirty="0"/>
              <a:t>自由度</a:t>
            </a:r>
            <a:r>
              <a:rPr kumimoji="1" lang="en-US" altLang="ja-JP" dirty="0"/>
              <a:t>(degree of freedom)</a:t>
            </a:r>
            <a:r>
              <a:rPr kumimoji="1" lang="ja-JP" altLang="en-US" dirty="0"/>
              <a:t>：不偏分散の分子</a:t>
            </a:r>
            <a:r>
              <a:rPr kumimoji="1" lang="en-US" altLang="ja-JP" dirty="0"/>
              <a:t>(n-1)</a:t>
            </a:r>
            <a:r>
              <a:rPr kumimoji="1" lang="ja-JP" altLang="en-US" dirty="0"/>
              <a:t>の部分を</a:t>
            </a:r>
            <a:r>
              <a:rPr kumimoji="1" lang="en-US" altLang="ja-JP" dirty="0"/>
              <a:t>, </a:t>
            </a:r>
            <a:r>
              <a:rPr kumimoji="1" lang="ja-JP" altLang="en-US" dirty="0"/>
              <a:t>平方和の自由度</a:t>
            </a:r>
            <a:r>
              <a:rPr kumimoji="1" lang="en-US" altLang="ja-JP" dirty="0"/>
              <a:t>(</a:t>
            </a:r>
            <a:r>
              <a:rPr kumimoji="1" lang="en-US" altLang="ja-JP" i="1" dirty="0" err="1"/>
              <a:t>df</a:t>
            </a:r>
            <a:r>
              <a:rPr kumimoji="1" lang="en-US" altLang="ja-JP" dirty="0"/>
              <a:t>)</a:t>
            </a:r>
            <a:r>
              <a:rPr kumimoji="1" lang="ja-JP" altLang="en-US" dirty="0"/>
              <a:t>と呼ぶ</a:t>
            </a:r>
            <a:r>
              <a:rPr kumimoji="1" lang="en-US" altLang="ja-JP" dirty="0"/>
              <a:t>. </a:t>
            </a:r>
            <a:r>
              <a:rPr lang="ja-JP" altLang="en-US" dirty="0"/>
              <a:t>自由に値をとることができる変数の数を示す</a:t>
            </a:r>
            <a:r>
              <a:rPr lang="en-US" altLang="ja-JP" dirty="0"/>
              <a:t>. </a:t>
            </a:r>
          </a:p>
          <a:p>
            <a:r>
              <a:rPr lang="ja-JP" altLang="en-US" dirty="0"/>
              <a:t>平均平方</a:t>
            </a:r>
            <a:r>
              <a:rPr lang="en-US" altLang="ja-JP" dirty="0"/>
              <a:t>(mean square; </a:t>
            </a:r>
            <a:r>
              <a:rPr lang="en-US" altLang="ja-JP" i="1" dirty="0"/>
              <a:t>MS</a:t>
            </a:r>
            <a:r>
              <a:rPr lang="en-US" altLang="ja-JP" dirty="0"/>
              <a:t> )</a:t>
            </a:r>
            <a:r>
              <a:rPr lang="ja-JP" altLang="en-US" dirty="0"/>
              <a:t>：平方和</a:t>
            </a:r>
            <a:r>
              <a:rPr lang="en-US" altLang="ja-JP" dirty="0"/>
              <a:t>(</a:t>
            </a:r>
            <a:r>
              <a:rPr lang="en-US" altLang="ja-JP" i="1" dirty="0"/>
              <a:t>SS</a:t>
            </a:r>
            <a:r>
              <a:rPr lang="en-US" altLang="ja-JP" dirty="0"/>
              <a:t>)</a:t>
            </a:r>
            <a:r>
              <a:rPr lang="ja-JP" altLang="en-US" dirty="0"/>
              <a:t>を自由度</a:t>
            </a:r>
            <a:r>
              <a:rPr lang="en-US" altLang="ja-JP" dirty="0"/>
              <a:t>(</a:t>
            </a:r>
            <a:r>
              <a:rPr lang="en-US" altLang="ja-JP" i="1" dirty="0" err="1"/>
              <a:t>df</a:t>
            </a:r>
            <a:r>
              <a:rPr lang="en-US" altLang="ja-JP" dirty="0"/>
              <a:t>)</a:t>
            </a:r>
            <a:r>
              <a:rPr lang="ja-JP" altLang="en-US" dirty="0"/>
              <a:t>で割ったもの</a:t>
            </a:r>
            <a:r>
              <a:rPr lang="en-US" altLang="ja-JP" dirty="0"/>
              <a:t>. </a:t>
            </a:r>
          </a:p>
          <a:p>
            <a:r>
              <a:rPr lang="en-US" altLang="ja-JP" dirty="0"/>
              <a:t>F</a:t>
            </a:r>
            <a:r>
              <a:rPr lang="ja-JP" altLang="en-US" dirty="0"/>
              <a:t>分布：</a:t>
            </a:r>
            <a:r>
              <a:rPr lang="en-US" altLang="ja-JP" dirty="0"/>
              <a:t>1</a:t>
            </a:r>
            <a:r>
              <a:rPr lang="ja-JP" altLang="en-US" dirty="0"/>
              <a:t>元配置の分散分析や重回帰分析の分散分析表の時になくてはならない確率分布。分散の比に関する確率分布。</a:t>
            </a:r>
            <a:endParaRPr lang="en-US" altLang="ja-JP" dirty="0"/>
          </a:p>
          <a:p>
            <a:r>
              <a:rPr lang="en-US" altLang="ja-JP" dirty="0"/>
              <a:t>F</a:t>
            </a:r>
            <a:r>
              <a:rPr lang="ja-JP" altLang="en-US" dirty="0"/>
              <a:t>値：分散の比を出した時に得られる値。</a:t>
            </a:r>
            <a:endParaRPr lang="en-US" altLang="ja-JP" dirty="0"/>
          </a:p>
          <a:p>
            <a:r>
              <a:rPr lang="en-US" altLang="ja-JP" dirty="0"/>
              <a:t>F</a:t>
            </a:r>
            <a:r>
              <a:rPr lang="ja-JP" altLang="en-US" dirty="0"/>
              <a:t>検定：</a:t>
            </a:r>
            <a:r>
              <a:rPr lang="en-US" altLang="ja-JP" dirty="0"/>
              <a:t>F</a:t>
            </a:r>
            <a:r>
              <a:rPr lang="ja-JP" altLang="en-US" dirty="0"/>
              <a:t>分布による検定のことを指す。</a:t>
            </a:r>
            <a:endParaRPr lang="en-US" altLang="ja-JP" dirty="0"/>
          </a:p>
          <a:p>
            <a:pPr marL="0" indent="0">
              <a:buNone/>
            </a:pPr>
            <a:r>
              <a:rPr lang="ja-JP" altLang="en-US" dirty="0"/>
              <a:t>（</a:t>
            </a:r>
            <a:r>
              <a:rPr lang="en-US" altLang="ja-JP" dirty="0"/>
              <a:t>*</a:t>
            </a:r>
            <a:r>
              <a:rPr lang="ja-JP" altLang="en-US" dirty="0"/>
              <a:t>井川さんの統計勉強会のスライドより）</a:t>
            </a:r>
            <a:endParaRPr lang="en-US" altLang="ja-JP" dirty="0"/>
          </a:p>
          <a:p>
            <a:endParaRPr lang="en-US" altLang="ja-JP" dirty="0"/>
          </a:p>
        </p:txBody>
      </p:sp>
    </p:spTree>
    <p:extLst>
      <p:ext uri="{BB962C8B-B14F-4D97-AF65-F5344CB8AC3E}">
        <p14:creationId xmlns:p14="http://schemas.microsoft.com/office/powerpoint/2010/main" val="26123568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9BCA35D-3EF3-0245-B674-8E05D4DE1BBA}"/>
              </a:ext>
            </a:extLst>
          </p:cNvPr>
          <p:cNvSpPr>
            <a:spLocks noGrp="1"/>
          </p:cNvSpPr>
          <p:nvPr>
            <p:ph type="ctrTitle"/>
          </p:nvPr>
        </p:nvSpPr>
        <p:spPr/>
        <p:txBody>
          <a:bodyPr/>
          <a:lstStyle/>
          <a:p>
            <a:r>
              <a:rPr kumimoji="1" lang="ja-JP" altLang="en-US" dirty="0"/>
              <a:t>実験デザインの</a:t>
            </a:r>
            <a:br>
              <a:rPr kumimoji="1" lang="en-US" altLang="ja-JP" dirty="0"/>
            </a:br>
            <a:r>
              <a:rPr kumimoji="1" lang="ja-JP" altLang="en-US" dirty="0"/>
              <a:t>バリエーション</a:t>
            </a:r>
          </a:p>
        </p:txBody>
      </p:sp>
      <p:sp>
        <p:nvSpPr>
          <p:cNvPr id="4" name="サブタイトル 3">
            <a:extLst>
              <a:ext uri="{FF2B5EF4-FFF2-40B4-BE49-F238E27FC236}">
                <a16:creationId xmlns:a16="http://schemas.microsoft.com/office/drawing/2014/main" id="{788B61AE-5EB4-D04A-96B4-9946EB448365}"/>
              </a:ext>
            </a:extLst>
          </p:cNvPr>
          <p:cNvSpPr>
            <a:spLocks noGrp="1"/>
          </p:cNvSpPr>
          <p:nvPr>
            <p:ph type="subTitle" idx="1"/>
          </p:nvPr>
        </p:nvSpPr>
        <p:spPr/>
        <p:txBody>
          <a:bodyPr/>
          <a:lstStyle/>
          <a:p>
            <a:endParaRPr kumimoji="1" lang="ja-JP" altLang="en-US"/>
          </a:p>
        </p:txBody>
      </p:sp>
    </p:spTree>
    <p:extLst>
      <p:ext uri="{BB962C8B-B14F-4D97-AF65-F5344CB8AC3E}">
        <p14:creationId xmlns:p14="http://schemas.microsoft.com/office/powerpoint/2010/main" val="856983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9D214BC-BB8D-154D-9E96-BF08ACB75FF0}"/>
              </a:ext>
            </a:extLst>
          </p:cNvPr>
          <p:cNvSpPr>
            <a:spLocks noGrp="1"/>
          </p:cNvSpPr>
          <p:nvPr>
            <p:ph type="title"/>
          </p:nvPr>
        </p:nvSpPr>
        <p:spPr/>
        <p:txBody>
          <a:bodyPr>
            <a:normAutofit/>
          </a:bodyPr>
          <a:lstStyle/>
          <a:p>
            <a:r>
              <a:rPr lang="ja-JP" altLang="en-US" sz="4900" dirty="0"/>
              <a:t>① </a:t>
            </a:r>
            <a:r>
              <a:rPr kumimoji="1" lang="ja-JP" altLang="en-US" sz="4900" dirty="0"/>
              <a:t>１要因の分散分析</a:t>
            </a:r>
            <a:endParaRPr kumimoji="1" lang="ja-JP" altLang="en-US" sz="3600" dirty="0"/>
          </a:p>
        </p:txBody>
      </p:sp>
      <p:graphicFrame>
        <p:nvGraphicFramePr>
          <p:cNvPr id="4" name="コンテンツ プレースホルダー 3">
            <a:extLst>
              <a:ext uri="{FF2B5EF4-FFF2-40B4-BE49-F238E27FC236}">
                <a16:creationId xmlns:a16="http://schemas.microsoft.com/office/drawing/2014/main" id="{B59C5EC0-BF06-FE4B-AEFF-9727687E3FC1}"/>
              </a:ext>
            </a:extLst>
          </p:cNvPr>
          <p:cNvGraphicFramePr>
            <a:graphicFrameLocks noGrp="1"/>
          </p:cNvGraphicFramePr>
          <p:nvPr>
            <p:ph idx="1"/>
            <p:extLst>
              <p:ext uri="{D42A27DB-BD31-4B8C-83A1-F6EECF244321}">
                <p14:modId xmlns:p14="http://schemas.microsoft.com/office/powerpoint/2010/main" val="4093114766"/>
              </p:ext>
            </p:extLst>
          </p:nvPr>
        </p:nvGraphicFramePr>
        <p:xfrm>
          <a:off x="7168895" y="2731665"/>
          <a:ext cx="3804940" cy="1010920"/>
        </p:xfrm>
        <a:graphic>
          <a:graphicData uri="http://schemas.openxmlformats.org/drawingml/2006/table">
            <a:tbl>
              <a:tblPr firstRow="1" bandRow="1">
                <a:tableStyleId>{5940675A-B579-460E-94D1-54222C63F5DA}</a:tableStyleId>
              </a:tblPr>
              <a:tblGrid>
                <a:gridCol w="951235">
                  <a:extLst>
                    <a:ext uri="{9D8B030D-6E8A-4147-A177-3AD203B41FA5}">
                      <a16:colId xmlns:a16="http://schemas.microsoft.com/office/drawing/2014/main" val="4129516443"/>
                    </a:ext>
                  </a:extLst>
                </a:gridCol>
                <a:gridCol w="951235">
                  <a:extLst>
                    <a:ext uri="{9D8B030D-6E8A-4147-A177-3AD203B41FA5}">
                      <a16:colId xmlns:a16="http://schemas.microsoft.com/office/drawing/2014/main" val="475373119"/>
                    </a:ext>
                  </a:extLst>
                </a:gridCol>
                <a:gridCol w="951235">
                  <a:extLst>
                    <a:ext uri="{9D8B030D-6E8A-4147-A177-3AD203B41FA5}">
                      <a16:colId xmlns:a16="http://schemas.microsoft.com/office/drawing/2014/main" val="3948713182"/>
                    </a:ext>
                  </a:extLst>
                </a:gridCol>
                <a:gridCol w="951235">
                  <a:extLst>
                    <a:ext uri="{9D8B030D-6E8A-4147-A177-3AD203B41FA5}">
                      <a16:colId xmlns:a16="http://schemas.microsoft.com/office/drawing/2014/main" val="3794354736"/>
                    </a:ext>
                  </a:extLst>
                </a:gridCol>
              </a:tblGrid>
              <a:tr h="370840">
                <a:tc>
                  <a:txBody>
                    <a:bodyPr/>
                    <a:lstStyle/>
                    <a:p>
                      <a:pPr algn="ctr"/>
                      <a:r>
                        <a:rPr kumimoji="1" lang="ja-JP" altLang="en-US" dirty="0"/>
                        <a:t>要因</a:t>
                      </a:r>
                      <a:r>
                        <a:rPr kumimoji="1" lang="en-US" altLang="ja-JP" dirty="0"/>
                        <a:t>A</a:t>
                      </a:r>
                      <a:endParaRPr kumimoji="1" lang="ja-JP" altLang="en-US" dirty="0"/>
                    </a:p>
                  </a:txBody>
                  <a:tcPr marL="239501" marR="239501"/>
                </a:tc>
                <a:tc>
                  <a:txBody>
                    <a:bodyPr/>
                    <a:lstStyle/>
                    <a:p>
                      <a:pPr algn="ctr"/>
                      <a:r>
                        <a:rPr kumimoji="1" lang="ja-JP" altLang="en-US" dirty="0"/>
                        <a:t>条件</a:t>
                      </a:r>
                      <a:r>
                        <a:rPr kumimoji="1" lang="en-US" altLang="ja-JP" dirty="0"/>
                        <a:t>1</a:t>
                      </a:r>
                      <a:endParaRPr kumimoji="1" lang="ja-JP" altLang="en-US" dirty="0"/>
                    </a:p>
                  </a:txBody>
                  <a:tcPr marL="239501" marR="239501"/>
                </a:tc>
                <a:tc>
                  <a:txBody>
                    <a:bodyPr/>
                    <a:lstStyle/>
                    <a:p>
                      <a:pPr algn="ctr"/>
                      <a:r>
                        <a:rPr kumimoji="1" lang="ja-JP" altLang="en-US" dirty="0"/>
                        <a:t>条件２</a:t>
                      </a:r>
                    </a:p>
                  </a:txBody>
                  <a:tcPr marL="239501" marR="239501"/>
                </a:tc>
                <a:tc>
                  <a:txBody>
                    <a:bodyPr/>
                    <a:lstStyle/>
                    <a:p>
                      <a:pPr algn="ctr"/>
                      <a:r>
                        <a:rPr kumimoji="1" lang="ja-JP" altLang="en-US" dirty="0"/>
                        <a:t>条件</a:t>
                      </a:r>
                      <a:r>
                        <a:rPr kumimoji="1" lang="en-US" altLang="ja-JP" dirty="0"/>
                        <a:t>3</a:t>
                      </a:r>
                      <a:endParaRPr kumimoji="1" lang="ja-JP" altLang="en-US" dirty="0"/>
                    </a:p>
                  </a:txBody>
                  <a:tcPr marL="239501" marR="239501"/>
                </a:tc>
                <a:extLst>
                  <a:ext uri="{0D108BD9-81ED-4DB2-BD59-A6C34878D82A}">
                    <a16:rowId xmlns:a16="http://schemas.microsoft.com/office/drawing/2014/main" val="1188625938"/>
                  </a:ext>
                </a:extLst>
              </a:tr>
              <a:tr h="370840">
                <a:tc>
                  <a:txBody>
                    <a:bodyPr/>
                    <a:lstStyle/>
                    <a:p>
                      <a:pPr algn="ctr"/>
                      <a:r>
                        <a:rPr kumimoji="1" lang="ja-JP" altLang="en-US" dirty="0"/>
                        <a:t>得点</a:t>
                      </a:r>
                    </a:p>
                  </a:txBody>
                  <a:tcPr marL="239501" marR="239501"/>
                </a:tc>
                <a:tc>
                  <a:txBody>
                    <a:bodyPr/>
                    <a:lstStyle/>
                    <a:p>
                      <a:pPr algn="ctr"/>
                      <a:r>
                        <a:rPr kumimoji="1" lang="en-US" altLang="ja-JP" dirty="0"/>
                        <a:t>X1</a:t>
                      </a:r>
                      <a:endParaRPr kumimoji="1" lang="ja-JP" altLang="en-US" dirty="0"/>
                    </a:p>
                  </a:txBody>
                  <a:tcPr marL="239501" marR="239501"/>
                </a:tc>
                <a:tc>
                  <a:txBody>
                    <a:bodyPr/>
                    <a:lstStyle/>
                    <a:p>
                      <a:pPr algn="ctr"/>
                      <a:r>
                        <a:rPr kumimoji="1" lang="en-US" altLang="ja-JP" dirty="0"/>
                        <a:t>X2</a:t>
                      </a:r>
                      <a:endParaRPr kumimoji="1" lang="ja-JP" altLang="en-US" dirty="0"/>
                    </a:p>
                  </a:txBody>
                  <a:tcPr marL="239501" marR="239501"/>
                </a:tc>
                <a:tc>
                  <a:txBody>
                    <a:bodyPr/>
                    <a:lstStyle/>
                    <a:p>
                      <a:pPr algn="ctr"/>
                      <a:r>
                        <a:rPr kumimoji="1" lang="en-US" altLang="ja-JP" dirty="0"/>
                        <a:t>X3</a:t>
                      </a:r>
                      <a:endParaRPr kumimoji="1" lang="ja-JP" altLang="en-US" dirty="0"/>
                    </a:p>
                  </a:txBody>
                  <a:tcPr marL="239501" marR="239501"/>
                </a:tc>
                <a:extLst>
                  <a:ext uri="{0D108BD9-81ED-4DB2-BD59-A6C34878D82A}">
                    <a16:rowId xmlns:a16="http://schemas.microsoft.com/office/drawing/2014/main" val="1444625181"/>
                  </a:ext>
                </a:extLst>
              </a:tr>
            </a:tbl>
          </a:graphicData>
        </a:graphic>
      </p:graphicFrame>
      <p:sp>
        <p:nvSpPr>
          <p:cNvPr id="5" name="テキスト ボックス 4">
            <a:extLst>
              <a:ext uri="{FF2B5EF4-FFF2-40B4-BE49-F238E27FC236}">
                <a16:creationId xmlns:a16="http://schemas.microsoft.com/office/drawing/2014/main" id="{161DE886-B10F-374E-B070-D6DABA93D6F7}"/>
              </a:ext>
            </a:extLst>
          </p:cNvPr>
          <p:cNvSpPr txBox="1"/>
          <p:nvPr/>
        </p:nvSpPr>
        <p:spPr>
          <a:xfrm>
            <a:off x="813815" y="3585123"/>
            <a:ext cx="10768781" cy="1384995"/>
          </a:xfrm>
          <a:prstGeom prst="rect">
            <a:avLst/>
          </a:prstGeom>
          <a:noFill/>
        </p:spPr>
        <p:txBody>
          <a:bodyPr wrap="square" rtlCol="0">
            <a:spAutoFit/>
          </a:bodyPr>
          <a:lstStyle/>
          <a:p>
            <a:pPr marL="457200" indent="-457200">
              <a:buFont typeface="Arial" panose="020B0604020202020204" pitchFamily="34" charset="0"/>
              <a:buChar char="•"/>
            </a:pPr>
            <a:r>
              <a:rPr kumimoji="1" lang="ja-JP" altLang="en-US" sz="2800" dirty="0"/>
              <a:t>要因</a:t>
            </a:r>
            <a:r>
              <a:rPr kumimoji="1" lang="en-US" altLang="ja-JP" sz="2800" dirty="0"/>
              <a:t>A</a:t>
            </a:r>
            <a:r>
              <a:rPr kumimoji="1" lang="ja-JP" altLang="en-US" sz="2800" dirty="0"/>
              <a:t>：対応なし（被験者間要因</a:t>
            </a:r>
            <a:r>
              <a:rPr kumimoji="1" lang="en-US" altLang="ja-JP" sz="2800" dirty="0"/>
              <a:t>) </a:t>
            </a:r>
          </a:p>
          <a:p>
            <a:endParaRPr kumimoji="1" lang="en-US" altLang="ja-JP" sz="2800" dirty="0"/>
          </a:p>
          <a:p>
            <a:r>
              <a:rPr kumimoji="1" lang="en-US" altLang="ja-JP" sz="2800" dirty="0"/>
              <a:t>(ex.)</a:t>
            </a:r>
            <a:r>
              <a:rPr kumimoji="1" lang="ja-JP" altLang="en-US" sz="2800" dirty="0"/>
              <a:t>被験者をランダムに３条件に振り分け</a:t>
            </a:r>
            <a:r>
              <a:rPr kumimoji="1" lang="en-US" altLang="ja-JP" sz="2800" dirty="0"/>
              <a:t>,</a:t>
            </a:r>
            <a:r>
              <a:rPr kumimoji="1" lang="ja-JP" altLang="en-US" sz="2800" dirty="0"/>
              <a:t>実験を行い得点を比較</a:t>
            </a:r>
            <a:r>
              <a:rPr kumimoji="1" lang="en-US" altLang="ja-JP" sz="2800" dirty="0"/>
              <a:t>.</a:t>
            </a:r>
          </a:p>
        </p:txBody>
      </p:sp>
      <p:sp>
        <p:nvSpPr>
          <p:cNvPr id="8" name="テキスト ボックス 7">
            <a:extLst>
              <a:ext uri="{FF2B5EF4-FFF2-40B4-BE49-F238E27FC236}">
                <a16:creationId xmlns:a16="http://schemas.microsoft.com/office/drawing/2014/main" id="{7C1478E2-5DDD-0F44-97FA-A74AB5CFDF63}"/>
              </a:ext>
            </a:extLst>
          </p:cNvPr>
          <p:cNvSpPr txBox="1"/>
          <p:nvPr/>
        </p:nvSpPr>
        <p:spPr>
          <a:xfrm>
            <a:off x="941411" y="1495093"/>
            <a:ext cx="10910359" cy="954107"/>
          </a:xfrm>
          <a:prstGeom prst="rect">
            <a:avLst/>
          </a:prstGeom>
          <a:noFill/>
        </p:spPr>
        <p:txBody>
          <a:bodyPr wrap="none" rtlCol="0">
            <a:spAutoFit/>
          </a:bodyPr>
          <a:lstStyle/>
          <a:p>
            <a:pPr marL="457200" indent="-457200">
              <a:buFont typeface="Arial" panose="020B0604020202020204" pitchFamily="34" charset="0"/>
              <a:buChar char="•"/>
            </a:pPr>
            <a:r>
              <a:rPr lang="en-US" altLang="ja-JP" sz="2800" dirty="0"/>
              <a:t>1</a:t>
            </a:r>
            <a:r>
              <a:rPr lang="ja-JP" altLang="en-US" sz="2800" dirty="0"/>
              <a:t>元配置の分散分析</a:t>
            </a:r>
            <a:r>
              <a:rPr lang="en-US" altLang="ja-JP" sz="2800" dirty="0"/>
              <a:t>(</a:t>
            </a:r>
            <a:r>
              <a:rPr lang="ja-JP" altLang="en-US" sz="2800" dirty="0"/>
              <a:t>対応なし）</a:t>
            </a:r>
            <a:r>
              <a:rPr lang="en-US" altLang="ja-JP" sz="2800" dirty="0"/>
              <a:t>One-way </a:t>
            </a:r>
            <a:r>
              <a:rPr lang="en-US" altLang="ja-JP" sz="2800" dirty="0" err="1"/>
              <a:t>anova</a:t>
            </a:r>
            <a:endParaRPr lang="en-US" altLang="ja-JP" sz="2800" dirty="0"/>
          </a:p>
          <a:p>
            <a:pPr marL="457200" indent="-457200">
              <a:buFont typeface="Arial" panose="020B0604020202020204" pitchFamily="34" charset="0"/>
              <a:buChar char="•"/>
            </a:pPr>
            <a:r>
              <a:rPr lang="en-US" altLang="ja-JP" sz="2800" dirty="0"/>
              <a:t> </a:t>
            </a:r>
            <a:r>
              <a:rPr lang="ja-JP" altLang="en-US" sz="2800" dirty="0"/>
              <a:t>完全無作為化法</a:t>
            </a:r>
            <a:r>
              <a:rPr lang="en-US" altLang="ja-JP" sz="2800" dirty="0"/>
              <a:t>(completely randomized design; CR</a:t>
            </a:r>
            <a:r>
              <a:rPr lang="ja-JP" altLang="en-US" sz="2800" dirty="0"/>
              <a:t>デザイン）</a:t>
            </a:r>
            <a:endParaRPr kumimoji="1" lang="ja-JP" altLang="en-US" sz="2800" dirty="0"/>
          </a:p>
        </p:txBody>
      </p:sp>
    </p:spTree>
    <p:extLst>
      <p:ext uri="{BB962C8B-B14F-4D97-AF65-F5344CB8AC3E}">
        <p14:creationId xmlns:p14="http://schemas.microsoft.com/office/powerpoint/2010/main" val="18020425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0EADCD0-3BCD-5A44-A8DA-186361B6AA1C}"/>
              </a:ext>
            </a:extLst>
          </p:cNvPr>
          <p:cNvSpPr>
            <a:spLocks noGrp="1"/>
          </p:cNvSpPr>
          <p:nvPr>
            <p:ph type="title"/>
          </p:nvPr>
        </p:nvSpPr>
        <p:spPr/>
        <p:txBody>
          <a:bodyPr/>
          <a:lstStyle/>
          <a:p>
            <a:r>
              <a:rPr kumimoji="1" lang="ja-JP" altLang="en-US" dirty="0"/>
              <a:t>目次</a:t>
            </a:r>
          </a:p>
        </p:txBody>
      </p:sp>
      <p:sp>
        <p:nvSpPr>
          <p:cNvPr id="3" name="コンテンツ プレースホルダー 2">
            <a:extLst>
              <a:ext uri="{FF2B5EF4-FFF2-40B4-BE49-F238E27FC236}">
                <a16:creationId xmlns:a16="http://schemas.microsoft.com/office/drawing/2014/main" id="{41C5AB1A-47B7-0D4B-8109-0FF388F95218}"/>
              </a:ext>
            </a:extLst>
          </p:cNvPr>
          <p:cNvSpPr>
            <a:spLocks noGrp="1"/>
          </p:cNvSpPr>
          <p:nvPr>
            <p:ph idx="1"/>
          </p:nvPr>
        </p:nvSpPr>
        <p:spPr>
          <a:xfrm>
            <a:off x="1901952" y="1825625"/>
            <a:ext cx="9451848" cy="4351338"/>
          </a:xfrm>
        </p:spPr>
        <p:txBody>
          <a:bodyPr>
            <a:normAutofit/>
          </a:bodyPr>
          <a:lstStyle/>
          <a:p>
            <a:r>
              <a:rPr lang="ja-JP" altLang="en-US" sz="3200" dirty="0"/>
              <a:t>概要</a:t>
            </a:r>
            <a:endParaRPr lang="en-US" altLang="ja-JP" sz="3200" dirty="0"/>
          </a:p>
          <a:p>
            <a:r>
              <a:rPr kumimoji="1" lang="ja-JP" altLang="en-US" sz="3200" dirty="0"/>
              <a:t>用語紹介</a:t>
            </a:r>
            <a:endParaRPr kumimoji="1" lang="en-US" altLang="ja-JP" sz="3200" dirty="0"/>
          </a:p>
          <a:p>
            <a:r>
              <a:rPr lang="ja-JP" altLang="en-US" sz="3200" dirty="0"/>
              <a:t>実験デザインのバリエーション</a:t>
            </a:r>
            <a:endParaRPr lang="en-US" altLang="ja-JP" sz="3200" dirty="0"/>
          </a:p>
          <a:p>
            <a:r>
              <a:rPr kumimoji="1" lang="ja-JP" altLang="en-US" sz="3200" dirty="0"/>
              <a:t>分散分析の手順</a:t>
            </a:r>
            <a:endParaRPr kumimoji="1" lang="en-US" altLang="ja-JP" sz="3200" dirty="0"/>
          </a:p>
          <a:p>
            <a:r>
              <a:rPr lang="ja-JP" altLang="en-US" sz="3200" dirty="0"/>
              <a:t>参考資料</a:t>
            </a:r>
            <a:endParaRPr kumimoji="1" lang="ja-JP" altLang="en-US" sz="3200" dirty="0"/>
          </a:p>
        </p:txBody>
      </p:sp>
    </p:spTree>
    <p:extLst>
      <p:ext uri="{BB962C8B-B14F-4D97-AF65-F5344CB8AC3E}">
        <p14:creationId xmlns:p14="http://schemas.microsoft.com/office/powerpoint/2010/main" val="10979068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9D214BC-BB8D-154D-9E96-BF08ACB75FF0}"/>
              </a:ext>
            </a:extLst>
          </p:cNvPr>
          <p:cNvSpPr>
            <a:spLocks noGrp="1"/>
          </p:cNvSpPr>
          <p:nvPr>
            <p:ph type="title"/>
          </p:nvPr>
        </p:nvSpPr>
        <p:spPr/>
        <p:txBody>
          <a:bodyPr/>
          <a:lstStyle/>
          <a:p>
            <a:r>
              <a:rPr kumimoji="1" lang="ja-JP" altLang="en-US" dirty="0"/>
              <a:t>②１要因の分散分析</a:t>
            </a:r>
          </a:p>
        </p:txBody>
      </p:sp>
      <p:sp>
        <p:nvSpPr>
          <p:cNvPr id="5" name="テキスト ボックス 4">
            <a:extLst>
              <a:ext uri="{FF2B5EF4-FFF2-40B4-BE49-F238E27FC236}">
                <a16:creationId xmlns:a16="http://schemas.microsoft.com/office/drawing/2014/main" id="{161DE886-B10F-374E-B070-D6DABA93D6F7}"/>
              </a:ext>
            </a:extLst>
          </p:cNvPr>
          <p:cNvSpPr txBox="1"/>
          <p:nvPr/>
        </p:nvSpPr>
        <p:spPr>
          <a:xfrm>
            <a:off x="710602" y="3907600"/>
            <a:ext cx="10768781" cy="2246769"/>
          </a:xfrm>
          <a:prstGeom prst="rect">
            <a:avLst/>
          </a:prstGeom>
          <a:noFill/>
        </p:spPr>
        <p:txBody>
          <a:bodyPr wrap="square" rtlCol="0">
            <a:spAutoFit/>
          </a:bodyPr>
          <a:lstStyle/>
          <a:p>
            <a:pPr marL="457200" indent="-457200">
              <a:buFont typeface="Arial" panose="020B0604020202020204" pitchFamily="34" charset="0"/>
              <a:buChar char="•"/>
            </a:pPr>
            <a:r>
              <a:rPr kumimoji="1" lang="ja-JP" altLang="en-US" sz="2800" dirty="0"/>
              <a:t>要因</a:t>
            </a:r>
            <a:r>
              <a:rPr kumimoji="1" lang="en-US" altLang="ja-JP" sz="2800" dirty="0"/>
              <a:t>A</a:t>
            </a:r>
            <a:r>
              <a:rPr kumimoji="1" lang="ja-JP" altLang="en-US" sz="2800" dirty="0"/>
              <a:t>：対応あり（被験者内要因</a:t>
            </a:r>
            <a:r>
              <a:rPr kumimoji="1" lang="en-US" altLang="ja-JP" sz="2800" dirty="0"/>
              <a:t>)</a:t>
            </a:r>
          </a:p>
          <a:p>
            <a:r>
              <a:rPr kumimoji="1" lang="en-US" altLang="ja-JP" sz="2800" dirty="0"/>
              <a:t>(ex.)</a:t>
            </a:r>
            <a:r>
              <a:rPr kumimoji="1" lang="ja-JP" altLang="en-US" sz="2800" dirty="0"/>
              <a:t>全被験者に対して３つの異なる方法によって授業を行い</a:t>
            </a:r>
            <a:r>
              <a:rPr kumimoji="1" lang="en-US" altLang="ja-JP" sz="2800" dirty="0"/>
              <a:t>, </a:t>
            </a:r>
            <a:r>
              <a:rPr kumimoji="1" lang="ja-JP" altLang="en-US" sz="2800" dirty="0"/>
              <a:t>テストの結果を比較</a:t>
            </a:r>
            <a:r>
              <a:rPr kumimoji="1" lang="en-US" altLang="ja-JP" sz="2800" dirty="0"/>
              <a:t>.</a:t>
            </a:r>
            <a:endParaRPr lang="en-US" altLang="ja-JP" sz="2800" dirty="0"/>
          </a:p>
          <a:p>
            <a:r>
              <a:rPr lang="ja-JP" altLang="en-US" sz="2800" dirty="0"/>
              <a:t>（注）</a:t>
            </a:r>
            <a:r>
              <a:rPr kumimoji="1" lang="ja-JP" altLang="en-US" sz="2800" dirty="0"/>
              <a:t>被験者内要因では</a:t>
            </a:r>
            <a:r>
              <a:rPr kumimoji="1" lang="en-US" altLang="ja-JP" sz="2800" dirty="0"/>
              <a:t>,</a:t>
            </a:r>
            <a:r>
              <a:rPr kumimoji="1" lang="ja-JP" altLang="en-US" sz="2800" dirty="0"/>
              <a:t> 順番の効果を相殺するため</a:t>
            </a:r>
            <a:r>
              <a:rPr kumimoji="1" lang="en-US" altLang="ja-JP" sz="2800" dirty="0"/>
              <a:t>,</a:t>
            </a:r>
            <a:r>
              <a:rPr kumimoji="1" lang="ja-JP" altLang="en-US" sz="2800" dirty="0"/>
              <a:t>被験者によって順番を変えて</a:t>
            </a:r>
            <a:r>
              <a:rPr kumimoji="1" lang="en-US" altLang="ja-JP" sz="2800" dirty="0"/>
              <a:t>,</a:t>
            </a:r>
            <a:r>
              <a:rPr lang="ja-JP" altLang="en-US" sz="2800" dirty="0"/>
              <a:t> カウンターバランスを取る必要がある</a:t>
            </a:r>
            <a:r>
              <a:rPr lang="en-US" altLang="ja-JP" sz="2800" dirty="0"/>
              <a:t>.</a:t>
            </a:r>
            <a:endParaRPr kumimoji="1" lang="en-US" altLang="ja-JP" sz="2800" dirty="0"/>
          </a:p>
        </p:txBody>
      </p:sp>
      <p:sp>
        <p:nvSpPr>
          <p:cNvPr id="3" name="テキスト ボックス 2">
            <a:extLst>
              <a:ext uri="{FF2B5EF4-FFF2-40B4-BE49-F238E27FC236}">
                <a16:creationId xmlns:a16="http://schemas.microsoft.com/office/drawing/2014/main" id="{359BF854-F39C-9849-B607-DD5AEEE98B0B}"/>
              </a:ext>
            </a:extLst>
          </p:cNvPr>
          <p:cNvSpPr txBox="1"/>
          <p:nvPr/>
        </p:nvSpPr>
        <p:spPr>
          <a:xfrm>
            <a:off x="1133856" y="1417776"/>
            <a:ext cx="9660017" cy="1661993"/>
          </a:xfrm>
          <a:prstGeom prst="rect">
            <a:avLst/>
          </a:prstGeom>
          <a:noFill/>
        </p:spPr>
        <p:txBody>
          <a:bodyPr wrap="none" rtlCol="0">
            <a:spAutoFit/>
          </a:bodyPr>
          <a:lstStyle/>
          <a:p>
            <a:pPr marL="457200" indent="-457200">
              <a:buFont typeface="Arial" panose="020B0604020202020204" pitchFamily="34" charset="0"/>
              <a:buChar char="•"/>
            </a:pPr>
            <a:r>
              <a:rPr lang="en-US" altLang="ja-JP" sz="2800" dirty="0"/>
              <a:t>1</a:t>
            </a:r>
            <a:r>
              <a:rPr lang="ja-JP" altLang="en-US" sz="2800" dirty="0"/>
              <a:t>元配置の分散分析（対応あり）</a:t>
            </a:r>
            <a:r>
              <a:rPr lang="en-US" altLang="ja-JP" sz="2800" dirty="0"/>
              <a:t> Paired one-way </a:t>
            </a:r>
            <a:r>
              <a:rPr lang="en-US" altLang="ja-JP" sz="2800" dirty="0" err="1"/>
              <a:t>anova</a:t>
            </a:r>
            <a:endParaRPr lang="en-US" altLang="ja-JP" sz="2800" dirty="0"/>
          </a:p>
          <a:p>
            <a:pPr marL="457200" indent="-457200">
              <a:buFont typeface="Arial" panose="020B0604020202020204" pitchFamily="34" charset="0"/>
              <a:buChar char="•"/>
            </a:pPr>
            <a:r>
              <a:rPr lang="ja-JP" altLang="en-US" sz="2800" dirty="0"/>
              <a:t>乱塊法</a:t>
            </a:r>
            <a:r>
              <a:rPr lang="en-US" altLang="ja-JP" sz="2800" dirty="0"/>
              <a:t>(randomized block design; RB</a:t>
            </a:r>
            <a:r>
              <a:rPr lang="ja-JP" altLang="en-US" sz="2800" dirty="0"/>
              <a:t>デザイン</a:t>
            </a:r>
            <a:r>
              <a:rPr lang="en-US" altLang="ja-JP" sz="2800" dirty="0"/>
              <a:t>)</a:t>
            </a:r>
          </a:p>
          <a:p>
            <a:pPr marL="457200" indent="-457200">
              <a:buFont typeface="Arial" panose="020B0604020202020204" pitchFamily="34" charset="0"/>
              <a:buChar char="•"/>
            </a:pPr>
            <a:r>
              <a:rPr lang="ja-JP" altLang="en-US" sz="2800" dirty="0"/>
              <a:t>繰り返し測定計画 </a:t>
            </a:r>
            <a:r>
              <a:rPr lang="en-US" altLang="ja-JP" sz="2800" dirty="0"/>
              <a:t>(repeated-measure design)</a:t>
            </a:r>
          </a:p>
          <a:p>
            <a:endParaRPr kumimoji="1" lang="ja-JP" altLang="en-US" dirty="0"/>
          </a:p>
        </p:txBody>
      </p:sp>
      <p:graphicFrame>
        <p:nvGraphicFramePr>
          <p:cNvPr id="6" name="コンテンツ プレースホルダー 3">
            <a:extLst>
              <a:ext uri="{FF2B5EF4-FFF2-40B4-BE49-F238E27FC236}">
                <a16:creationId xmlns:a16="http://schemas.microsoft.com/office/drawing/2014/main" id="{235126AE-FAF0-974A-B77E-A098E8CE4043}"/>
              </a:ext>
            </a:extLst>
          </p:cNvPr>
          <p:cNvGraphicFramePr>
            <a:graphicFrameLocks/>
          </p:cNvGraphicFramePr>
          <p:nvPr>
            <p:extLst>
              <p:ext uri="{D42A27DB-BD31-4B8C-83A1-F6EECF244321}">
                <p14:modId xmlns:p14="http://schemas.microsoft.com/office/powerpoint/2010/main" val="2501402279"/>
              </p:ext>
            </p:extLst>
          </p:nvPr>
        </p:nvGraphicFramePr>
        <p:xfrm>
          <a:off x="7115107" y="3079769"/>
          <a:ext cx="3804940" cy="1010920"/>
        </p:xfrm>
        <a:graphic>
          <a:graphicData uri="http://schemas.openxmlformats.org/drawingml/2006/table">
            <a:tbl>
              <a:tblPr firstRow="1" bandRow="1">
                <a:tableStyleId>{5940675A-B579-460E-94D1-54222C63F5DA}</a:tableStyleId>
              </a:tblPr>
              <a:tblGrid>
                <a:gridCol w="951235">
                  <a:extLst>
                    <a:ext uri="{9D8B030D-6E8A-4147-A177-3AD203B41FA5}">
                      <a16:colId xmlns:a16="http://schemas.microsoft.com/office/drawing/2014/main" val="4129516443"/>
                    </a:ext>
                  </a:extLst>
                </a:gridCol>
                <a:gridCol w="951235">
                  <a:extLst>
                    <a:ext uri="{9D8B030D-6E8A-4147-A177-3AD203B41FA5}">
                      <a16:colId xmlns:a16="http://schemas.microsoft.com/office/drawing/2014/main" val="475373119"/>
                    </a:ext>
                  </a:extLst>
                </a:gridCol>
                <a:gridCol w="951235">
                  <a:extLst>
                    <a:ext uri="{9D8B030D-6E8A-4147-A177-3AD203B41FA5}">
                      <a16:colId xmlns:a16="http://schemas.microsoft.com/office/drawing/2014/main" val="3948713182"/>
                    </a:ext>
                  </a:extLst>
                </a:gridCol>
                <a:gridCol w="951235">
                  <a:extLst>
                    <a:ext uri="{9D8B030D-6E8A-4147-A177-3AD203B41FA5}">
                      <a16:colId xmlns:a16="http://schemas.microsoft.com/office/drawing/2014/main" val="3794354736"/>
                    </a:ext>
                  </a:extLst>
                </a:gridCol>
              </a:tblGrid>
              <a:tr h="370840">
                <a:tc>
                  <a:txBody>
                    <a:bodyPr/>
                    <a:lstStyle/>
                    <a:p>
                      <a:pPr algn="ctr"/>
                      <a:r>
                        <a:rPr kumimoji="1" lang="ja-JP" altLang="en-US" dirty="0"/>
                        <a:t>要因</a:t>
                      </a:r>
                      <a:r>
                        <a:rPr kumimoji="1" lang="en-US" altLang="ja-JP" dirty="0"/>
                        <a:t>A</a:t>
                      </a:r>
                      <a:endParaRPr kumimoji="1" lang="ja-JP" altLang="en-US" dirty="0"/>
                    </a:p>
                  </a:txBody>
                  <a:tcPr marL="239501" marR="239501"/>
                </a:tc>
                <a:tc>
                  <a:txBody>
                    <a:bodyPr/>
                    <a:lstStyle/>
                    <a:p>
                      <a:pPr algn="ctr"/>
                      <a:r>
                        <a:rPr kumimoji="1" lang="ja-JP" altLang="en-US" dirty="0"/>
                        <a:t>条件</a:t>
                      </a:r>
                      <a:r>
                        <a:rPr kumimoji="1" lang="en-US" altLang="ja-JP" dirty="0"/>
                        <a:t>1</a:t>
                      </a:r>
                      <a:endParaRPr kumimoji="1" lang="ja-JP" altLang="en-US" dirty="0"/>
                    </a:p>
                  </a:txBody>
                  <a:tcPr marL="239501" marR="239501"/>
                </a:tc>
                <a:tc>
                  <a:txBody>
                    <a:bodyPr/>
                    <a:lstStyle/>
                    <a:p>
                      <a:pPr algn="ctr"/>
                      <a:r>
                        <a:rPr kumimoji="1" lang="ja-JP" altLang="en-US" dirty="0"/>
                        <a:t>条件２</a:t>
                      </a:r>
                    </a:p>
                  </a:txBody>
                  <a:tcPr marL="239501" marR="239501"/>
                </a:tc>
                <a:tc>
                  <a:txBody>
                    <a:bodyPr/>
                    <a:lstStyle/>
                    <a:p>
                      <a:pPr algn="ctr"/>
                      <a:r>
                        <a:rPr kumimoji="1" lang="ja-JP" altLang="en-US" dirty="0"/>
                        <a:t>条件</a:t>
                      </a:r>
                      <a:r>
                        <a:rPr kumimoji="1" lang="en-US" altLang="ja-JP" dirty="0"/>
                        <a:t>3</a:t>
                      </a:r>
                      <a:endParaRPr kumimoji="1" lang="ja-JP" altLang="en-US" dirty="0"/>
                    </a:p>
                  </a:txBody>
                  <a:tcPr marL="239501" marR="239501"/>
                </a:tc>
                <a:extLst>
                  <a:ext uri="{0D108BD9-81ED-4DB2-BD59-A6C34878D82A}">
                    <a16:rowId xmlns:a16="http://schemas.microsoft.com/office/drawing/2014/main" val="1188625938"/>
                  </a:ext>
                </a:extLst>
              </a:tr>
              <a:tr h="370840">
                <a:tc>
                  <a:txBody>
                    <a:bodyPr/>
                    <a:lstStyle/>
                    <a:p>
                      <a:pPr algn="ctr"/>
                      <a:r>
                        <a:rPr kumimoji="1" lang="ja-JP" altLang="en-US" dirty="0"/>
                        <a:t>得点</a:t>
                      </a:r>
                    </a:p>
                  </a:txBody>
                  <a:tcPr marL="239501" marR="239501"/>
                </a:tc>
                <a:tc>
                  <a:txBody>
                    <a:bodyPr/>
                    <a:lstStyle/>
                    <a:p>
                      <a:pPr algn="ctr"/>
                      <a:r>
                        <a:rPr kumimoji="1" lang="en-US" altLang="ja-JP" dirty="0"/>
                        <a:t>X1</a:t>
                      </a:r>
                      <a:endParaRPr kumimoji="1" lang="ja-JP" altLang="en-US" dirty="0"/>
                    </a:p>
                  </a:txBody>
                  <a:tcPr marL="239501" marR="239501"/>
                </a:tc>
                <a:tc>
                  <a:txBody>
                    <a:bodyPr/>
                    <a:lstStyle/>
                    <a:p>
                      <a:pPr algn="ctr"/>
                      <a:r>
                        <a:rPr kumimoji="1" lang="en-US" altLang="ja-JP" dirty="0"/>
                        <a:t>X2</a:t>
                      </a:r>
                      <a:endParaRPr kumimoji="1" lang="ja-JP" altLang="en-US" dirty="0"/>
                    </a:p>
                  </a:txBody>
                  <a:tcPr marL="239501" marR="239501"/>
                </a:tc>
                <a:tc>
                  <a:txBody>
                    <a:bodyPr/>
                    <a:lstStyle/>
                    <a:p>
                      <a:pPr algn="ctr"/>
                      <a:r>
                        <a:rPr kumimoji="1" lang="en-US" altLang="ja-JP" dirty="0"/>
                        <a:t>X3</a:t>
                      </a:r>
                      <a:endParaRPr kumimoji="1" lang="ja-JP" altLang="en-US" dirty="0"/>
                    </a:p>
                  </a:txBody>
                  <a:tcPr marL="239501" marR="239501"/>
                </a:tc>
                <a:extLst>
                  <a:ext uri="{0D108BD9-81ED-4DB2-BD59-A6C34878D82A}">
                    <a16:rowId xmlns:a16="http://schemas.microsoft.com/office/drawing/2014/main" val="1444625181"/>
                  </a:ext>
                </a:extLst>
              </a:tr>
            </a:tbl>
          </a:graphicData>
        </a:graphic>
      </p:graphicFrame>
    </p:spTree>
    <p:extLst>
      <p:ext uri="{BB962C8B-B14F-4D97-AF65-F5344CB8AC3E}">
        <p14:creationId xmlns:p14="http://schemas.microsoft.com/office/powerpoint/2010/main" val="9043195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15F4915-B7A0-DC4F-9E21-99FC17774D11}"/>
              </a:ext>
            </a:extLst>
          </p:cNvPr>
          <p:cNvSpPr>
            <a:spLocks noGrp="1"/>
          </p:cNvSpPr>
          <p:nvPr>
            <p:ph type="title"/>
          </p:nvPr>
        </p:nvSpPr>
        <p:spPr/>
        <p:txBody>
          <a:bodyPr/>
          <a:lstStyle/>
          <a:p>
            <a:r>
              <a:rPr kumimoji="1" lang="ja-JP" altLang="en-US" dirty="0"/>
              <a:t>③２要因の分散分析</a:t>
            </a:r>
          </a:p>
        </p:txBody>
      </p:sp>
      <p:sp>
        <p:nvSpPr>
          <p:cNvPr id="3" name="コンテンツ プレースホルダー 2">
            <a:extLst>
              <a:ext uri="{FF2B5EF4-FFF2-40B4-BE49-F238E27FC236}">
                <a16:creationId xmlns:a16="http://schemas.microsoft.com/office/drawing/2014/main" id="{411B63BC-018E-5C46-B8D9-AC4BB1E0AD2B}"/>
              </a:ext>
            </a:extLst>
          </p:cNvPr>
          <p:cNvSpPr>
            <a:spLocks noGrp="1"/>
          </p:cNvSpPr>
          <p:nvPr>
            <p:ph idx="1"/>
          </p:nvPr>
        </p:nvSpPr>
        <p:spPr>
          <a:xfrm>
            <a:off x="838200" y="3362590"/>
            <a:ext cx="10680289" cy="2501626"/>
          </a:xfrm>
        </p:spPr>
        <p:txBody>
          <a:bodyPr>
            <a:normAutofit/>
          </a:bodyPr>
          <a:lstStyle/>
          <a:p>
            <a:r>
              <a:rPr kumimoji="1" lang="ja-JP" altLang="en-US" dirty="0"/>
              <a:t>要因</a:t>
            </a:r>
            <a:r>
              <a:rPr kumimoji="1" lang="en-US" altLang="ja-JP" dirty="0"/>
              <a:t>A:</a:t>
            </a:r>
            <a:r>
              <a:rPr kumimoji="1" lang="ja-JP" altLang="en-US" dirty="0"/>
              <a:t>対応なし（被験者間要因</a:t>
            </a:r>
            <a:r>
              <a:rPr kumimoji="1" lang="en-US" altLang="ja-JP" dirty="0"/>
              <a:t>)</a:t>
            </a:r>
          </a:p>
          <a:p>
            <a:pPr marL="0" indent="0">
              <a:buNone/>
            </a:pPr>
            <a:r>
              <a:rPr lang="ja-JP" altLang="en-US" dirty="0"/>
              <a:t>  要因</a:t>
            </a:r>
            <a:r>
              <a:rPr lang="en-US" altLang="ja-JP" dirty="0"/>
              <a:t>B:</a:t>
            </a:r>
            <a:r>
              <a:rPr lang="ja-JP" altLang="en-US" dirty="0"/>
              <a:t>対応なし（被験者間要因）</a:t>
            </a:r>
            <a:endParaRPr lang="en-US" altLang="ja-JP" dirty="0"/>
          </a:p>
          <a:p>
            <a:pPr marL="0" indent="0">
              <a:buNone/>
            </a:pPr>
            <a:r>
              <a:rPr kumimoji="1" lang="en-US" altLang="ja-JP" dirty="0"/>
              <a:t>(ex.)</a:t>
            </a:r>
            <a:r>
              <a:rPr kumimoji="1" lang="ja-JP" altLang="en-US" dirty="0"/>
              <a:t>中学校と高校である検査を実施</a:t>
            </a:r>
            <a:r>
              <a:rPr kumimoji="1" lang="en-US" altLang="ja-JP" dirty="0"/>
              <a:t>,</a:t>
            </a:r>
          </a:p>
          <a:p>
            <a:pPr marL="0" indent="0">
              <a:buNone/>
            </a:pPr>
            <a:r>
              <a:rPr kumimoji="1" lang="ja-JP" altLang="en-US" dirty="0"/>
              <a:t>男女と学校段階で検査得点を比較</a:t>
            </a:r>
            <a:r>
              <a:rPr kumimoji="1" lang="en-US" altLang="ja-JP" dirty="0"/>
              <a:t>.</a:t>
            </a:r>
          </a:p>
          <a:p>
            <a:pPr marL="0" indent="0">
              <a:buNone/>
            </a:pPr>
            <a:endParaRPr kumimoji="1" lang="en-US" altLang="ja-JP" dirty="0"/>
          </a:p>
          <a:p>
            <a:pPr marL="0" indent="0">
              <a:buNone/>
            </a:pPr>
            <a:endParaRPr lang="en-US" altLang="ja-JP" dirty="0"/>
          </a:p>
        </p:txBody>
      </p:sp>
      <p:graphicFrame>
        <p:nvGraphicFramePr>
          <p:cNvPr id="4" name="コンテンツ プレースホルダー 3">
            <a:extLst>
              <a:ext uri="{FF2B5EF4-FFF2-40B4-BE49-F238E27FC236}">
                <a16:creationId xmlns:a16="http://schemas.microsoft.com/office/drawing/2014/main" id="{7527E16C-1AF5-D44E-963C-E991CC999E2A}"/>
              </a:ext>
            </a:extLst>
          </p:cNvPr>
          <p:cNvGraphicFramePr>
            <a:graphicFrameLocks/>
          </p:cNvGraphicFramePr>
          <p:nvPr>
            <p:extLst>
              <p:ext uri="{D42A27DB-BD31-4B8C-83A1-F6EECF244321}">
                <p14:modId xmlns:p14="http://schemas.microsoft.com/office/powerpoint/2010/main" val="2403787184"/>
              </p:ext>
            </p:extLst>
          </p:nvPr>
        </p:nvGraphicFramePr>
        <p:xfrm>
          <a:off x="6968613" y="3482463"/>
          <a:ext cx="4549875" cy="2261880"/>
        </p:xfrm>
        <a:graphic>
          <a:graphicData uri="http://schemas.openxmlformats.org/drawingml/2006/table">
            <a:tbl>
              <a:tblPr firstRow="1" bandRow="1">
                <a:tableStyleId>{5940675A-B579-460E-94D1-54222C63F5DA}</a:tableStyleId>
              </a:tblPr>
              <a:tblGrid>
                <a:gridCol w="909975">
                  <a:extLst>
                    <a:ext uri="{9D8B030D-6E8A-4147-A177-3AD203B41FA5}">
                      <a16:colId xmlns:a16="http://schemas.microsoft.com/office/drawing/2014/main" val="4129516443"/>
                    </a:ext>
                  </a:extLst>
                </a:gridCol>
                <a:gridCol w="909975">
                  <a:extLst>
                    <a:ext uri="{9D8B030D-6E8A-4147-A177-3AD203B41FA5}">
                      <a16:colId xmlns:a16="http://schemas.microsoft.com/office/drawing/2014/main" val="475373119"/>
                    </a:ext>
                  </a:extLst>
                </a:gridCol>
                <a:gridCol w="839531">
                  <a:extLst>
                    <a:ext uri="{9D8B030D-6E8A-4147-A177-3AD203B41FA5}">
                      <a16:colId xmlns:a16="http://schemas.microsoft.com/office/drawing/2014/main" val="3948713182"/>
                    </a:ext>
                  </a:extLst>
                </a:gridCol>
                <a:gridCol w="980419">
                  <a:extLst>
                    <a:ext uri="{9D8B030D-6E8A-4147-A177-3AD203B41FA5}">
                      <a16:colId xmlns:a16="http://schemas.microsoft.com/office/drawing/2014/main" val="3794354736"/>
                    </a:ext>
                  </a:extLst>
                </a:gridCol>
                <a:gridCol w="909975">
                  <a:extLst>
                    <a:ext uri="{9D8B030D-6E8A-4147-A177-3AD203B41FA5}">
                      <a16:colId xmlns:a16="http://schemas.microsoft.com/office/drawing/2014/main" val="1470115987"/>
                    </a:ext>
                  </a:extLst>
                </a:gridCol>
              </a:tblGrid>
              <a:tr h="753960">
                <a:tc>
                  <a:txBody>
                    <a:bodyPr/>
                    <a:lstStyle/>
                    <a:p>
                      <a:pPr algn="ctr"/>
                      <a:r>
                        <a:rPr kumimoji="1" lang="ja-JP" altLang="en-US" dirty="0"/>
                        <a:t>要因</a:t>
                      </a:r>
                      <a:r>
                        <a:rPr kumimoji="1" lang="en-US" altLang="ja-JP" dirty="0"/>
                        <a:t>A</a:t>
                      </a:r>
                      <a:endParaRPr kumimoji="1" lang="ja-JP" altLang="en-US" dirty="0"/>
                    </a:p>
                  </a:txBody>
                  <a:tcPr/>
                </a:tc>
                <a:tc gridSpan="2">
                  <a:txBody>
                    <a:bodyPr/>
                    <a:lstStyle/>
                    <a:p>
                      <a:pPr algn="ctr"/>
                      <a:r>
                        <a:rPr kumimoji="1" lang="ja-JP" altLang="en-US" dirty="0"/>
                        <a:t>条件</a:t>
                      </a:r>
                      <a:r>
                        <a:rPr kumimoji="1" lang="en-US" altLang="ja-JP" dirty="0"/>
                        <a:t>1</a:t>
                      </a:r>
                      <a:endParaRPr kumimoji="1" lang="ja-JP" altLang="en-US" dirty="0"/>
                    </a:p>
                  </a:txBody>
                  <a:tcPr/>
                </a:tc>
                <a:tc hMerge="1">
                  <a:txBody>
                    <a:bodyPr/>
                    <a:lstStyle/>
                    <a:p>
                      <a:endParaRPr kumimoji="1" lang="ja-JP" altLang="en-US" dirty="0"/>
                    </a:p>
                  </a:txBody>
                  <a:tcPr/>
                </a:tc>
                <a:tc gridSpan="2">
                  <a:txBody>
                    <a:bodyPr/>
                    <a:lstStyle/>
                    <a:p>
                      <a:pPr algn="ctr"/>
                      <a:r>
                        <a:rPr kumimoji="1" lang="ja-JP" altLang="en-US" dirty="0"/>
                        <a:t>条件</a:t>
                      </a:r>
                      <a:r>
                        <a:rPr kumimoji="1" lang="en-US" altLang="ja-JP" dirty="0"/>
                        <a:t>2</a:t>
                      </a:r>
                      <a:endParaRPr kumimoji="1" lang="ja-JP" altLang="en-US" dirty="0"/>
                    </a:p>
                  </a:txBody>
                  <a:tcPr/>
                </a:tc>
                <a:tc hMerge="1">
                  <a:txBody>
                    <a:bodyPr/>
                    <a:lstStyle/>
                    <a:p>
                      <a:endParaRPr kumimoji="1" lang="ja-JP" altLang="en-US" dirty="0"/>
                    </a:p>
                  </a:txBody>
                  <a:tcPr/>
                </a:tc>
                <a:extLst>
                  <a:ext uri="{0D108BD9-81ED-4DB2-BD59-A6C34878D82A}">
                    <a16:rowId xmlns:a16="http://schemas.microsoft.com/office/drawing/2014/main" val="1188625938"/>
                  </a:ext>
                </a:extLst>
              </a:tr>
              <a:tr h="753960">
                <a:tc>
                  <a:txBody>
                    <a:bodyPr/>
                    <a:lstStyle/>
                    <a:p>
                      <a:pPr algn="ctr"/>
                      <a:r>
                        <a:rPr kumimoji="1" lang="ja-JP" altLang="en-US" dirty="0"/>
                        <a:t>要因</a:t>
                      </a:r>
                      <a:r>
                        <a:rPr kumimoji="1" lang="en-US" altLang="ja-JP" dirty="0"/>
                        <a:t>B</a:t>
                      </a:r>
                    </a:p>
                  </a:txBody>
                  <a:tcPr/>
                </a:tc>
                <a:tc>
                  <a:txBody>
                    <a:bodyPr/>
                    <a:lstStyle/>
                    <a:p>
                      <a:pPr algn="ctr"/>
                      <a:r>
                        <a:rPr kumimoji="1" lang="ja-JP" altLang="en-US" dirty="0"/>
                        <a:t>条件１</a:t>
                      </a:r>
                    </a:p>
                  </a:txBody>
                  <a:tcPr/>
                </a:tc>
                <a:tc>
                  <a:txBody>
                    <a:bodyPr/>
                    <a:lstStyle/>
                    <a:p>
                      <a:pPr algn="ctr"/>
                      <a:r>
                        <a:rPr kumimoji="1" lang="ja-JP" altLang="en-US" dirty="0"/>
                        <a:t>条件２</a:t>
                      </a:r>
                    </a:p>
                  </a:txBody>
                  <a:tcPr/>
                </a:tc>
                <a:tc>
                  <a:txBody>
                    <a:bodyPr/>
                    <a:lstStyle/>
                    <a:p>
                      <a:pPr algn="ctr"/>
                      <a:r>
                        <a:rPr kumimoji="1" lang="ja-JP" altLang="en-US" dirty="0"/>
                        <a:t>条件１</a:t>
                      </a:r>
                    </a:p>
                  </a:txBody>
                  <a:tcPr/>
                </a:tc>
                <a:tc>
                  <a:txBody>
                    <a:bodyPr/>
                    <a:lstStyle/>
                    <a:p>
                      <a:pPr algn="ctr"/>
                      <a:r>
                        <a:rPr kumimoji="1" lang="ja-JP" altLang="en-US" dirty="0"/>
                        <a:t>条件２</a:t>
                      </a:r>
                    </a:p>
                  </a:txBody>
                  <a:tcPr/>
                </a:tc>
                <a:extLst>
                  <a:ext uri="{0D108BD9-81ED-4DB2-BD59-A6C34878D82A}">
                    <a16:rowId xmlns:a16="http://schemas.microsoft.com/office/drawing/2014/main" val="1444625181"/>
                  </a:ext>
                </a:extLst>
              </a:tr>
              <a:tr h="753960">
                <a:tc>
                  <a:txBody>
                    <a:bodyPr/>
                    <a:lstStyle/>
                    <a:p>
                      <a:pPr algn="ctr"/>
                      <a:r>
                        <a:rPr kumimoji="1" lang="ja-JP" altLang="en-US" dirty="0"/>
                        <a:t>得点</a:t>
                      </a:r>
                    </a:p>
                  </a:txBody>
                  <a:tcPr/>
                </a:tc>
                <a:tc>
                  <a:txBody>
                    <a:bodyPr/>
                    <a:lstStyle/>
                    <a:p>
                      <a:pPr algn="ctr"/>
                      <a:r>
                        <a:rPr kumimoji="1" lang="en-US" altLang="ja-JP" dirty="0"/>
                        <a:t>X1</a:t>
                      </a:r>
                      <a:endParaRPr kumimoji="1" lang="ja-JP" altLang="en-US" dirty="0"/>
                    </a:p>
                  </a:txBody>
                  <a:tcPr/>
                </a:tc>
                <a:tc>
                  <a:txBody>
                    <a:bodyPr/>
                    <a:lstStyle/>
                    <a:p>
                      <a:pPr algn="ctr"/>
                      <a:r>
                        <a:rPr kumimoji="1" lang="en-US" altLang="ja-JP" dirty="0"/>
                        <a:t>X2</a:t>
                      </a:r>
                      <a:endParaRPr kumimoji="1" lang="ja-JP" altLang="en-US" dirty="0"/>
                    </a:p>
                  </a:txBody>
                  <a:tcPr/>
                </a:tc>
                <a:tc>
                  <a:txBody>
                    <a:bodyPr/>
                    <a:lstStyle/>
                    <a:p>
                      <a:pPr algn="ctr"/>
                      <a:r>
                        <a:rPr kumimoji="1" lang="en-US" altLang="ja-JP" dirty="0"/>
                        <a:t>X3</a:t>
                      </a:r>
                      <a:endParaRPr kumimoji="1" lang="ja-JP" altLang="en-US" dirty="0"/>
                    </a:p>
                  </a:txBody>
                  <a:tcPr/>
                </a:tc>
                <a:tc>
                  <a:txBody>
                    <a:bodyPr/>
                    <a:lstStyle/>
                    <a:p>
                      <a:pPr algn="ctr"/>
                      <a:r>
                        <a:rPr kumimoji="1" lang="en-US" altLang="ja-JP" dirty="0"/>
                        <a:t>X4</a:t>
                      </a:r>
                      <a:endParaRPr kumimoji="1" lang="ja-JP" altLang="en-US" dirty="0"/>
                    </a:p>
                  </a:txBody>
                  <a:tcPr/>
                </a:tc>
                <a:extLst>
                  <a:ext uri="{0D108BD9-81ED-4DB2-BD59-A6C34878D82A}">
                    <a16:rowId xmlns:a16="http://schemas.microsoft.com/office/drawing/2014/main" val="3003047509"/>
                  </a:ext>
                </a:extLst>
              </a:tr>
            </a:tbl>
          </a:graphicData>
        </a:graphic>
      </p:graphicFrame>
      <p:sp>
        <p:nvSpPr>
          <p:cNvPr id="5" name="テキスト ボックス 4">
            <a:extLst>
              <a:ext uri="{FF2B5EF4-FFF2-40B4-BE49-F238E27FC236}">
                <a16:creationId xmlns:a16="http://schemas.microsoft.com/office/drawing/2014/main" id="{32CBA670-468D-A34F-9612-89D2E716C698}"/>
              </a:ext>
            </a:extLst>
          </p:cNvPr>
          <p:cNvSpPr txBox="1"/>
          <p:nvPr/>
        </p:nvSpPr>
        <p:spPr>
          <a:xfrm>
            <a:off x="1060704" y="1463040"/>
            <a:ext cx="9568645" cy="1661993"/>
          </a:xfrm>
          <a:prstGeom prst="rect">
            <a:avLst/>
          </a:prstGeom>
          <a:noFill/>
        </p:spPr>
        <p:txBody>
          <a:bodyPr wrap="none" rtlCol="0">
            <a:spAutoFit/>
          </a:bodyPr>
          <a:lstStyle/>
          <a:p>
            <a:pPr marL="457200" indent="-457200">
              <a:buFont typeface="Arial" panose="020B0604020202020204" pitchFamily="34" charset="0"/>
              <a:buChar char="•"/>
            </a:pPr>
            <a:r>
              <a:rPr lang="en-US" altLang="ja-JP" sz="2800" dirty="0"/>
              <a:t>2</a:t>
            </a:r>
            <a:r>
              <a:rPr lang="ja-JP" altLang="en-US" sz="2800" dirty="0"/>
              <a:t>元配置の分散分析</a:t>
            </a:r>
            <a:endParaRPr lang="en-US" altLang="ja-JP" sz="2800" dirty="0"/>
          </a:p>
          <a:p>
            <a:pPr marL="457200" indent="-457200">
              <a:buFont typeface="Arial" panose="020B0604020202020204" pitchFamily="34" charset="0"/>
              <a:buChar char="•"/>
            </a:pPr>
            <a:r>
              <a:rPr lang="ja-JP" altLang="en-US" sz="2800" dirty="0"/>
              <a:t>完全無作為化要因計画 </a:t>
            </a:r>
            <a:endParaRPr lang="en-US" altLang="ja-JP" sz="2800" dirty="0"/>
          </a:p>
          <a:p>
            <a:r>
              <a:rPr lang="en-US" altLang="ja-JP" sz="2800" dirty="0"/>
              <a:t>(completely randomized factorial design; </a:t>
            </a:r>
            <a:r>
              <a:rPr lang="en-US" altLang="ja-JP" sz="2800" dirty="0" err="1"/>
              <a:t>CRF</a:t>
            </a:r>
            <a:r>
              <a:rPr lang="en-US" altLang="ja-JP" sz="2800" baseline="-25000" dirty="0" err="1"/>
              <a:t>pq</a:t>
            </a:r>
            <a:r>
              <a:rPr lang="ja-JP" altLang="en-US" sz="2800" dirty="0"/>
              <a:t>デザイン</a:t>
            </a:r>
            <a:r>
              <a:rPr lang="en-US" altLang="ja-JP" sz="2800" dirty="0"/>
              <a:t>)</a:t>
            </a:r>
            <a:endParaRPr lang="ja-JP" altLang="en-US" sz="2800" dirty="0"/>
          </a:p>
          <a:p>
            <a:endParaRPr kumimoji="1" lang="ja-JP" altLang="en-US" dirty="0"/>
          </a:p>
        </p:txBody>
      </p:sp>
    </p:spTree>
    <p:extLst>
      <p:ext uri="{BB962C8B-B14F-4D97-AF65-F5344CB8AC3E}">
        <p14:creationId xmlns:p14="http://schemas.microsoft.com/office/powerpoint/2010/main" val="24351460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15F4915-B7A0-DC4F-9E21-99FC17774D11}"/>
              </a:ext>
            </a:extLst>
          </p:cNvPr>
          <p:cNvSpPr>
            <a:spLocks noGrp="1"/>
          </p:cNvSpPr>
          <p:nvPr>
            <p:ph type="title"/>
          </p:nvPr>
        </p:nvSpPr>
        <p:spPr/>
        <p:txBody>
          <a:bodyPr/>
          <a:lstStyle/>
          <a:p>
            <a:r>
              <a:rPr kumimoji="1" lang="ja-JP" altLang="en-US" dirty="0"/>
              <a:t>④２要因の分散分析</a:t>
            </a:r>
          </a:p>
        </p:txBody>
      </p:sp>
      <p:sp>
        <p:nvSpPr>
          <p:cNvPr id="3" name="コンテンツ プレースホルダー 2">
            <a:extLst>
              <a:ext uri="{FF2B5EF4-FFF2-40B4-BE49-F238E27FC236}">
                <a16:creationId xmlns:a16="http://schemas.microsoft.com/office/drawing/2014/main" id="{411B63BC-018E-5C46-B8D9-AC4BB1E0AD2B}"/>
              </a:ext>
            </a:extLst>
          </p:cNvPr>
          <p:cNvSpPr>
            <a:spLocks noGrp="1"/>
          </p:cNvSpPr>
          <p:nvPr>
            <p:ph idx="1"/>
          </p:nvPr>
        </p:nvSpPr>
        <p:spPr>
          <a:xfrm>
            <a:off x="838199" y="2861282"/>
            <a:ext cx="10680289" cy="3490749"/>
          </a:xfrm>
        </p:spPr>
        <p:txBody>
          <a:bodyPr>
            <a:normAutofit/>
          </a:bodyPr>
          <a:lstStyle/>
          <a:p>
            <a:r>
              <a:rPr kumimoji="1" lang="ja-JP" altLang="en-US" dirty="0"/>
              <a:t>要因</a:t>
            </a:r>
            <a:r>
              <a:rPr kumimoji="1" lang="en-US" altLang="ja-JP" dirty="0"/>
              <a:t>A:</a:t>
            </a:r>
            <a:r>
              <a:rPr kumimoji="1" lang="ja-JP" altLang="en-US" dirty="0"/>
              <a:t>対応なし</a:t>
            </a:r>
            <a:r>
              <a:rPr lang="en-US" altLang="ja-JP" dirty="0"/>
              <a:t>(</a:t>
            </a:r>
            <a:r>
              <a:rPr lang="ja-JP" altLang="en-US" dirty="0"/>
              <a:t>被験者間要因</a:t>
            </a:r>
            <a:r>
              <a:rPr lang="en-US" altLang="ja-JP" dirty="0"/>
              <a:t>)</a:t>
            </a:r>
          </a:p>
          <a:p>
            <a:pPr marL="0" indent="0">
              <a:buNone/>
            </a:pPr>
            <a:r>
              <a:rPr lang="ja-JP" altLang="en-US" dirty="0"/>
              <a:t>  要因</a:t>
            </a:r>
            <a:r>
              <a:rPr lang="en-US" altLang="ja-JP" dirty="0"/>
              <a:t>B:</a:t>
            </a:r>
            <a:r>
              <a:rPr lang="ja-JP" altLang="en-US" dirty="0"/>
              <a:t>対応あり</a:t>
            </a:r>
            <a:r>
              <a:rPr lang="en-US" altLang="ja-JP" dirty="0"/>
              <a:t>(</a:t>
            </a:r>
            <a:r>
              <a:rPr lang="ja-JP" altLang="en-US" dirty="0"/>
              <a:t>被験者内要因）</a:t>
            </a:r>
            <a:endParaRPr lang="en-US" altLang="ja-JP" dirty="0"/>
          </a:p>
          <a:p>
            <a:pPr marL="0" indent="0">
              <a:buNone/>
            </a:pPr>
            <a:r>
              <a:rPr lang="en-US" altLang="ja-JP" dirty="0"/>
              <a:t>  (2</a:t>
            </a:r>
            <a:r>
              <a:rPr lang="ja-JP" altLang="en-US" dirty="0"/>
              <a:t>要因混合計画の分散分析</a:t>
            </a:r>
            <a:r>
              <a:rPr lang="en-US" altLang="ja-JP" dirty="0"/>
              <a:t>)</a:t>
            </a:r>
          </a:p>
          <a:p>
            <a:pPr marL="0" indent="0">
              <a:buNone/>
            </a:pPr>
            <a:endParaRPr lang="en-US" altLang="ja-JP" dirty="0"/>
          </a:p>
          <a:p>
            <a:pPr marL="0" indent="0">
              <a:buNone/>
            </a:pPr>
            <a:r>
              <a:rPr lang="en-US" altLang="ja-JP" dirty="0"/>
              <a:t>(ex.)</a:t>
            </a:r>
            <a:r>
              <a:rPr lang="ja-JP" altLang="en-US" dirty="0"/>
              <a:t>被験者男女全員に明るい部屋と暗い部屋で作業をさせ</a:t>
            </a:r>
            <a:r>
              <a:rPr lang="en-US" altLang="ja-JP" dirty="0"/>
              <a:t>,</a:t>
            </a:r>
            <a:r>
              <a:rPr lang="ja-JP" altLang="en-US" dirty="0"/>
              <a:t>性別と部屋の明るさ要因で作業量の違いを比較する</a:t>
            </a:r>
            <a:r>
              <a:rPr lang="en-US" altLang="ja-JP" dirty="0"/>
              <a:t>.</a:t>
            </a:r>
          </a:p>
          <a:p>
            <a:pPr marL="0" indent="0">
              <a:buNone/>
            </a:pPr>
            <a:endParaRPr lang="en-US" altLang="ja-JP" dirty="0"/>
          </a:p>
        </p:txBody>
      </p:sp>
      <p:graphicFrame>
        <p:nvGraphicFramePr>
          <p:cNvPr id="4" name="コンテンツ プレースホルダー 3">
            <a:extLst>
              <a:ext uri="{FF2B5EF4-FFF2-40B4-BE49-F238E27FC236}">
                <a16:creationId xmlns:a16="http://schemas.microsoft.com/office/drawing/2014/main" id="{7527E16C-1AF5-D44E-963C-E991CC999E2A}"/>
              </a:ext>
            </a:extLst>
          </p:cNvPr>
          <p:cNvGraphicFramePr>
            <a:graphicFrameLocks/>
          </p:cNvGraphicFramePr>
          <p:nvPr>
            <p:extLst>
              <p:ext uri="{D42A27DB-BD31-4B8C-83A1-F6EECF244321}">
                <p14:modId xmlns:p14="http://schemas.microsoft.com/office/powerpoint/2010/main" val="1723854078"/>
              </p:ext>
            </p:extLst>
          </p:nvPr>
        </p:nvGraphicFramePr>
        <p:xfrm>
          <a:off x="6803925" y="2767797"/>
          <a:ext cx="4549875" cy="1816395"/>
        </p:xfrm>
        <a:graphic>
          <a:graphicData uri="http://schemas.openxmlformats.org/drawingml/2006/table">
            <a:tbl>
              <a:tblPr firstRow="1" bandRow="1">
                <a:tableStyleId>{5940675A-B579-460E-94D1-54222C63F5DA}</a:tableStyleId>
              </a:tblPr>
              <a:tblGrid>
                <a:gridCol w="909975">
                  <a:extLst>
                    <a:ext uri="{9D8B030D-6E8A-4147-A177-3AD203B41FA5}">
                      <a16:colId xmlns:a16="http://schemas.microsoft.com/office/drawing/2014/main" val="4129516443"/>
                    </a:ext>
                  </a:extLst>
                </a:gridCol>
                <a:gridCol w="909975">
                  <a:extLst>
                    <a:ext uri="{9D8B030D-6E8A-4147-A177-3AD203B41FA5}">
                      <a16:colId xmlns:a16="http://schemas.microsoft.com/office/drawing/2014/main" val="475373119"/>
                    </a:ext>
                  </a:extLst>
                </a:gridCol>
                <a:gridCol w="909975">
                  <a:extLst>
                    <a:ext uri="{9D8B030D-6E8A-4147-A177-3AD203B41FA5}">
                      <a16:colId xmlns:a16="http://schemas.microsoft.com/office/drawing/2014/main" val="3948713182"/>
                    </a:ext>
                  </a:extLst>
                </a:gridCol>
                <a:gridCol w="909975">
                  <a:extLst>
                    <a:ext uri="{9D8B030D-6E8A-4147-A177-3AD203B41FA5}">
                      <a16:colId xmlns:a16="http://schemas.microsoft.com/office/drawing/2014/main" val="3794354736"/>
                    </a:ext>
                  </a:extLst>
                </a:gridCol>
                <a:gridCol w="909975">
                  <a:extLst>
                    <a:ext uri="{9D8B030D-6E8A-4147-A177-3AD203B41FA5}">
                      <a16:colId xmlns:a16="http://schemas.microsoft.com/office/drawing/2014/main" val="1470115987"/>
                    </a:ext>
                  </a:extLst>
                </a:gridCol>
              </a:tblGrid>
              <a:tr h="605465">
                <a:tc>
                  <a:txBody>
                    <a:bodyPr/>
                    <a:lstStyle/>
                    <a:p>
                      <a:pPr algn="ctr"/>
                      <a:r>
                        <a:rPr kumimoji="1" lang="ja-JP" altLang="en-US" dirty="0"/>
                        <a:t>要因</a:t>
                      </a:r>
                      <a:r>
                        <a:rPr kumimoji="1" lang="en-US" altLang="ja-JP" dirty="0"/>
                        <a:t>A</a:t>
                      </a:r>
                      <a:endParaRPr kumimoji="1" lang="ja-JP" altLang="en-US" dirty="0"/>
                    </a:p>
                  </a:txBody>
                  <a:tcPr/>
                </a:tc>
                <a:tc gridSpan="2">
                  <a:txBody>
                    <a:bodyPr/>
                    <a:lstStyle/>
                    <a:p>
                      <a:pPr algn="ctr"/>
                      <a:r>
                        <a:rPr kumimoji="1" lang="ja-JP" altLang="en-US" dirty="0"/>
                        <a:t>条件</a:t>
                      </a:r>
                      <a:r>
                        <a:rPr kumimoji="1" lang="en-US" altLang="ja-JP" dirty="0"/>
                        <a:t>1</a:t>
                      </a:r>
                      <a:endParaRPr kumimoji="1" lang="ja-JP" altLang="en-US" dirty="0"/>
                    </a:p>
                  </a:txBody>
                  <a:tcPr/>
                </a:tc>
                <a:tc hMerge="1">
                  <a:txBody>
                    <a:bodyPr/>
                    <a:lstStyle/>
                    <a:p>
                      <a:endParaRPr kumimoji="1" lang="ja-JP" altLang="en-US" dirty="0"/>
                    </a:p>
                  </a:txBody>
                  <a:tcPr/>
                </a:tc>
                <a:tc gridSpan="2">
                  <a:txBody>
                    <a:bodyPr/>
                    <a:lstStyle/>
                    <a:p>
                      <a:pPr algn="ctr"/>
                      <a:r>
                        <a:rPr kumimoji="1" lang="ja-JP" altLang="en-US" dirty="0"/>
                        <a:t>条件</a:t>
                      </a:r>
                      <a:r>
                        <a:rPr kumimoji="1" lang="en-US" altLang="ja-JP" dirty="0"/>
                        <a:t>2</a:t>
                      </a:r>
                      <a:endParaRPr kumimoji="1" lang="ja-JP" altLang="en-US" dirty="0"/>
                    </a:p>
                  </a:txBody>
                  <a:tcPr/>
                </a:tc>
                <a:tc hMerge="1">
                  <a:txBody>
                    <a:bodyPr/>
                    <a:lstStyle/>
                    <a:p>
                      <a:endParaRPr kumimoji="1" lang="ja-JP" altLang="en-US" dirty="0"/>
                    </a:p>
                  </a:txBody>
                  <a:tcPr/>
                </a:tc>
                <a:extLst>
                  <a:ext uri="{0D108BD9-81ED-4DB2-BD59-A6C34878D82A}">
                    <a16:rowId xmlns:a16="http://schemas.microsoft.com/office/drawing/2014/main" val="1188625938"/>
                  </a:ext>
                </a:extLst>
              </a:tr>
              <a:tr h="605465">
                <a:tc>
                  <a:txBody>
                    <a:bodyPr/>
                    <a:lstStyle/>
                    <a:p>
                      <a:pPr algn="ctr"/>
                      <a:r>
                        <a:rPr kumimoji="1" lang="ja-JP" altLang="en-US" dirty="0"/>
                        <a:t>要因</a:t>
                      </a:r>
                      <a:r>
                        <a:rPr kumimoji="1" lang="en-US" altLang="ja-JP" dirty="0"/>
                        <a:t>B</a:t>
                      </a:r>
                    </a:p>
                  </a:txBody>
                  <a:tcPr/>
                </a:tc>
                <a:tc>
                  <a:txBody>
                    <a:bodyPr/>
                    <a:lstStyle/>
                    <a:p>
                      <a:pPr algn="ctr"/>
                      <a:r>
                        <a:rPr kumimoji="1" lang="ja-JP" altLang="en-US" dirty="0"/>
                        <a:t>条件１</a:t>
                      </a:r>
                    </a:p>
                  </a:txBody>
                  <a:tcPr/>
                </a:tc>
                <a:tc>
                  <a:txBody>
                    <a:bodyPr/>
                    <a:lstStyle/>
                    <a:p>
                      <a:pPr algn="ctr"/>
                      <a:r>
                        <a:rPr kumimoji="1" lang="ja-JP" altLang="en-US" dirty="0"/>
                        <a:t>条件２</a:t>
                      </a:r>
                    </a:p>
                  </a:txBody>
                  <a:tcPr/>
                </a:tc>
                <a:tc>
                  <a:txBody>
                    <a:bodyPr/>
                    <a:lstStyle/>
                    <a:p>
                      <a:pPr algn="ctr"/>
                      <a:r>
                        <a:rPr kumimoji="1" lang="ja-JP" altLang="en-US" dirty="0"/>
                        <a:t>条件１</a:t>
                      </a:r>
                    </a:p>
                  </a:txBody>
                  <a:tcPr/>
                </a:tc>
                <a:tc>
                  <a:txBody>
                    <a:bodyPr/>
                    <a:lstStyle/>
                    <a:p>
                      <a:pPr algn="ctr"/>
                      <a:r>
                        <a:rPr kumimoji="1" lang="ja-JP" altLang="en-US" dirty="0"/>
                        <a:t>条件２</a:t>
                      </a:r>
                    </a:p>
                  </a:txBody>
                  <a:tcPr/>
                </a:tc>
                <a:extLst>
                  <a:ext uri="{0D108BD9-81ED-4DB2-BD59-A6C34878D82A}">
                    <a16:rowId xmlns:a16="http://schemas.microsoft.com/office/drawing/2014/main" val="1444625181"/>
                  </a:ext>
                </a:extLst>
              </a:tr>
              <a:tr h="605465">
                <a:tc>
                  <a:txBody>
                    <a:bodyPr/>
                    <a:lstStyle/>
                    <a:p>
                      <a:pPr algn="ctr"/>
                      <a:r>
                        <a:rPr kumimoji="1" lang="ja-JP" altLang="en-US" dirty="0"/>
                        <a:t>得点</a:t>
                      </a:r>
                    </a:p>
                  </a:txBody>
                  <a:tcPr/>
                </a:tc>
                <a:tc>
                  <a:txBody>
                    <a:bodyPr/>
                    <a:lstStyle/>
                    <a:p>
                      <a:pPr algn="ctr"/>
                      <a:r>
                        <a:rPr kumimoji="1" lang="en-US" altLang="ja-JP" dirty="0"/>
                        <a:t>X1</a:t>
                      </a:r>
                      <a:endParaRPr kumimoji="1" lang="ja-JP" altLang="en-US" dirty="0"/>
                    </a:p>
                  </a:txBody>
                  <a:tcPr/>
                </a:tc>
                <a:tc>
                  <a:txBody>
                    <a:bodyPr/>
                    <a:lstStyle/>
                    <a:p>
                      <a:pPr algn="ctr"/>
                      <a:r>
                        <a:rPr kumimoji="1" lang="en-US" altLang="ja-JP" dirty="0"/>
                        <a:t>X2</a:t>
                      </a:r>
                      <a:endParaRPr kumimoji="1" lang="ja-JP" altLang="en-US" dirty="0"/>
                    </a:p>
                  </a:txBody>
                  <a:tcPr/>
                </a:tc>
                <a:tc>
                  <a:txBody>
                    <a:bodyPr/>
                    <a:lstStyle/>
                    <a:p>
                      <a:pPr algn="ctr"/>
                      <a:r>
                        <a:rPr kumimoji="1" lang="en-US" altLang="ja-JP" dirty="0"/>
                        <a:t>X3</a:t>
                      </a:r>
                      <a:endParaRPr kumimoji="1" lang="ja-JP" altLang="en-US" dirty="0"/>
                    </a:p>
                  </a:txBody>
                  <a:tcPr/>
                </a:tc>
                <a:tc>
                  <a:txBody>
                    <a:bodyPr/>
                    <a:lstStyle/>
                    <a:p>
                      <a:pPr algn="ctr"/>
                      <a:r>
                        <a:rPr kumimoji="1" lang="en-US" altLang="ja-JP" dirty="0"/>
                        <a:t>X4</a:t>
                      </a:r>
                      <a:endParaRPr kumimoji="1" lang="ja-JP" altLang="en-US" dirty="0"/>
                    </a:p>
                  </a:txBody>
                  <a:tcPr/>
                </a:tc>
                <a:extLst>
                  <a:ext uri="{0D108BD9-81ED-4DB2-BD59-A6C34878D82A}">
                    <a16:rowId xmlns:a16="http://schemas.microsoft.com/office/drawing/2014/main" val="3003047509"/>
                  </a:ext>
                </a:extLst>
              </a:tr>
            </a:tbl>
          </a:graphicData>
        </a:graphic>
      </p:graphicFrame>
      <p:sp>
        <p:nvSpPr>
          <p:cNvPr id="5" name="テキスト ボックス 4">
            <a:extLst>
              <a:ext uri="{FF2B5EF4-FFF2-40B4-BE49-F238E27FC236}">
                <a16:creationId xmlns:a16="http://schemas.microsoft.com/office/drawing/2014/main" id="{2340B348-5375-CB4F-9681-22D1C0F8D8B9}"/>
              </a:ext>
            </a:extLst>
          </p:cNvPr>
          <p:cNvSpPr txBox="1"/>
          <p:nvPr/>
        </p:nvSpPr>
        <p:spPr>
          <a:xfrm>
            <a:off x="838199" y="1630177"/>
            <a:ext cx="9405139" cy="1231106"/>
          </a:xfrm>
          <a:prstGeom prst="rect">
            <a:avLst/>
          </a:prstGeom>
          <a:noFill/>
        </p:spPr>
        <p:txBody>
          <a:bodyPr wrap="none" rtlCol="0">
            <a:spAutoFit/>
          </a:bodyPr>
          <a:lstStyle/>
          <a:p>
            <a:pPr marL="457200" indent="-457200">
              <a:buFont typeface="Arial" panose="020B0604020202020204" pitchFamily="34" charset="0"/>
              <a:buChar char="•"/>
            </a:pPr>
            <a:r>
              <a:rPr lang="en-US" altLang="ja-JP" sz="2800" dirty="0"/>
              <a:t>2</a:t>
            </a:r>
            <a:r>
              <a:rPr lang="ja-JP" altLang="en-US" sz="2800" dirty="0"/>
              <a:t>元配置の分散分析</a:t>
            </a:r>
            <a:endParaRPr lang="en-US" altLang="ja-JP" sz="2800" dirty="0"/>
          </a:p>
          <a:p>
            <a:pPr marL="457200" indent="-457200">
              <a:buFont typeface="Arial" panose="020B0604020202020204" pitchFamily="34" charset="0"/>
              <a:buChar char="•"/>
            </a:pPr>
            <a:r>
              <a:rPr lang="ja-JP" altLang="en-US" sz="2800" dirty="0"/>
              <a:t>分割プロット法（</a:t>
            </a:r>
            <a:r>
              <a:rPr lang="en-US" altLang="ja-JP" sz="2800" dirty="0"/>
              <a:t>split-plot design; </a:t>
            </a:r>
            <a:r>
              <a:rPr lang="en-US" altLang="ja-JP" sz="2800" dirty="0" err="1"/>
              <a:t>SPF</a:t>
            </a:r>
            <a:r>
              <a:rPr lang="en-US" altLang="ja-JP" sz="2800" baseline="-25000" dirty="0" err="1"/>
              <a:t>p</a:t>
            </a:r>
            <a:r>
              <a:rPr lang="ja-JP" altLang="en-US" sz="2800" baseline="-25000" dirty="0"/>
              <a:t>・</a:t>
            </a:r>
            <a:r>
              <a:rPr lang="en-US" altLang="ja-JP" sz="2800" baseline="-25000" dirty="0"/>
              <a:t>q</a:t>
            </a:r>
            <a:r>
              <a:rPr lang="ja-JP" altLang="en-US" sz="2800" dirty="0"/>
              <a:t>デザイン）</a:t>
            </a:r>
          </a:p>
          <a:p>
            <a:endParaRPr kumimoji="1" lang="ja-JP" altLang="en-US" dirty="0"/>
          </a:p>
        </p:txBody>
      </p:sp>
    </p:spTree>
    <p:extLst>
      <p:ext uri="{BB962C8B-B14F-4D97-AF65-F5344CB8AC3E}">
        <p14:creationId xmlns:p14="http://schemas.microsoft.com/office/powerpoint/2010/main" val="17692704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F204E39-4CD9-B54A-BCE2-11F583B14701}"/>
              </a:ext>
            </a:extLst>
          </p:cNvPr>
          <p:cNvSpPr>
            <a:spLocks noGrp="1"/>
          </p:cNvSpPr>
          <p:nvPr>
            <p:ph type="title"/>
          </p:nvPr>
        </p:nvSpPr>
        <p:spPr/>
        <p:txBody>
          <a:bodyPr/>
          <a:lstStyle/>
          <a:p>
            <a:r>
              <a:rPr lang="ja-JP" altLang="en-US" dirty="0"/>
              <a:t>⑤２要因の分散分析</a:t>
            </a:r>
            <a:endParaRPr kumimoji="1" lang="ja-JP" altLang="en-US" dirty="0"/>
          </a:p>
        </p:txBody>
      </p:sp>
      <p:sp>
        <p:nvSpPr>
          <p:cNvPr id="3" name="コンテンツ プレースホルダー 2">
            <a:extLst>
              <a:ext uri="{FF2B5EF4-FFF2-40B4-BE49-F238E27FC236}">
                <a16:creationId xmlns:a16="http://schemas.microsoft.com/office/drawing/2014/main" id="{D16A5F25-7977-0640-8EC3-8CAA6749EF30}"/>
              </a:ext>
            </a:extLst>
          </p:cNvPr>
          <p:cNvSpPr>
            <a:spLocks noGrp="1"/>
          </p:cNvSpPr>
          <p:nvPr>
            <p:ph idx="1"/>
          </p:nvPr>
        </p:nvSpPr>
        <p:spPr>
          <a:xfrm>
            <a:off x="838200" y="3352681"/>
            <a:ext cx="6806184" cy="2824281"/>
          </a:xfrm>
        </p:spPr>
        <p:txBody>
          <a:bodyPr>
            <a:normAutofit fontScale="85000" lnSpcReduction="20000"/>
          </a:bodyPr>
          <a:lstStyle/>
          <a:p>
            <a:pPr marL="0" indent="0">
              <a:buNone/>
            </a:pPr>
            <a:r>
              <a:rPr lang="ja-JP" altLang="en-US" dirty="0"/>
              <a:t>要因</a:t>
            </a:r>
            <a:r>
              <a:rPr lang="en-US" altLang="ja-JP" dirty="0"/>
              <a:t>A</a:t>
            </a:r>
            <a:r>
              <a:rPr lang="ja-JP" altLang="en-US" dirty="0"/>
              <a:t>：対応あり（被験者内要因）</a:t>
            </a:r>
            <a:endParaRPr lang="en-US" altLang="ja-JP" dirty="0"/>
          </a:p>
          <a:p>
            <a:pPr marL="0" indent="0">
              <a:buNone/>
            </a:pPr>
            <a:r>
              <a:rPr lang="ja-JP" altLang="en-US" dirty="0"/>
              <a:t>要因</a:t>
            </a:r>
            <a:r>
              <a:rPr lang="en-US" altLang="ja-JP" dirty="0"/>
              <a:t>B</a:t>
            </a:r>
            <a:r>
              <a:rPr lang="ja-JP" altLang="en-US" dirty="0"/>
              <a:t>：対応あり（被験者内要因）</a:t>
            </a:r>
            <a:endParaRPr lang="en-US" altLang="ja-JP" dirty="0"/>
          </a:p>
          <a:p>
            <a:pPr marL="0" indent="0">
              <a:buNone/>
            </a:pPr>
            <a:endParaRPr lang="en-US" altLang="ja-JP" dirty="0"/>
          </a:p>
          <a:p>
            <a:pPr marL="0" indent="0">
              <a:buNone/>
            </a:pPr>
            <a:r>
              <a:rPr lang="en-US" altLang="ja-JP" dirty="0"/>
              <a:t>(ex.)</a:t>
            </a:r>
            <a:r>
              <a:rPr lang="ja-JP" altLang="en-US" dirty="0"/>
              <a:t>被験者全員が</a:t>
            </a:r>
            <a:r>
              <a:rPr lang="en-US" altLang="ja-JP" dirty="0"/>
              <a:t>,</a:t>
            </a:r>
          </a:p>
          <a:p>
            <a:pPr marL="0" indent="0">
              <a:buNone/>
            </a:pPr>
            <a:r>
              <a:rPr lang="ja-JP" altLang="en-US" dirty="0"/>
              <a:t>明るい／暗い部屋</a:t>
            </a:r>
            <a:r>
              <a:rPr lang="en-US" altLang="ja-JP" dirty="0"/>
              <a:t>,</a:t>
            </a:r>
          </a:p>
          <a:p>
            <a:pPr marL="0" indent="0">
              <a:buNone/>
            </a:pPr>
            <a:r>
              <a:rPr lang="ja-JP" altLang="en-US" dirty="0"/>
              <a:t>静かな／騒がしい部屋で作業を行い</a:t>
            </a:r>
            <a:r>
              <a:rPr lang="en-US" altLang="ja-JP" dirty="0"/>
              <a:t>,</a:t>
            </a:r>
          </a:p>
          <a:p>
            <a:pPr marL="0" indent="0">
              <a:buNone/>
            </a:pPr>
            <a:r>
              <a:rPr lang="ja-JP" altLang="en-US" dirty="0"/>
              <a:t>作業量の差を検討する</a:t>
            </a:r>
            <a:r>
              <a:rPr lang="en-US" altLang="ja-JP" dirty="0"/>
              <a:t>.(</a:t>
            </a:r>
            <a:r>
              <a:rPr lang="ja-JP" altLang="en-US" dirty="0"/>
              <a:t>全員が４条件を経験）</a:t>
            </a:r>
            <a:endParaRPr lang="en-US" altLang="ja-JP" dirty="0"/>
          </a:p>
          <a:p>
            <a:pPr marL="0" indent="0">
              <a:buNone/>
            </a:pPr>
            <a:endParaRPr kumimoji="1" lang="ja-JP" altLang="en-US" dirty="0"/>
          </a:p>
        </p:txBody>
      </p:sp>
      <p:graphicFrame>
        <p:nvGraphicFramePr>
          <p:cNvPr id="6" name="コンテンツ プレースホルダー 3">
            <a:extLst>
              <a:ext uri="{FF2B5EF4-FFF2-40B4-BE49-F238E27FC236}">
                <a16:creationId xmlns:a16="http://schemas.microsoft.com/office/drawing/2014/main" id="{F1975A95-09D5-5547-8766-462600718661}"/>
              </a:ext>
            </a:extLst>
          </p:cNvPr>
          <p:cNvGraphicFramePr>
            <a:graphicFrameLocks/>
          </p:cNvGraphicFramePr>
          <p:nvPr>
            <p:extLst>
              <p:ext uri="{D42A27DB-BD31-4B8C-83A1-F6EECF244321}">
                <p14:modId xmlns:p14="http://schemas.microsoft.com/office/powerpoint/2010/main" val="2860392962"/>
              </p:ext>
            </p:extLst>
          </p:nvPr>
        </p:nvGraphicFramePr>
        <p:xfrm>
          <a:off x="7288843" y="3344251"/>
          <a:ext cx="4549875" cy="1844874"/>
        </p:xfrm>
        <a:graphic>
          <a:graphicData uri="http://schemas.openxmlformats.org/drawingml/2006/table">
            <a:tbl>
              <a:tblPr firstRow="1" bandRow="1">
                <a:tableStyleId>{5940675A-B579-460E-94D1-54222C63F5DA}</a:tableStyleId>
              </a:tblPr>
              <a:tblGrid>
                <a:gridCol w="909975">
                  <a:extLst>
                    <a:ext uri="{9D8B030D-6E8A-4147-A177-3AD203B41FA5}">
                      <a16:colId xmlns:a16="http://schemas.microsoft.com/office/drawing/2014/main" val="4129516443"/>
                    </a:ext>
                  </a:extLst>
                </a:gridCol>
                <a:gridCol w="909975">
                  <a:extLst>
                    <a:ext uri="{9D8B030D-6E8A-4147-A177-3AD203B41FA5}">
                      <a16:colId xmlns:a16="http://schemas.microsoft.com/office/drawing/2014/main" val="475373119"/>
                    </a:ext>
                  </a:extLst>
                </a:gridCol>
                <a:gridCol w="909975">
                  <a:extLst>
                    <a:ext uri="{9D8B030D-6E8A-4147-A177-3AD203B41FA5}">
                      <a16:colId xmlns:a16="http://schemas.microsoft.com/office/drawing/2014/main" val="3948713182"/>
                    </a:ext>
                  </a:extLst>
                </a:gridCol>
                <a:gridCol w="909975">
                  <a:extLst>
                    <a:ext uri="{9D8B030D-6E8A-4147-A177-3AD203B41FA5}">
                      <a16:colId xmlns:a16="http://schemas.microsoft.com/office/drawing/2014/main" val="3794354736"/>
                    </a:ext>
                  </a:extLst>
                </a:gridCol>
                <a:gridCol w="909975">
                  <a:extLst>
                    <a:ext uri="{9D8B030D-6E8A-4147-A177-3AD203B41FA5}">
                      <a16:colId xmlns:a16="http://schemas.microsoft.com/office/drawing/2014/main" val="1470115987"/>
                    </a:ext>
                  </a:extLst>
                </a:gridCol>
              </a:tblGrid>
              <a:tr h="614958">
                <a:tc>
                  <a:txBody>
                    <a:bodyPr/>
                    <a:lstStyle/>
                    <a:p>
                      <a:pPr algn="ctr"/>
                      <a:r>
                        <a:rPr kumimoji="1" lang="ja-JP" altLang="en-US" dirty="0"/>
                        <a:t>要因</a:t>
                      </a:r>
                      <a:r>
                        <a:rPr kumimoji="1" lang="en-US" altLang="ja-JP" dirty="0"/>
                        <a:t>A</a:t>
                      </a:r>
                      <a:endParaRPr kumimoji="1" lang="ja-JP" altLang="en-US" dirty="0"/>
                    </a:p>
                  </a:txBody>
                  <a:tcPr/>
                </a:tc>
                <a:tc gridSpan="2">
                  <a:txBody>
                    <a:bodyPr/>
                    <a:lstStyle/>
                    <a:p>
                      <a:pPr algn="ctr"/>
                      <a:r>
                        <a:rPr kumimoji="1" lang="ja-JP" altLang="en-US" dirty="0"/>
                        <a:t>条件</a:t>
                      </a:r>
                      <a:r>
                        <a:rPr kumimoji="1" lang="en-US" altLang="ja-JP" dirty="0"/>
                        <a:t>1</a:t>
                      </a:r>
                      <a:endParaRPr kumimoji="1" lang="ja-JP" altLang="en-US" dirty="0"/>
                    </a:p>
                  </a:txBody>
                  <a:tcPr/>
                </a:tc>
                <a:tc hMerge="1">
                  <a:txBody>
                    <a:bodyPr/>
                    <a:lstStyle/>
                    <a:p>
                      <a:endParaRPr kumimoji="1" lang="ja-JP" altLang="en-US" dirty="0"/>
                    </a:p>
                  </a:txBody>
                  <a:tcPr/>
                </a:tc>
                <a:tc gridSpan="2">
                  <a:txBody>
                    <a:bodyPr/>
                    <a:lstStyle/>
                    <a:p>
                      <a:pPr algn="ctr"/>
                      <a:r>
                        <a:rPr kumimoji="1" lang="ja-JP" altLang="en-US" dirty="0"/>
                        <a:t>条件</a:t>
                      </a:r>
                      <a:r>
                        <a:rPr kumimoji="1" lang="en-US" altLang="ja-JP" dirty="0"/>
                        <a:t>2</a:t>
                      </a:r>
                      <a:endParaRPr kumimoji="1" lang="ja-JP" altLang="en-US" dirty="0"/>
                    </a:p>
                  </a:txBody>
                  <a:tcPr/>
                </a:tc>
                <a:tc hMerge="1">
                  <a:txBody>
                    <a:bodyPr/>
                    <a:lstStyle/>
                    <a:p>
                      <a:endParaRPr kumimoji="1" lang="ja-JP" altLang="en-US" dirty="0"/>
                    </a:p>
                  </a:txBody>
                  <a:tcPr/>
                </a:tc>
                <a:extLst>
                  <a:ext uri="{0D108BD9-81ED-4DB2-BD59-A6C34878D82A}">
                    <a16:rowId xmlns:a16="http://schemas.microsoft.com/office/drawing/2014/main" val="1188625938"/>
                  </a:ext>
                </a:extLst>
              </a:tr>
              <a:tr h="614958">
                <a:tc>
                  <a:txBody>
                    <a:bodyPr/>
                    <a:lstStyle/>
                    <a:p>
                      <a:pPr algn="ctr"/>
                      <a:r>
                        <a:rPr kumimoji="1" lang="ja-JP" altLang="en-US" dirty="0"/>
                        <a:t>要因</a:t>
                      </a:r>
                      <a:r>
                        <a:rPr kumimoji="1" lang="en-US" altLang="ja-JP" dirty="0"/>
                        <a:t>B</a:t>
                      </a:r>
                    </a:p>
                  </a:txBody>
                  <a:tcPr/>
                </a:tc>
                <a:tc>
                  <a:txBody>
                    <a:bodyPr/>
                    <a:lstStyle/>
                    <a:p>
                      <a:pPr algn="ctr"/>
                      <a:r>
                        <a:rPr kumimoji="1" lang="ja-JP" altLang="en-US" dirty="0"/>
                        <a:t>条件１</a:t>
                      </a:r>
                    </a:p>
                  </a:txBody>
                  <a:tcPr/>
                </a:tc>
                <a:tc>
                  <a:txBody>
                    <a:bodyPr/>
                    <a:lstStyle/>
                    <a:p>
                      <a:pPr algn="ctr"/>
                      <a:r>
                        <a:rPr kumimoji="1" lang="ja-JP" altLang="en-US" dirty="0"/>
                        <a:t>条件２</a:t>
                      </a:r>
                    </a:p>
                  </a:txBody>
                  <a:tcPr/>
                </a:tc>
                <a:tc>
                  <a:txBody>
                    <a:bodyPr/>
                    <a:lstStyle/>
                    <a:p>
                      <a:pPr algn="ctr"/>
                      <a:r>
                        <a:rPr kumimoji="1" lang="ja-JP" altLang="en-US" dirty="0"/>
                        <a:t>条件１</a:t>
                      </a:r>
                    </a:p>
                  </a:txBody>
                  <a:tcPr/>
                </a:tc>
                <a:tc>
                  <a:txBody>
                    <a:bodyPr/>
                    <a:lstStyle/>
                    <a:p>
                      <a:pPr algn="ctr"/>
                      <a:r>
                        <a:rPr kumimoji="1" lang="ja-JP" altLang="en-US" dirty="0"/>
                        <a:t>条件２</a:t>
                      </a:r>
                    </a:p>
                  </a:txBody>
                  <a:tcPr/>
                </a:tc>
                <a:extLst>
                  <a:ext uri="{0D108BD9-81ED-4DB2-BD59-A6C34878D82A}">
                    <a16:rowId xmlns:a16="http://schemas.microsoft.com/office/drawing/2014/main" val="1444625181"/>
                  </a:ext>
                </a:extLst>
              </a:tr>
              <a:tr h="614958">
                <a:tc>
                  <a:txBody>
                    <a:bodyPr/>
                    <a:lstStyle/>
                    <a:p>
                      <a:pPr algn="ctr"/>
                      <a:r>
                        <a:rPr kumimoji="1" lang="ja-JP" altLang="en-US" dirty="0"/>
                        <a:t>得点</a:t>
                      </a:r>
                    </a:p>
                  </a:txBody>
                  <a:tcPr/>
                </a:tc>
                <a:tc>
                  <a:txBody>
                    <a:bodyPr/>
                    <a:lstStyle/>
                    <a:p>
                      <a:pPr algn="ctr"/>
                      <a:r>
                        <a:rPr kumimoji="1" lang="en-US" altLang="ja-JP" dirty="0"/>
                        <a:t>X1</a:t>
                      </a:r>
                      <a:endParaRPr kumimoji="1" lang="ja-JP" altLang="en-US" dirty="0"/>
                    </a:p>
                  </a:txBody>
                  <a:tcPr/>
                </a:tc>
                <a:tc>
                  <a:txBody>
                    <a:bodyPr/>
                    <a:lstStyle/>
                    <a:p>
                      <a:pPr algn="ctr"/>
                      <a:r>
                        <a:rPr kumimoji="1" lang="en-US" altLang="ja-JP" dirty="0"/>
                        <a:t>X2</a:t>
                      </a:r>
                      <a:endParaRPr kumimoji="1" lang="ja-JP" altLang="en-US" dirty="0"/>
                    </a:p>
                  </a:txBody>
                  <a:tcPr/>
                </a:tc>
                <a:tc>
                  <a:txBody>
                    <a:bodyPr/>
                    <a:lstStyle/>
                    <a:p>
                      <a:pPr algn="ctr"/>
                      <a:r>
                        <a:rPr kumimoji="1" lang="en-US" altLang="ja-JP" dirty="0"/>
                        <a:t>X3</a:t>
                      </a:r>
                      <a:endParaRPr kumimoji="1" lang="ja-JP" altLang="en-US" dirty="0"/>
                    </a:p>
                  </a:txBody>
                  <a:tcPr/>
                </a:tc>
                <a:tc>
                  <a:txBody>
                    <a:bodyPr/>
                    <a:lstStyle/>
                    <a:p>
                      <a:pPr algn="ctr"/>
                      <a:r>
                        <a:rPr kumimoji="1" lang="en-US" altLang="ja-JP" dirty="0"/>
                        <a:t>X4</a:t>
                      </a:r>
                      <a:endParaRPr kumimoji="1" lang="ja-JP" altLang="en-US" dirty="0"/>
                    </a:p>
                  </a:txBody>
                  <a:tcPr/>
                </a:tc>
                <a:extLst>
                  <a:ext uri="{0D108BD9-81ED-4DB2-BD59-A6C34878D82A}">
                    <a16:rowId xmlns:a16="http://schemas.microsoft.com/office/drawing/2014/main" val="3003047509"/>
                  </a:ext>
                </a:extLst>
              </a:tr>
            </a:tbl>
          </a:graphicData>
        </a:graphic>
      </p:graphicFrame>
      <p:sp>
        <p:nvSpPr>
          <p:cNvPr id="7" name="テキスト ボックス 6">
            <a:extLst>
              <a:ext uri="{FF2B5EF4-FFF2-40B4-BE49-F238E27FC236}">
                <a16:creationId xmlns:a16="http://schemas.microsoft.com/office/drawing/2014/main" id="{5B6C28BB-92AC-D54F-B5A8-96627DB2C16F}"/>
              </a:ext>
            </a:extLst>
          </p:cNvPr>
          <p:cNvSpPr txBox="1"/>
          <p:nvPr/>
        </p:nvSpPr>
        <p:spPr>
          <a:xfrm>
            <a:off x="1024128" y="1690688"/>
            <a:ext cx="6490879" cy="1661993"/>
          </a:xfrm>
          <a:prstGeom prst="rect">
            <a:avLst/>
          </a:prstGeom>
          <a:noFill/>
        </p:spPr>
        <p:txBody>
          <a:bodyPr wrap="none" rtlCol="0">
            <a:spAutoFit/>
          </a:bodyPr>
          <a:lstStyle/>
          <a:p>
            <a:pPr marL="457200" indent="-457200">
              <a:buFont typeface="Arial" panose="020B0604020202020204" pitchFamily="34" charset="0"/>
              <a:buChar char="•"/>
            </a:pPr>
            <a:r>
              <a:rPr lang="en-US" altLang="ja-JP" sz="2800" dirty="0"/>
              <a:t>2</a:t>
            </a:r>
            <a:r>
              <a:rPr lang="ja-JP" altLang="en-US" sz="2800" dirty="0"/>
              <a:t>元配置の分散分析</a:t>
            </a:r>
            <a:endParaRPr lang="en-US" altLang="ja-JP" sz="2800" dirty="0"/>
          </a:p>
          <a:p>
            <a:pPr marL="457200" indent="-457200">
              <a:buFont typeface="Arial" panose="020B0604020202020204" pitchFamily="34" charset="0"/>
              <a:buChar char="•"/>
            </a:pPr>
            <a:r>
              <a:rPr lang="ja-JP" altLang="en-US" sz="2800" dirty="0"/>
              <a:t>乱塊要因計画</a:t>
            </a:r>
            <a:endParaRPr lang="en-US" altLang="ja-JP" sz="2800" dirty="0"/>
          </a:p>
          <a:p>
            <a:r>
              <a:rPr lang="ja-JP" altLang="en-US" sz="2800" dirty="0"/>
              <a:t> </a:t>
            </a:r>
            <a:r>
              <a:rPr lang="en-US" altLang="ja-JP" sz="2000" dirty="0"/>
              <a:t>(randomized block factorial design; </a:t>
            </a:r>
            <a:r>
              <a:rPr lang="en-US" altLang="ja-JP" sz="2000" dirty="0" err="1"/>
              <a:t>RBF</a:t>
            </a:r>
            <a:r>
              <a:rPr lang="en-US" altLang="ja-JP" sz="2000" baseline="-25000" dirty="0" err="1"/>
              <a:t>pq</a:t>
            </a:r>
            <a:r>
              <a:rPr lang="ja-JP" altLang="en-US" sz="2000" dirty="0"/>
              <a:t>デザイン）</a:t>
            </a:r>
          </a:p>
          <a:p>
            <a:endParaRPr kumimoji="1" lang="ja-JP" altLang="en-US" dirty="0"/>
          </a:p>
        </p:txBody>
      </p:sp>
    </p:spTree>
    <p:extLst>
      <p:ext uri="{BB962C8B-B14F-4D97-AF65-F5344CB8AC3E}">
        <p14:creationId xmlns:p14="http://schemas.microsoft.com/office/powerpoint/2010/main" val="2062696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46CA1F3-5041-A346-BCF4-E679C1EE8D27}"/>
              </a:ext>
            </a:extLst>
          </p:cNvPr>
          <p:cNvSpPr>
            <a:spLocks noGrp="1"/>
          </p:cNvSpPr>
          <p:nvPr>
            <p:ph type="title"/>
          </p:nvPr>
        </p:nvSpPr>
        <p:spPr>
          <a:xfrm>
            <a:off x="838200" y="365125"/>
            <a:ext cx="10827774" cy="1325563"/>
          </a:xfrm>
        </p:spPr>
        <p:txBody>
          <a:bodyPr/>
          <a:lstStyle/>
          <a:p>
            <a:r>
              <a:rPr kumimoji="1" lang="ja-JP" altLang="en-US" dirty="0"/>
              <a:t>⑥３要因の分散分析</a:t>
            </a:r>
          </a:p>
        </p:txBody>
      </p:sp>
      <p:graphicFrame>
        <p:nvGraphicFramePr>
          <p:cNvPr id="4" name="コンテンツ プレースホルダー 3">
            <a:extLst>
              <a:ext uri="{FF2B5EF4-FFF2-40B4-BE49-F238E27FC236}">
                <a16:creationId xmlns:a16="http://schemas.microsoft.com/office/drawing/2014/main" id="{2E4C67C7-7AF6-604E-8DFF-6D131822AD1D}"/>
              </a:ext>
            </a:extLst>
          </p:cNvPr>
          <p:cNvGraphicFramePr>
            <a:graphicFrameLocks noGrp="1"/>
          </p:cNvGraphicFramePr>
          <p:nvPr>
            <p:ph idx="1"/>
            <p:extLst>
              <p:ext uri="{D42A27DB-BD31-4B8C-83A1-F6EECF244321}">
                <p14:modId xmlns:p14="http://schemas.microsoft.com/office/powerpoint/2010/main" val="2785020499"/>
              </p:ext>
            </p:extLst>
          </p:nvPr>
        </p:nvGraphicFramePr>
        <p:xfrm>
          <a:off x="7691078" y="1815973"/>
          <a:ext cx="4059936" cy="3383280"/>
        </p:xfrm>
        <a:graphic>
          <a:graphicData uri="http://schemas.openxmlformats.org/drawingml/2006/table">
            <a:tbl>
              <a:tblPr firstRow="1" bandRow="1">
                <a:tableStyleId>{5940675A-B579-460E-94D1-54222C63F5DA}</a:tableStyleId>
              </a:tblPr>
              <a:tblGrid>
                <a:gridCol w="451104">
                  <a:extLst>
                    <a:ext uri="{9D8B030D-6E8A-4147-A177-3AD203B41FA5}">
                      <a16:colId xmlns:a16="http://schemas.microsoft.com/office/drawing/2014/main" val="4123370876"/>
                    </a:ext>
                  </a:extLst>
                </a:gridCol>
                <a:gridCol w="451104">
                  <a:extLst>
                    <a:ext uri="{9D8B030D-6E8A-4147-A177-3AD203B41FA5}">
                      <a16:colId xmlns:a16="http://schemas.microsoft.com/office/drawing/2014/main" val="548778658"/>
                    </a:ext>
                  </a:extLst>
                </a:gridCol>
                <a:gridCol w="451104">
                  <a:extLst>
                    <a:ext uri="{9D8B030D-6E8A-4147-A177-3AD203B41FA5}">
                      <a16:colId xmlns:a16="http://schemas.microsoft.com/office/drawing/2014/main" val="643309906"/>
                    </a:ext>
                  </a:extLst>
                </a:gridCol>
                <a:gridCol w="451104">
                  <a:extLst>
                    <a:ext uri="{9D8B030D-6E8A-4147-A177-3AD203B41FA5}">
                      <a16:colId xmlns:a16="http://schemas.microsoft.com/office/drawing/2014/main" val="3886937237"/>
                    </a:ext>
                  </a:extLst>
                </a:gridCol>
                <a:gridCol w="451104">
                  <a:extLst>
                    <a:ext uri="{9D8B030D-6E8A-4147-A177-3AD203B41FA5}">
                      <a16:colId xmlns:a16="http://schemas.microsoft.com/office/drawing/2014/main" val="321109684"/>
                    </a:ext>
                  </a:extLst>
                </a:gridCol>
                <a:gridCol w="451104">
                  <a:extLst>
                    <a:ext uri="{9D8B030D-6E8A-4147-A177-3AD203B41FA5}">
                      <a16:colId xmlns:a16="http://schemas.microsoft.com/office/drawing/2014/main" val="2016965336"/>
                    </a:ext>
                  </a:extLst>
                </a:gridCol>
                <a:gridCol w="451104">
                  <a:extLst>
                    <a:ext uri="{9D8B030D-6E8A-4147-A177-3AD203B41FA5}">
                      <a16:colId xmlns:a16="http://schemas.microsoft.com/office/drawing/2014/main" val="2088809615"/>
                    </a:ext>
                  </a:extLst>
                </a:gridCol>
                <a:gridCol w="451104">
                  <a:extLst>
                    <a:ext uri="{9D8B030D-6E8A-4147-A177-3AD203B41FA5}">
                      <a16:colId xmlns:a16="http://schemas.microsoft.com/office/drawing/2014/main" val="4223098605"/>
                    </a:ext>
                  </a:extLst>
                </a:gridCol>
                <a:gridCol w="451104">
                  <a:extLst>
                    <a:ext uri="{9D8B030D-6E8A-4147-A177-3AD203B41FA5}">
                      <a16:colId xmlns:a16="http://schemas.microsoft.com/office/drawing/2014/main" val="941822313"/>
                    </a:ext>
                  </a:extLst>
                </a:gridCol>
              </a:tblGrid>
              <a:tr h="467846">
                <a:tc>
                  <a:txBody>
                    <a:bodyPr/>
                    <a:lstStyle/>
                    <a:p>
                      <a:pPr algn="ctr"/>
                      <a:r>
                        <a:rPr kumimoji="1" lang="ja-JP" altLang="en-US" dirty="0"/>
                        <a:t>要因</a:t>
                      </a:r>
                      <a:r>
                        <a:rPr kumimoji="1" lang="en-US" altLang="ja-JP" dirty="0"/>
                        <a:t>A</a:t>
                      </a:r>
                      <a:endParaRPr kumimoji="1" lang="ja-JP" altLang="en-US" dirty="0"/>
                    </a:p>
                  </a:txBody>
                  <a:tcPr anchor="ctr"/>
                </a:tc>
                <a:tc gridSpan="4">
                  <a:txBody>
                    <a:bodyPr/>
                    <a:lstStyle/>
                    <a:p>
                      <a:pPr algn="ctr"/>
                      <a:r>
                        <a:rPr kumimoji="1" lang="ja-JP" altLang="en-US" dirty="0"/>
                        <a:t>条件１</a:t>
                      </a:r>
                    </a:p>
                  </a:txBody>
                  <a:tcPr anchor="ctr"/>
                </a:tc>
                <a:tc hMerge="1">
                  <a:txBody>
                    <a:bodyPr/>
                    <a:lstStyle/>
                    <a:p>
                      <a:endParaRPr kumimoji="1" lang="ja-JP" altLang="en-US" dirty="0"/>
                    </a:p>
                  </a:txBody>
                  <a:tcPr/>
                </a:tc>
                <a:tc hMerge="1">
                  <a:txBody>
                    <a:bodyPr/>
                    <a:lstStyle/>
                    <a:p>
                      <a:endParaRPr kumimoji="1" lang="ja-JP" altLang="en-US" dirty="0"/>
                    </a:p>
                  </a:txBody>
                  <a:tcPr/>
                </a:tc>
                <a:tc hMerge="1">
                  <a:txBody>
                    <a:bodyPr/>
                    <a:lstStyle/>
                    <a:p>
                      <a:endParaRPr kumimoji="1" lang="ja-JP" altLang="en-US" dirty="0"/>
                    </a:p>
                  </a:txBody>
                  <a:tcPr/>
                </a:tc>
                <a:tc gridSpan="4">
                  <a:txBody>
                    <a:bodyPr/>
                    <a:lstStyle/>
                    <a:p>
                      <a:pPr algn="ctr"/>
                      <a:r>
                        <a:rPr kumimoji="1" lang="ja-JP" altLang="en-US" dirty="0"/>
                        <a:t>条件２</a:t>
                      </a:r>
                    </a:p>
                  </a:txBody>
                  <a:tcPr anchor="ctr"/>
                </a:tc>
                <a:tc hMerge="1">
                  <a:txBody>
                    <a:bodyPr/>
                    <a:lstStyle/>
                    <a:p>
                      <a:endParaRPr kumimoji="1" lang="ja-JP" altLang="en-US" dirty="0"/>
                    </a:p>
                  </a:txBody>
                  <a:tcPr/>
                </a:tc>
                <a:tc hMerge="1">
                  <a:txBody>
                    <a:bodyPr/>
                    <a:lstStyle/>
                    <a:p>
                      <a:endParaRPr kumimoji="1" lang="ja-JP" altLang="en-US" dirty="0"/>
                    </a:p>
                  </a:txBody>
                  <a:tcPr/>
                </a:tc>
                <a:tc hMerge="1">
                  <a:txBody>
                    <a:bodyPr/>
                    <a:lstStyle/>
                    <a:p>
                      <a:endParaRPr kumimoji="1" lang="ja-JP" altLang="en-US" dirty="0"/>
                    </a:p>
                  </a:txBody>
                  <a:tcPr/>
                </a:tc>
                <a:extLst>
                  <a:ext uri="{0D108BD9-81ED-4DB2-BD59-A6C34878D82A}">
                    <a16:rowId xmlns:a16="http://schemas.microsoft.com/office/drawing/2014/main" val="3185010046"/>
                  </a:ext>
                </a:extLst>
              </a:tr>
              <a:tr h="467846">
                <a:tc>
                  <a:txBody>
                    <a:bodyPr/>
                    <a:lstStyle/>
                    <a:p>
                      <a:pPr algn="ctr"/>
                      <a:r>
                        <a:rPr kumimoji="1" lang="ja-JP" altLang="en-US" dirty="0"/>
                        <a:t>要因</a:t>
                      </a:r>
                      <a:r>
                        <a:rPr kumimoji="1" lang="en-US" altLang="ja-JP" dirty="0"/>
                        <a:t>B</a:t>
                      </a:r>
                    </a:p>
                  </a:txBody>
                  <a:tcPr anchor="ctr"/>
                </a:tc>
                <a:tc gridSpan="2">
                  <a:txBody>
                    <a:bodyPr/>
                    <a:lstStyle/>
                    <a:p>
                      <a:pPr algn="ctr"/>
                      <a:r>
                        <a:rPr kumimoji="1" lang="ja-JP" altLang="en-US" dirty="0"/>
                        <a:t>条件１</a:t>
                      </a:r>
                    </a:p>
                  </a:txBody>
                  <a:tcPr anchor="ctr"/>
                </a:tc>
                <a:tc hMerge="1">
                  <a:txBody>
                    <a:bodyPr/>
                    <a:lstStyle/>
                    <a:p>
                      <a:endParaRPr kumimoji="1" lang="ja-JP" altLang="en-US" dirty="0"/>
                    </a:p>
                  </a:txBody>
                  <a:tcPr/>
                </a:tc>
                <a:tc gridSpan="2">
                  <a:txBody>
                    <a:bodyPr/>
                    <a:lstStyle/>
                    <a:p>
                      <a:pPr algn="ctr"/>
                      <a:r>
                        <a:rPr kumimoji="1" lang="ja-JP" altLang="en-US" dirty="0"/>
                        <a:t>条件２</a:t>
                      </a:r>
                    </a:p>
                  </a:txBody>
                  <a:tcPr anchor="ctr"/>
                </a:tc>
                <a:tc hMerge="1">
                  <a:txBody>
                    <a:bodyPr/>
                    <a:lstStyle/>
                    <a:p>
                      <a:endParaRPr kumimoji="1" lang="ja-JP" altLang="en-US" dirty="0"/>
                    </a:p>
                  </a:txBody>
                  <a:tcPr/>
                </a:tc>
                <a:tc gridSpan="2">
                  <a:txBody>
                    <a:bodyPr/>
                    <a:lstStyle/>
                    <a:p>
                      <a:pPr algn="ctr"/>
                      <a:r>
                        <a:rPr kumimoji="1" lang="ja-JP" altLang="en-US" dirty="0"/>
                        <a:t>条件１</a:t>
                      </a:r>
                    </a:p>
                  </a:txBody>
                  <a:tcPr anchor="ctr"/>
                </a:tc>
                <a:tc hMerge="1">
                  <a:txBody>
                    <a:bodyPr/>
                    <a:lstStyle/>
                    <a:p>
                      <a:endParaRPr kumimoji="1" lang="ja-JP" altLang="en-US" dirty="0"/>
                    </a:p>
                  </a:txBody>
                  <a:tcPr/>
                </a:tc>
                <a:tc gridSpan="2">
                  <a:txBody>
                    <a:bodyPr/>
                    <a:lstStyle/>
                    <a:p>
                      <a:pPr algn="ctr"/>
                      <a:r>
                        <a:rPr kumimoji="1" lang="ja-JP" altLang="en-US" dirty="0"/>
                        <a:t>条件２</a:t>
                      </a:r>
                    </a:p>
                  </a:txBody>
                  <a:tcPr anchor="ctr"/>
                </a:tc>
                <a:tc hMerge="1">
                  <a:txBody>
                    <a:bodyPr/>
                    <a:lstStyle/>
                    <a:p>
                      <a:endParaRPr kumimoji="1" lang="ja-JP" altLang="en-US" dirty="0"/>
                    </a:p>
                  </a:txBody>
                  <a:tcPr/>
                </a:tc>
                <a:extLst>
                  <a:ext uri="{0D108BD9-81ED-4DB2-BD59-A6C34878D82A}">
                    <a16:rowId xmlns:a16="http://schemas.microsoft.com/office/drawing/2014/main" val="3629535466"/>
                  </a:ext>
                </a:extLst>
              </a:tr>
              <a:tr h="467846">
                <a:tc>
                  <a:txBody>
                    <a:bodyPr/>
                    <a:lstStyle/>
                    <a:p>
                      <a:pPr algn="ctr"/>
                      <a:r>
                        <a:rPr kumimoji="1" lang="ja-JP" altLang="en-US" dirty="0"/>
                        <a:t>要因</a:t>
                      </a:r>
                      <a:r>
                        <a:rPr kumimoji="1" lang="en-US" altLang="ja-JP" dirty="0"/>
                        <a:t>C</a:t>
                      </a:r>
                      <a:endParaRPr kumimoji="1" lang="ja-JP" altLang="en-US" dirty="0"/>
                    </a:p>
                  </a:txBody>
                  <a:tcPr anchor="ctr"/>
                </a:tc>
                <a:tc>
                  <a:txBody>
                    <a:bodyPr/>
                    <a:lstStyle/>
                    <a:p>
                      <a:pPr algn="ctr"/>
                      <a:r>
                        <a:rPr kumimoji="1" lang="ja-JP" altLang="en-US" dirty="0"/>
                        <a:t>条件１</a:t>
                      </a:r>
                    </a:p>
                  </a:txBody>
                  <a:tcPr anchor="ctr"/>
                </a:tc>
                <a:tc>
                  <a:txBody>
                    <a:bodyPr/>
                    <a:lstStyle/>
                    <a:p>
                      <a:pPr algn="ctr"/>
                      <a:r>
                        <a:rPr kumimoji="1" lang="ja-JP" altLang="en-US" dirty="0"/>
                        <a:t>条件２</a:t>
                      </a:r>
                    </a:p>
                  </a:txBody>
                  <a:tcPr anchor="ctr"/>
                </a:tc>
                <a:tc>
                  <a:txBody>
                    <a:bodyPr/>
                    <a:lstStyle/>
                    <a:p>
                      <a:pPr algn="ctr"/>
                      <a:r>
                        <a:rPr kumimoji="1" lang="ja-JP" altLang="en-US" dirty="0"/>
                        <a:t>条件１</a:t>
                      </a:r>
                    </a:p>
                  </a:txBody>
                  <a:tcPr anchor="ctr"/>
                </a:tc>
                <a:tc>
                  <a:txBody>
                    <a:bodyPr/>
                    <a:lstStyle/>
                    <a:p>
                      <a:pPr algn="ctr"/>
                      <a:r>
                        <a:rPr kumimoji="1" lang="ja-JP" altLang="en-US" dirty="0"/>
                        <a:t>条件２</a:t>
                      </a:r>
                    </a:p>
                  </a:txBody>
                  <a:tcPr anchor="ctr"/>
                </a:tc>
                <a:tc>
                  <a:txBody>
                    <a:bodyPr/>
                    <a:lstStyle/>
                    <a:p>
                      <a:pPr algn="ctr"/>
                      <a:r>
                        <a:rPr kumimoji="1" lang="ja-JP" altLang="en-US" dirty="0"/>
                        <a:t>条件１</a:t>
                      </a:r>
                    </a:p>
                  </a:txBody>
                  <a:tcPr anchor="ctr"/>
                </a:tc>
                <a:tc>
                  <a:txBody>
                    <a:bodyPr/>
                    <a:lstStyle/>
                    <a:p>
                      <a:pPr algn="ctr"/>
                      <a:r>
                        <a:rPr kumimoji="1" lang="ja-JP" altLang="en-US" dirty="0"/>
                        <a:t>条件２</a:t>
                      </a:r>
                    </a:p>
                  </a:txBody>
                  <a:tcPr anchor="ctr"/>
                </a:tc>
                <a:tc>
                  <a:txBody>
                    <a:bodyPr/>
                    <a:lstStyle/>
                    <a:p>
                      <a:pPr algn="ctr"/>
                      <a:r>
                        <a:rPr kumimoji="1" lang="ja-JP" altLang="en-US" dirty="0"/>
                        <a:t>条件１</a:t>
                      </a:r>
                    </a:p>
                  </a:txBody>
                  <a:tcPr anchor="ctr"/>
                </a:tc>
                <a:tc>
                  <a:txBody>
                    <a:bodyPr/>
                    <a:lstStyle/>
                    <a:p>
                      <a:pPr algn="ctr"/>
                      <a:r>
                        <a:rPr kumimoji="1" lang="ja-JP" altLang="en-US" dirty="0"/>
                        <a:t>条件２</a:t>
                      </a:r>
                    </a:p>
                  </a:txBody>
                  <a:tcPr anchor="ctr"/>
                </a:tc>
                <a:extLst>
                  <a:ext uri="{0D108BD9-81ED-4DB2-BD59-A6C34878D82A}">
                    <a16:rowId xmlns:a16="http://schemas.microsoft.com/office/drawing/2014/main" val="4294318059"/>
                  </a:ext>
                </a:extLst>
              </a:tr>
              <a:tr h="271053">
                <a:tc>
                  <a:txBody>
                    <a:bodyPr/>
                    <a:lstStyle/>
                    <a:p>
                      <a:pPr algn="ctr"/>
                      <a:r>
                        <a:rPr kumimoji="1" lang="ja-JP" altLang="en-US" dirty="0"/>
                        <a:t>得点</a:t>
                      </a:r>
                    </a:p>
                  </a:txBody>
                  <a:tcPr anchor="ctr"/>
                </a:tc>
                <a:tc>
                  <a:txBody>
                    <a:bodyPr/>
                    <a:lstStyle/>
                    <a:p>
                      <a:pPr algn="ctr"/>
                      <a:r>
                        <a:rPr kumimoji="1" lang="en-US" altLang="ja-JP" dirty="0"/>
                        <a:t>X1</a:t>
                      </a:r>
                      <a:endParaRPr kumimoji="1" lang="ja-JP" altLang="en-US" dirty="0"/>
                    </a:p>
                  </a:txBody>
                  <a:tcPr anchor="ctr"/>
                </a:tc>
                <a:tc>
                  <a:txBody>
                    <a:bodyPr/>
                    <a:lstStyle/>
                    <a:p>
                      <a:pPr algn="ctr"/>
                      <a:r>
                        <a:rPr kumimoji="1" lang="en-US" altLang="ja-JP" dirty="0"/>
                        <a:t>X2</a:t>
                      </a:r>
                      <a:endParaRPr kumimoji="1" lang="ja-JP" altLang="en-US" dirty="0"/>
                    </a:p>
                  </a:txBody>
                  <a:tcPr anchor="ctr"/>
                </a:tc>
                <a:tc>
                  <a:txBody>
                    <a:bodyPr/>
                    <a:lstStyle/>
                    <a:p>
                      <a:pPr algn="ctr"/>
                      <a:r>
                        <a:rPr kumimoji="1" lang="en-US" altLang="ja-JP" dirty="0"/>
                        <a:t>X3</a:t>
                      </a:r>
                      <a:endParaRPr kumimoji="1" lang="ja-JP" altLang="en-US" dirty="0"/>
                    </a:p>
                  </a:txBody>
                  <a:tcPr anchor="ctr"/>
                </a:tc>
                <a:tc>
                  <a:txBody>
                    <a:bodyPr/>
                    <a:lstStyle/>
                    <a:p>
                      <a:pPr algn="ctr"/>
                      <a:r>
                        <a:rPr kumimoji="1" lang="en-US" altLang="ja-JP" dirty="0"/>
                        <a:t>X4</a:t>
                      </a:r>
                      <a:endParaRPr kumimoji="1" lang="ja-JP" altLang="en-US" dirty="0"/>
                    </a:p>
                  </a:txBody>
                  <a:tcPr anchor="ctr"/>
                </a:tc>
                <a:tc>
                  <a:txBody>
                    <a:bodyPr/>
                    <a:lstStyle/>
                    <a:p>
                      <a:pPr algn="ctr"/>
                      <a:r>
                        <a:rPr kumimoji="1" lang="en-US" altLang="ja-JP" dirty="0"/>
                        <a:t>X5</a:t>
                      </a:r>
                      <a:endParaRPr kumimoji="1" lang="ja-JP" altLang="en-US" dirty="0"/>
                    </a:p>
                  </a:txBody>
                  <a:tcPr anchor="ctr"/>
                </a:tc>
                <a:tc>
                  <a:txBody>
                    <a:bodyPr/>
                    <a:lstStyle/>
                    <a:p>
                      <a:pPr algn="ctr"/>
                      <a:r>
                        <a:rPr kumimoji="1" lang="en-US" altLang="ja-JP" dirty="0"/>
                        <a:t>X6</a:t>
                      </a:r>
                      <a:endParaRPr kumimoji="1" lang="ja-JP" altLang="en-US" dirty="0"/>
                    </a:p>
                  </a:txBody>
                  <a:tcPr anchor="ctr"/>
                </a:tc>
                <a:tc>
                  <a:txBody>
                    <a:bodyPr/>
                    <a:lstStyle/>
                    <a:p>
                      <a:pPr algn="ctr"/>
                      <a:r>
                        <a:rPr kumimoji="1" lang="en-US" altLang="ja-JP" dirty="0"/>
                        <a:t>X7</a:t>
                      </a:r>
                      <a:endParaRPr kumimoji="1" lang="ja-JP" altLang="en-US" dirty="0"/>
                    </a:p>
                  </a:txBody>
                  <a:tcPr anchor="ctr"/>
                </a:tc>
                <a:tc>
                  <a:txBody>
                    <a:bodyPr/>
                    <a:lstStyle/>
                    <a:p>
                      <a:pPr algn="ctr"/>
                      <a:r>
                        <a:rPr kumimoji="1" lang="en-US" altLang="ja-JP" dirty="0"/>
                        <a:t>X8</a:t>
                      </a:r>
                      <a:endParaRPr kumimoji="1" lang="ja-JP" altLang="en-US" dirty="0"/>
                    </a:p>
                  </a:txBody>
                  <a:tcPr anchor="ctr"/>
                </a:tc>
                <a:extLst>
                  <a:ext uri="{0D108BD9-81ED-4DB2-BD59-A6C34878D82A}">
                    <a16:rowId xmlns:a16="http://schemas.microsoft.com/office/drawing/2014/main" val="3799557435"/>
                  </a:ext>
                </a:extLst>
              </a:tr>
            </a:tbl>
          </a:graphicData>
        </a:graphic>
      </p:graphicFrame>
      <p:sp>
        <p:nvSpPr>
          <p:cNvPr id="5" name="テキスト ボックス 4">
            <a:extLst>
              <a:ext uri="{FF2B5EF4-FFF2-40B4-BE49-F238E27FC236}">
                <a16:creationId xmlns:a16="http://schemas.microsoft.com/office/drawing/2014/main" id="{C06B883E-23B9-A340-B393-D63611711D6B}"/>
              </a:ext>
            </a:extLst>
          </p:cNvPr>
          <p:cNvSpPr txBox="1"/>
          <p:nvPr/>
        </p:nvSpPr>
        <p:spPr>
          <a:xfrm>
            <a:off x="877869" y="2830158"/>
            <a:ext cx="6720840" cy="3416320"/>
          </a:xfrm>
          <a:prstGeom prst="rect">
            <a:avLst/>
          </a:prstGeom>
          <a:noFill/>
        </p:spPr>
        <p:txBody>
          <a:bodyPr wrap="square" rtlCol="0">
            <a:spAutoFit/>
          </a:bodyPr>
          <a:lstStyle/>
          <a:p>
            <a:r>
              <a:rPr kumimoji="1" lang="ja-JP" altLang="en-US" sz="2400" dirty="0"/>
              <a:t>要因</a:t>
            </a:r>
            <a:r>
              <a:rPr kumimoji="1" lang="en-US" altLang="ja-JP" sz="2400" dirty="0"/>
              <a:t>A</a:t>
            </a:r>
            <a:r>
              <a:rPr kumimoji="1" lang="ja-JP" altLang="en-US" sz="2400" dirty="0"/>
              <a:t>：対応なし（被験者間要因</a:t>
            </a:r>
            <a:r>
              <a:rPr kumimoji="1" lang="en-US" altLang="ja-JP" sz="2400" dirty="0"/>
              <a:t>), </a:t>
            </a:r>
          </a:p>
          <a:p>
            <a:r>
              <a:rPr kumimoji="1" lang="ja-JP" altLang="en-US" sz="2400" dirty="0"/>
              <a:t>要因</a:t>
            </a:r>
            <a:r>
              <a:rPr kumimoji="1" lang="en-US" altLang="ja-JP" sz="2400" dirty="0"/>
              <a:t>B</a:t>
            </a:r>
            <a:r>
              <a:rPr kumimoji="1" lang="ja-JP" altLang="en-US" sz="2400" dirty="0"/>
              <a:t>：対応なし（被験者間要因</a:t>
            </a:r>
            <a:r>
              <a:rPr kumimoji="1" lang="en-US" altLang="ja-JP" sz="2400" dirty="0"/>
              <a:t>), </a:t>
            </a:r>
          </a:p>
          <a:p>
            <a:r>
              <a:rPr kumimoji="1" lang="ja-JP" altLang="en-US" sz="2400" dirty="0"/>
              <a:t>要因</a:t>
            </a:r>
            <a:r>
              <a:rPr kumimoji="1" lang="en-US" altLang="ja-JP" sz="2400" dirty="0"/>
              <a:t>C</a:t>
            </a:r>
            <a:r>
              <a:rPr lang="ja-JP" altLang="en-US" sz="2400" dirty="0">
                <a:sym typeface="Wingdings" pitchFamily="2" charset="2"/>
              </a:rPr>
              <a:t>：対応なし（被験者間要因）</a:t>
            </a:r>
            <a:endParaRPr lang="en-US" altLang="ja-JP" sz="2400" dirty="0">
              <a:sym typeface="Wingdings" pitchFamily="2" charset="2"/>
            </a:endParaRPr>
          </a:p>
          <a:p>
            <a:endParaRPr lang="en-US" altLang="ja-JP" sz="2400" dirty="0">
              <a:sym typeface="Wingdings" pitchFamily="2" charset="2"/>
            </a:endParaRPr>
          </a:p>
          <a:p>
            <a:r>
              <a:rPr kumimoji="1" lang="en-US" altLang="ja-JP" sz="2400" dirty="0">
                <a:sym typeface="Wingdings" pitchFamily="2" charset="2"/>
              </a:rPr>
              <a:t>(ex.) </a:t>
            </a:r>
            <a:r>
              <a:rPr kumimoji="1" lang="ja-JP" altLang="en-US" sz="2400" dirty="0">
                <a:sym typeface="Wingdings" pitchFamily="2" charset="2"/>
              </a:rPr>
              <a:t>中学生と高校生の男女に</a:t>
            </a:r>
            <a:r>
              <a:rPr kumimoji="1" lang="en-US" altLang="ja-JP" sz="2400" dirty="0">
                <a:sym typeface="Wingdings" pitchFamily="2" charset="2"/>
              </a:rPr>
              <a:t>, </a:t>
            </a:r>
            <a:r>
              <a:rPr kumimoji="1" lang="ja-JP" altLang="en-US" sz="2400" dirty="0">
                <a:sym typeface="Wingdings" pitchFamily="2" charset="2"/>
              </a:rPr>
              <a:t>友人数の調査とパーソナリティテストを実施</a:t>
            </a:r>
            <a:r>
              <a:rPr kumimoji="1" lang="en-US" altLang="ja-JP" sz="2400" dirty="0">
                <a:sym typeface="Wingdings" pitchFamily="2" charset="2"/>
              </a:rPr>
              <a:t>. </a:t>
            </a:r>
            <a:r>
              <a:rPr lang="ja-JP" altLang="en-US" sz="2400" dirty="0">
                <a:sym typeface="Wingdings" pitchFamily="2" charset="2"/>
              </a:rPr>
              <a:t>報告された友人数によって</a:t>
            </a:r>
            <a:r>
              <a:rPr lang="en-US" altLang="ja-JP" sz="2400" dirty="0">
                <a:sym typeface="Wingdings" pitchFamily="2" charset="2"/>
              </a:rPr>
              <a:t>,</a:t>
            </a:r>
            <a:r>
              <a:rPr kumimoji="1" lang="ja-JP" altLang="en-US" sz="2400" dirty="0"/>
              <a:t>被調査者を友人が多い／少ない群に分類</a:t>
            </a:r>
            <a:r>
              <a:rPr lang="en-US" altLang="ja-JP" sz="2400" dirty="0"/>
              <a:t>, </a:t>
            </a:r>
            <a:r>
              <a:rPr lang="ja-JP" altLang="en-US" sz="2400" dirty="0"/>
              <a:t>学校と性別、友人数の多さの各要因によってパーソナリティ検査の結果を比較</a:t>
            </a:r>
            <a:r>
              <a:rPr lang="en-US" altLang="ja-JP" sz="2400" dirty="0"/>
              <a:t>.</a:t>
            </a:r>
            <a:endParaRPr kumimoji="1" lang="ja-JP" altLang="en-US" sz="2400" dirty="0"/>
          </a:p>
        </p:txBody>
      </p:sp>
      <p:sp>
        <p:nvSpPr>
          <p:cNvPr id="7" name="テキスト ボックス 6">
            <a:extLst>
              <a:ext uri="{FF2B5EF4-FFF2-40B4-BE49-F238E27FC236}">
                <a16:creationId xmlns:a16="http://schemas.microsoft.com/office/drawing/2014/main" id="{C3978EE2-B4F6-1A44-AF79-62A9788D875A}"/>
              </a:ext>
            </a:extLst>
          </p:cNvPr>
          <p:cNvSpPr txBox="1"/>
          <p:nvPr/>
        </p:nvSpPr>
        <p:spPr>
          <a:xfrm>
            <a:off x="795680" y="1451992"/>
            <a:ext cx="6885218" cy="1538883"/>
          </a:xfrm>
          <a:prstGeom prst="rect">
            <a:avLst/>
          </a:prstGeom>
          <a:noFill/>
        </p:spPr>
        <p:txBody>
          <a:bodyPr wrap="none" rtlCol="0">
            <a:spAutoFit/>
          </a:bodyPr>
          <a:lstStyle/>
          <a:p>
            <a:pPr marL="457200" indent="-457200">
              <a:buFont typeface="Arial" panose="020B0604020202020204" pitchFamily="34" charset="0"/>
              <a:buChar char="•"/>
            </a:pPr>
            <a:r>
              <a:rPr lang="en-US" altLang="ja-JP" sz="2800" dirty="0"/>
              <a:t>3</a:t>
            </a:r>
            <a:r>
              <a:rPr lang="ja-JP" altLang="en-US" sz="2800" dirty="0"/>
              <a:t>元配置の分散分析</a:t>
            </a:r>
            <a:endParaRPr lang="en-US" altLang="ja-JP" sz="2800" dirty="0"/>
          </a:p>
          <a:p>
            <a:pPr marL="457200" indent="-457200">
              <a:buFont typeface="Arial" panose="020B0604020202020204" pitchFamily="34" charset="0"/>
              <a:buChar char="•"/>
            </a:pPr>
            <a:r>
              <a:rPr lang="en-US" altLang="ja-JP" sz="2800" dirty="0"/>
              <a:t>3</a:t>
            </a:r>
            <a:r>
              <a:rPr lang="ja-JP" altLang="en-US" sz="2800" dirty="0"/>
              <a:t>要因の完全無作為化要因計画 </a:t>
            </a:r>
            <a:endParaRPr lang="en-US" altLang="ja-JP" sz="2800" dirty="0"/>
          </a:p>
          <a:p>
            <a:r>
              <a:rPr lang="en-US" altLang="ja-JP" sz="2000" dirty="0"/>
              <a:t>(completely randomized factorial design; </a:t>
            </a:r>
            <a:r>
              <a:rPr lang="en-US" altLang="ja-JP" sz="2000" dirty="0" err="1"/>
              <a:t>CRF</a:t>
            </a:r>
            <a:r>
              <a:rPr lang="en-US" altLang="ja-JP" sz="2000" baseline="-25000" dirty="0" err="1"/>
              <a:t>pq</a:t>
            </a:r>
            <a:r>
              <a:rPr lang="ja-JP" altLang="en-US" sz="2000" dirty="0"/>
              <a:t>デザイン</a:t>
            </a:r>
            <a:r>
              <a:rPr lang="en-US" altLang="ja-JP" sz="2000" dirty="0"/>
              <a:t>)</a:t>
            </a:r>
            <a:endParaRPr lang="ja-JP" altLang="en-US" sz="2000" dirty="0"/>
          </a:p>
          <a:p>
            <a:endParaRPr kumimoji="1" lang="ja-JP" altLang="en-US" dirty="0"/>
          </a:p>
        </p:txBody>
      </p:sp>
    </p:spTree>
    <p:extLst>
      <p:ext uri="{BB962C8B-B14F-4D97-AF65-F5344CB8AC3E}">
        <p14:creationId xmlns:p14="http://schemas.microsoft.com/office/powerpoint/2010/main" val="32878201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46CA1F3-5041-A346-BCF4-E679C1EE8D27}"/>
              </a:ext>
            </a:extLst>
          </p:cNvPr>
          <p:cNvSpPr>
            <a:spLocks noGrp="1"/>
          </p:cNvSpPr>
          <p:nvPr>
            <p:ph type="title"/>
          </p:nvPr>
        </p:nvSpPr>
        <p:spPr>
          <a:xfrm>
            <a:off x="838200" y="365125"/>
            <a:ext cx="10827774" cy="1325563"/>
          </a:xfrm>
        </p:spPr>
        <p:txBody>
          <a:bodyPr/>
          <a:lstStyle/>
          <a:p>
            <a:r>
              <a:rPr kumimoji="1" lang="ja-JP" altLang="en-US" dirty="0"/>
              <a:t>⑦３要因の分散分析</a:t>
            </a:r>
          </a:p>
        </p:txBody>
      </p:sp>
      <p:sp>
        <p:nvSpPr>
          <p:cNvPr id="5" name="テキスト ボックス 4">
            <a:extLst>
              <a:ext uri="{FF2B5EF4-FFF2-40B4-BE49-F238E27FC236}">
                <a16:creationId xmlns:a16="http://schemas.microsoft.com/office/drawing/2014/main" id="{C06B883E-23B9-A340-B393-D63611711D6B}"/>
              </a:ext>
            </a:extLst>
          </p:cNvPr>
          <p:cNvSpPr txBox="1"/>
          <p:nvPr/>
        </p:nvSpPr>
        <p:spPr>
          <a:xfrm>
            <a:off x="1057656" y="3134393"/>
            <a:ext cx="6863472" cy="3046988"/>
          </a:xfrm>
          <a:prstGeom prst="rect">
            <a:avLst/>
          </a:prstGeom>
          <a:noFill/>
        </p:spPr>
        <p:txBody>
          <a:bodyPr wrap="square" rtlCol="0">
            <a:spAutoFit/>
          </a:bodyPr>
          <a:lstStyle/>
          <a:p>
            <a:r>
              <a:rPr kumimoji="1" lang="ja-JP" altLang="en-US" sz="2400" dirty="0"/>
              <a:t>要因</a:t>
            </a:r>
            <a:r>
              <a:rPr kumimoji="1" lang="en-US" altLang="ja-JP" sz="2400" dirty="0"/>
              <a:t>A</a:t>
            </a:r>
            <a:r>
              <a:rPr kumimoji="1" lang="ja-JP" altLang="en-US" sz="2400" dirty="0"/>
              <a:t>：対応なし（被験者間要因</a:t>
            </a:r>
            <a:r>
              <a:rPr kumimoji="1" lang="en-US" altLang="ja-JP" sz="2400" dirty="0"/>
              <a:t>), </a:t>
            </a:r>
          </a:p>
          <a:p>
            <a:r>
              <a:rPr kumimoji="1" lang="ja-JP" altLang="en-US" sz="2400" dirty="0"/>
              <a:t>要因</a:t>
            </a:r>
            <a:r>
              <a:rPr kumimoji="1" lang="en-US" altLang="ja-JP" sz="2400" dirty="0"/>
              <a:t>B</a:t>
            </a:r>
            <a:r>
              <a:rPr kumimoji="1" lang="ja-JP" altLang="en-US" sz="2400" dirty="0"/>
              <a:t>：対応なし（被験者間要因</a:t>
            </a:r>
            <a:r>
              <a:rPr kumimoji="1" lang="en-US" altLang="ja-JP" sz="2400" dirty="0"/>
              <a:t>), </a:t>
            </a:r>
          </a:p>
          <a:p>
            <a:r>
              <a:rPr kumimoji="1" lang="ja-JP" altLang="en-US" sz="2400" dirty="0"/>
              <a:t>要因</a:t>
            </a:r>
            <a:r>
              <a:rPr kumimoji="1" lang="en-US" altLang="ja-JP" sz="2400" dirty="0"/>
              <a:t>C</a:t>
            </a:r>
            <a:r>
              <a:rPr lang="ja-JP" altLang="en-US" sz="2400" dirty="0">
                <a:sym typeface="Wingdings" pitchFamily="2" charset="2"/>
              </a:rPr>
              <a:t>：対応あり（被験者内要因）</a:t>
            </a:r>
            <a:endParaRPr lang="en-US" altLang="ja-JP" sz="2400" dirty="0">
              <a:sym typeface="Wingdings" pitchFamily="2" charset="2"/>
            </a:endParaRPr>
          </a:p>
          <a:p>
            <a:r>
              <a:rPr lang="ja-JP" altLang="en-US" sz="2400" dirty="0">
                <a:sym typeface="Wingdings" pitchFamily="2" charset="2"/>
              </a:rPr>
              <a:t>３要因混合計画の分散分析ともいう</a:t>
            </a:r>
            <a:endParaRPr lang="en-US" altLang="ja-JP" sz="2400" dirty="0">
              <a:sym typeface="Wingdings" pitchFamily="2" charset="2"/>
            </a:endParaRPr>
          </a:p>
          <a:p>
            <a:endParaRPr lang="en-US" altLang="ja-JP" sz="2400" dirty="0">
              <a:sym typeface="Wingdings" pitchFamily="2" charset="2"/>
            </a:endParaRPr>
          </a:p>
          <a:p>
            <a:r>
              <a:rPr kumimoji="1" lang="en-US" altLang="ja-JP" sz="2400" dirty="0">
                <a:sym typeface="Wingdings" pitchFamily="2" charset="2"/>
              </a:rPr>
              <a:t>(ex.)2</a:t>
            </a:r>
            <a:r>
              <a:rPr kumimoji="1" lang="ja-JP" altLang="en-US" sz="2400" dirty="0">
                <a:sym typeface="Wingdings" pitchFamily="2" charset="2"/>
              </a:rPr>
              <a:t>歳児と３歳児の男女に対して</a:t>
            </a:r>
            <a:r>
              <a:rPr kumimoji="1" lang="en-US" altLang="ja-JP" sz="2400" dirty="0">
                <a:sym typeface="Wingdings" pitchFamily="2" charset="2"/>
              </a:rPr>
              <a:t>,</a:t>
            </a:r>
          </a:p>
          <a:p>
            <a:r>
              <a:rPr kumimoji="1" lang="ja-JP" altLang="en-US" sz="2400" dirty="0">
                <a:sym typeface="Wingdings" pitchFamily="2" charset="2"/>
              </a:rPr>
              <a:t>母親が近くにいる／いない時の課題に対する反応速度の調査</a:t>
            </a:r>
            <a:r>
              <a:rPr kumimoji="1" lang="en-US" altLang="ja-JP" sz="2400" dirty="0">
                <a:sym typeface="Wingdings" pitchFamily="2" charset="2"/>
              </a:rPr>
              <a:t>. </a:t>
            </a:r>
          </a:p>
        </p:txBody>
      </p:sp>
      <p:graphicFrame>
        <p:nvGraphicFramePr>
          <p:cNvPr id="8" name="コンテンツ プレースホルダー 3">
            <a:extLst>
              <a:ext uri="{FF2B5EF4-FFF2-40B4-BE49-F238E27FC236}">
                <a16:creationId xmlns:a16="http://schemas.microsoft.com/office/drawing/2014/main" id="{BF64866D-08F4-1E48-8083-1C40B6785588}"/>
              </a:ext>
            </a:extLst>
          </p:cNvPr>
          <p:cNvGraphicFramePr>
            <a:graphicFrameLocks noGrp="1"/>
          </p:cNvGraphicFramePr>
          <p:nvPr>
            <p:ph idx="1"/>
            <p:extLst>
              <p:ext uri="{D42A27DB-BD31-4B8C-83A1-F6EECF244321}">
                <p14:modId xmlns:p14="http://schemas.microsoft.com/office/powerpoint/2010/main" val="89512708"/>
              </p:ext>
            </p:extLst>
          </p:nvPr>
        </p:nvGraphicFramePr>
        <p:xfrm>
          <a:off x="7691078" y="1815973"/>
          <a:ext cx="4059936" cy="3383280"/>
        </p:xfrm>
        <a:graphic>
          <a:graphicData uri="http://schemas.openxmlformats.org/drawingml/2006/table">
            <a:tbl>
              <a:tblPr firstRow="1" bandRow="1">
                <a:tableStyleId>{5940675A-B579-460E-94D1-54222C63F5DA}</a:tableStyleId>
              </a:tblPr>
              <a:tblGrid>
                <a:gridCol w="451104">
                  <a:extLst>
                    <a:ext uri="{9D8B030D-6E8A-4147-A177-3AD203B41FA5}">
                      <a16:colId xmlns:a16="http://schemas.microsoft.com/office/drawing/2014/main" val="4123370876"/>
                    </a:ext>
                  </a:extLst>
                </a:gridCol>
                <a:gridCol w="451104">
                  <a:extLst>
                    <a:ext uri="{9D8B030D-6E8A-4147-A177-3AD203B41FA5}">
                      <a16:colId xmlns:a16="http://schemas.microsoft.com/office/drawing/2014/main" val="548778658"/>
                    </a:ext>
                  </a:extLst>
                </a:gridCol>
                <a:gridCol w="451104">
                  <a:extLst>
                    <a:ext uri="{9D8B030D-6E8A-4147-A177-3AD203B41FA5}">
                      <a16:colId xmlns:a16="http://schemas.microsoft.com/office/drawing/2014/main" val="643309906"/>
                    </a:ext>
                  </a:extLst>
                </a:gridCol>
                <a:gridCol w="451104">
                  <a:extLst>
                    <a:ext uri="{9D8B030D-6E8A-4147-A177-3AD203B41FA5}">
                      <a16:colId xmlns:a16="http://schemas.microsoft.com/office/drawing/2014/main" val="3886937237"/>
                    </a:ext>
                  </a:extLst>
                </a:gridCol>
                <a:gridCol w="451104">
                  <a:extLst>
                    <a:ext uri="{9D8B030D-6E8A-4147-A177-3AD203B41FA5}">
                      <a16:colId xmlns:a16="http://schemas.microsoft.com/office/drawing/2014/main" val="321109684"/>
                    </a:ext>
                  </a:extLst>
                </a:gridCol>
                <a:gridCol w="451104">
                  <a:extLst>
                    <a:ext uri="{9D8B030D-6E8A-4147-A177-3AD203B41FA5}">
                      <a16:colId xmlns:a16="http://schemas.microsoft.com/office/drawing/2014/main" val="2016965336"/>
                    </a:ext>
                  </a:extLst>
                </a:gridCol>
                <a:gridCol w="451104">
                  <a:extLst>
                    <a:ext uri="{9D8B030D-6E8A-4147-A177-3AD203B41FA5}">
                      <a16:colId xmlns:a16="http://schemas.microsoft.com/office/drawing/2014/main" val="2088809615"/>
                    </a:ext>
                  </a:extLst>
                </a:gridCol>
                <a:gridCol w="451104">
                  <a:extLst>
                    <a:ext uri="{9D8B030D-6E8A-4147-A177-3AD203B41FA5}">
                      <a16:colId xmlns:a16="http://schemas.microsoft.com/office/drawing/2014/main" val="4223098605"/>
                    </a:ext>
                  </a:extLst>
                </a:gridCol>
                <a:gridCol w="451104">
                  <a:extLst>
                    <a:ext uri="{9D8B030D-6E8A-4147-A177-3AD203B41FA5}">
                      <a16:colId xmlns:a16="http://schemas.microsoft.com/office/drawing/2014/main" val="941822313"/>
                    </a:ext>
                  </a:extLst>
                </a:gridCol>
              </a:tblGrid>
              <a:tr h="467846">
                <a:tc>
                  <a:txBody>
                    <a:bodyPr/>
                    <a:lstStyle/>
                    <a:p>
                      <a:pPr algn="ctr"/>
                      <a:r>
                        <a:rPr kumimoji="1" lang="ja-JP" altLang="en-US" dirty="0"/>
                        <a:t>要因</a:t>
                      </a:r>
                      <a:r>
                        <a:rPr kumimoji="1" lang="en-US" altLang="ja-JP" dirty="0"/>
                        <a:t>A</a:t>
                      </a:r>
                      <a:endParaRPr kumimoji="1" lang="ja-JP" altLang="en-US" dirty="0"/>
                    </a:p>
                  </a:txBody>
                  <a:tcPr anchor="ctr"/>
                </a:tc>
                <a:tc gridSpan="4">
                  <a:txBody>
                    <a:bodyPr/>
                    <a:lstStyle/>
                    <a:p>
                      <a:pPr algn="ctr"/>
                      <a:r>
                        <a:rPr kumimoji="1" lang="ja-JP" altLang="en-US" dirty="0"/>
                        <a:t>条件１</a:t>
                      </a:r>
                    </a:p>
                  </a:txBody>
                  <a:tcPr anchor="ctr"/>
                </a:tc>
                <a:tc hMerge="1">
                  <a:txBody>
                    <a:bodyPr/>
                    <a:lstStyle/>
                    <a:p>
                      <a:endParaRPr kumimoji="1" lang="ja-JP" altLang="en-US" dirty="0"/>
                    </a:p>
                  </a:txBody>
                  <a:tcPr/>
                </a:tc>
                <a:tc hMerge="1">
                  <a:txBody>
                    <a:bodyPr/>
                    <a:lstStyle/>
                    <a:p>
                      <a:endParaRPr kumimoji="1" lang="ja-JP" altLang="en-US" dirty="0"/>
                    </a:p>
                  </a:txBody>
                  <a:tcPr/>
                </a:tc>
                <a:tc hMerge="1">
                  <a:txBody>
                    <a:bodyPr/>
                    <a:lstStyle/>
                    <a:p>
                      <a:endParaRPr kumimoji="1" lang="ja-JP" altLang="en-US" dirty="0"/>
                    </a:p>
                  </a:txBody>
                  <a:tcPr/>
                </a:tc>
                <a:tc gridSpan="4">
                  <a:txBody>
                    <a:bodyPr/>
                    <a:lstStyle/>
                    <a:p>
                      <a:pPr algn="ctr"/>
                      <a:r>
                        <a:rPr kumimoji="1" lang="ja-JP" altLang="en-US" dirty="0"/>
                        <a:t>条件２</a:t>
                      </a:r>
                    </a:p>
                  </a:txBody>
                  <a:tcPr anchor="ctr"/>
                </a:tc>
                <a:tc hMerge="1">
                  <a:txBody>
                    <a:bodyPr/>
                    <a:lstStyle/>
                    <a:p>
                      <a:endParaRPr kumimoji="1" lang="ja-JP" altLang="en-US" dirty="0"/>
                    </a:p>
                  </a:txBody>
                  <a:tcPr/>
                </a:tc>
                <a:tc hMerge="1">
                  <a:txBody>
                    <a:bodyPr/>
                    <a:lstStyle/>
                    <a:p>
                      <a:endParaRPr kumimoji="1" lang="ja-JP" altLang="en-US" dirty="0"/>
                    </a:p>
                  </a:txBody>
                  <a:tcPr/>
                </a:tc>
                <a:tc hMerge="1">
                  <a:txBody>
                    <a:bodyPr/>
                    <a:lstStyle/>
                    <a:p>
                      <a:endParaRPr kumimoji="1" lang="ja-JP" altLang="en-US" dirty="0"/>
                    </a:p>
                  </a:txBody>
                  <a:tcPr/>
                </a:tc>
                <a:extLst>
                  <a:ext uri="{0D108BD9-81ED-4DB2-BD59-A6C34878D82A}">
                    <a16:rowId xmlns:a16="http://schemas.microsoft.com/office/drawing/2014/main" val="3185010046"/>
                  </a:ext>
                </a:extLst>
              </a:tr>
              <a:tr h="467846">
                <a:tc>
                  <a:txBody>
                    <a:bodyPr/>
                    <a:lstStyle/>
                    <a:p>
                      <a:pPr algn="ctr"/>
                      <a:r>
                        <a:rPr kumimoji="1" lang="ja-JP" altLang="en-US" dirty="0"/>
                        <a:t>要因</a:t>
                      </a:r>
                      <a:r>
                        <a:rPr kumimoji="1" lang="en-US" altLang="ja-JP" dirty="0"/>
                        <a:t>B</a:t>
                      </a:r>
                    </a:p>
                  </a:txBody>
                  <a:tcPr anchor="ctr"/>
                </a:tc>
                <a:tc gridSpan="2">
                  <a:txBody>
                    <a:bodyPr/>
                    <a:lstStyle/>
                    <a:p>
                      <a:pPr algn="ctr"/>
                      <a:r>
                        <a:rPr kumimoji="1" lang="ja-JP" altLang="en-US" dirty="0"/>
                        <a:t>条件１</a:t>
                      </a:r>
                    </a:p>
                  </a:txBody>
                  <a:tcPr anchor="ctr"/>
                </a:tc>
                <a:tc hMerge="1">
                  <a:txBody>
                    <a:bodyPr/>
                    <a:lstStyle/>
                    <a:p>
                      <a:endParaRPr kumimoji="1" lang="ja-JP" altLang="en-US" dirty="0"/>
                    </a:p>
                  </a:txBody>
                  <a:tcPr/>
                </a:tc>
                <a:tc gridSpan="2">
                  <a:txBody>
                    <a:bodyPr/>
                    <a:lstStyle/>
                    <a:p>
                      <a:pPr algn="ctr"/>
                      <a:r>
                        <a:rPr kumimoji="1" lang="ja-JP" altLang="en-US" dirty="0"/>
                        <a:t>条件２</a:t>
                      </a:r>
                    </a:p>
                  </a:txBody>
                  <a:tcPr anchor="ctr"/>
                </a:tc>
                <a:tc hMerge="1">
                  <a:txBody>
                    <a:bodyPr/>
                    <a:lstStyle/>
                    <a:p>
                      <a:endParaRPr kumimoji="1" lang="ja-JP" altLang="en-US" dirty="0"/>
                    </a:p>
                  </a:txBody>
                  <a:tcPr/>
                </a:tc>
                <a:tc gridSpan="2">
                  <a:txBody>
                    <a:bodyPr/>
                    <a:lstStyle/>
                    <a:p>
                      <a:pPr algn="ctr"/>
                      <a:r>
                        <a:rPr kumimoji="1" lang="ja-JP" altLang="en-US" dirty="0"/>
                        <a:t>条件１</a:t>
                      </a:r>
                    </a:p>
                  </a:txBody>
                  <a:tcPr anchor="ctr"/>
                </a:tc>
                <a:tc hMerge="1">
                  <a:txBody>
                    <a:bodyPr/>
                    <a:lstStyle/>
                    <a:p>
                      <a:endParaRPr kumimoji="1" lang="ja-JP" altLang="en-US" dirty="0"/>
                    </a:p>
                  </a:txBody>
                  <a:tcPr/>
                </a:tc>
                <a:tc gridSpan="2">
                  <a:txBody>
                    <a:bodyPr/>
                    <a:lstStyle/>
                    <a:p>
                      <a:pPr algn="ctr"/>
                      <a:r>
                        <a:rPr kumimoji="1" lang="ja-JP" altLang="en-US" dirty="0"/>
                        <a:t>条件２</a:t>
                      </a:r>
                    </a:p>
                  </a:txBody>
                  <a:tcPr anchor="ctr"/>
                </a:tc>
                <a:tc hMerge="1">
                  <a:txBody>
                    <a:bodyPr/>
                    <a:lstStyle/>
                    <a:p>
                      <a:endParaRPr kumimoji="1" lang="ja-JP" altLang="en-US" dirty="0"/>
                    </a:p>
                  </a:txBody>
                  <a:tcPr/>
                </a:tc>
                <a:extLst>
                  <a:ext uri="{0D108BD9-81ED-4DB2-BD59-A6C34878D82A}">
                    <a16:rowId xmlns:a16="http://schemas.microsoft.com/office/drawing/2014/main" val="3629535466"/>
                  </a:ext>
                </a:extLst>
              </a:tr>
              <a:tr h="467846">
                <a:tc>
                  <a:txBody>
                    <a:bodyPr/>
                    <a:lstStyle/>
                    <a:p>
                      <a:pPr algn="ctr"/>
                      <a:r>
                        <a:rPr kumimoji="1" lang="ja-JP" altLang="en-US" dirty="0"/>
                        <a:t>要因</a:t>
                      </a:r>
                      <a:r>
                        <a:rPr kumimoji="1" lang="en-US" altLang="ja-JP" dirty="0"/>
                        <a:t>C</a:t>
                      </a:r>
                      <a:endParaRPr kumimoji="1" lang="ja-JP" altLang="en-US" dirty="0"/>
                    </a:p>
                  </a:txBody>
                  <a:tcPr anchor="ctr"/>
                </a:tc>
                <a:tc>
                  <a:txBody>
                    <a:bodyPr/>
                    <a:lstStyle/>
                    <a:p>
                      <a:pPr algn="ctr"/>
                      <a:r>
                        <a:rPr kumimoji="1" lang="ja-JP" altLang="en-US" dirty="0"/>
                        <a:t>条件１</a:t>
                      </a:r>
                    </a:p>
                  </a:txBody>
                  <a:tcPr anchor="ctr"/>
                </a:tc>
                <a:tc>
                  <a:txBody>
                    <a:bodyPr/>
                    <a:lstStyle/>
                    <a:p>
                      <a:pPr algn="ctr"/>
                      <a:r>
                        <a:rPr kumimoji="1" lang="ja-JP" altLang="en-US" dirty="0"/>
                        <a:t>条件２</a:t>
                      </a:r>
                    </a:p>
                  </a:txBody>
                  <a:tcPr anchor="ctr"/>
                </a:tc>
                <a:tc>
                  <a:txBody>
                    <a:bodyPr/>
                    <a:lstStyle/>
                    <a:p>
                      <a:pPr algn="ctr"/>
                      <a:r>
                        <a:rPr kumimoji="1" lang="ja-JP" altLang="en-US" dirty="0"/>
                        <a:t>条件１</a:t>
                      </a:r>
                    </a:p>
                  </a:txBody>
                  <a:tcPr anchor="ctr"/>
                </a:tc>
                <a:tc>
                  <a:txBody>
                    <a:bodyPr/>
                    <a:lstStyle/>
                    <a:p>
                      <a:pPr algn="ctr"/>
                      <a:r>
                        <a:rPr kumimoji="1" lang="ja-JP" altLang="en-US" dirty="0"/>
                        <a:t>条件２</a:t>
                      </a:r>
                    </a:p>
                  </a:txBody>
                  <a:tcPr anchor="ctr"/>
                </a:tc>
                <a:tc>
                  <a:txBody>
                    <a:bodyPr/>
                    <a:lstStyle/>
                    <a:p>
                      <a:pPr algn="ctr"/>
                      <a:r>
                        <a:rPr kumimoji="1" lang="ja-JP" altLang="en-US" dirty="0"/>
                        <a:t>条件１</a:t>
                      </a:r>
                    </a:p>
                  </a:txBody>
                  <a:tcPr anchor="ctr"/>
                </a:tc>
                <a:tc>
                  <a:txBody>
                    <a:bodyPr/>
                    <a:lstStyle/>
                    <a:p>
                      <a:pPr algn="ctr"/>
                      <a:r>
                        <a:rPr kumimoji="1" lang="ja-JP" altLang="en-US" dirty="0"/>
                        <a:t>条件２</a:t>
                      </a:r>
                    </a:p>
                  </a:txBody>
                  <a:tcPr anchor="ctr"/>
                </a:tc>
                <a:tc>
                  <a:txBody>
                    <a:bodyPr/>
                    <a:lstStyle/>
                    <a:p>
                      <a:pPr algn="ctr"/>
                      <a:r>
                        <a:rPr kumimoji="1" lang="ja-JP" altLang="en-US" dirty="0"/>
                        <a:t>条件１</a:t>
                      </a:r>
                    </a:p>
                  </a:txBody>
                  <a:tcPr anchor="ctr"/>
                </a:tc>
                <a:tc>
                  <a:txBody>
                    <a:bodyPr/>
                    <a:lstStyle/>
                    <a:p>
                      <a:pPr algn="ctr"/>
                      <a:r>
                        <a:rPr kumimoji="1" lang="ja-JP" altLang="en-US" dirty="0"/>
                        <a:t>条件２</a:t>
                      </a:r>
                    </a:p>
                  </a:txBody>
                  <a:tcPr anchor="ctr"/>
                </a:tc>
                <a:extLst>
                  <a:ext uri="{0D108BD9-81ED-4DB2-BD59-A6C34878D82A}">
                    <a16:rowId xmlns:a16="http://schemas.microsoft.com/office/drawing/2014/main" val="4294318059"/>
                  </a:ext>
                </a:extLst>
              </a:tr>
              <a:tr h="271053">
                <a:tc>
                  <a:txBody>
                    <a:bodyPr/>
                    <a:lstStyle/>
                    <a:p>
                      <a:pPr algn="ctr"/>
                      <a:r>
                        <a:rPr kumimoji="1" lang="ja-JP" altLang="en-US" dirty="0"/>
                        <a:t>得点</a:t>
                      </a:r>
                    </a:p>
                  </a:txBody>
                  <a:tcPr anchor="ctr"/>
                </a:tc>
                <a:tc>
                  <a:txBody>
                    <a:bodyPr/>
                    <a:lstStyle/>
                    <a:p>
                      <a:pPr algn="ctr"/>
                      <a:r>
                        <a:rPr kumimoji="1" lang="en-US" altLang="ja-JP" dirty="0"/>
                        <a:t>X1</a:t>
                      </a:r>
                      <a:endParaRPr kumimoji="1" lang="ja-JP" altLang="en-US" dirty="0"/>
                    </a:p>
                  </a:txBody>
                  <a:tcPr anchor="ctr"/>
                </a:tc>
                <a:tc>
                  <a:txBody>
                    <a:bodyPr/>
                    <a:lstStyle/>
                    <a:p>
                      <a:pPr algn="ctr"/>
                      <a:r>
                        <a:rPr kumimoji="1" lang="en-US" altLang="ja-JP" dirty="0"/>
                        <a:t>X2</a:t>
                      </a:r>
                      <a:endParaRPr kumimoji="1" lang="ja-JP" altLang="en-US" dirty="0"/>
                    </a:p>
                  </a:txBody>
                  <a:tcPr anchor="ctr"/>
                </a:tc>
                <a:tc>
                  <a:txBody>
                    <a:bodyPr/>
                    <a:lstStyle/>
                    <a:p>
                      <a:pPr algn="ctr"/>
                      <a:r>
                        <a:rPr kumimoji="1" lang="en-US" altLang="ja-JP" dirty="0"/>
                        <a:t>X3</a:t>
                      </a:r>
                      <a:endParaRPr kumimoji="1" lang="ja-JP" altLang="en-US" dirty="0"/>
                    </a:p>
                  </a:txBody>
                  <a:tcPr anchor="ctr"/>
                </a:tc>
                <a:tc>
                  <a:txBody>
                    <a:bodyPr/>
                    <a:lstStyle/>
                    <a:p>
                      <a:pPr algn="ctr"/>
                      <a:r>
                        <a:rPr kumimoji="1" lang="en-US" altLang="ja-JP" dirty="0"/>
                        <a:t>X4</a:t>
                      </a:r>
                      <a:endParaRPr kumimoji="1" lang="ja-JP" altLang="en-US" dirty="0"/>
                    </a:p>
                  </a:txBody>
                  <a:tcPr anchor="ctr"/>
                </a:tc>
                <a:tc>
                  <a:txBody>
                    <a:bodyPr/>
                    <a:lstStyle/>
                    <a:p>
                      <a:pPr algn="ctr"/>
                      <a:r>
                        <a:rPr kumimoji="1" lang="en-US" altLang="ja-JP" dirty="0"/>
                        <a:t>X5</a:t>
                      </a:r>
                      <a:endParaRPr kumimoji="1" lang="ja-JP" altLang="en-US" dirty="0"/>
                    </a:p>
                  </a:txBody>
                  <a:tcPr anchor="ctr"/>
                </a:tc>
                <a:tc>
                  <a:txBody>
                    <a:bodyPr/>
                    <a:lstStyle/>
                    <a:p>
                      <a:pPr algn="ctr"/>
                      <a:r>
                        <a:rPr kumimoji="1" lang="en-US" altLang="ja-JP" dirty="0"/>
                        <a:t>X6</a:t>
                      </a:r>
                      <a:endParaRPr kumimoji="1" lang="ja-JP" altLang="en-US" dirty="0"/>
                    </a:p>
                  </a:txBody>
                  <a:tcPr anchor="ctr"/>
                </a:tc>
                <a:tc>
                  <a:txBody>
                    <a:bodyPr/>
                    <a:lstStyle/>
                    <a:p>
                      <a:pPr algn="ctr"/>
                      <a:r>
                        <a:rPr kumimoji="1" lang="en-US" altLang="ja-JP" dirty="0"/>
                        <a:t>X7</a:t>
                      </a:r>
                      <a:endParaRPr kumimoji="1" lang="ja-JP" altLang="en-US" dirty="0"/>
                    </a:p>
                  </a:txBody>
                  <a:tcPr anchor="ctr"/>
                </a:tc>
                <a:tc>
                  <a:txBody>
                    <a:bodyPr/>
                    <a:lstStyle/>
                    <a:p>
                      <a:pPr algn="ctr"/>
                      <a:r>
                        <a:rPr kumimoji="1" lang="en-US" altLang="ja-JP" dirty="0"/>
                        <a:t>X8</a:t>
                      </a:r>
                      <a:endParaRPr kumimoji="1" lang="ja-JP" altLang="en-US" dirty="0"/>
                    </a:p>
                  </a:txBody>
                  <a:tcPr anchor="ctr"/>
                </a:tc>
                <a:extLst>
                  <a:ext uri="{0D108BD9-81ED-4DB2-BD59-A6C34878D82A}">
                    <a16:rowId xmlns:a16="http://schemas.microsoft.com/office/drawing/2014/main" val="3799557435"/>
                  </a:ext>
                </a:extLst>
              </a:tr>
            </a:tbl>
          </a:graphicData>
        </a:graphic>
      </p:graphicFrame>
      <p:sp>
        <p:nvSpPr>
          <p:cNvPr id="9" name="テキスト ボックス 8">
            <a:extLst>
              <a:ext uri="{FF2B5EF4-FFF2-40B4-BE49-F238E27FC236}">
                <a16:creationId xmlns:a16="http://schemas.microsoft.com/office/drawing/2014/main" id="{D1427286-4997-8F42-BB1C-330B47D08AEF}"/>
              </a:ext>
            </a:extLst>
          </p:cNvPr>
          <p:cNvSpPr txBox="1"/>
          <p:nvPr/>
        </p:nvSpPr>
        <p:spPr>
          <a:xfrm>
            <a:off x="1057656" y="1488149"/>
            <a:ext cx="4754828" cy="1538883"/>
          </a:xfrm>
          <a:prstGeom prst="rect">
            <a:avLst/>
          </a:prstGeom>
          <a:noFill/>
        </p:spPr>
        <p:txBody>
          <a:bodyPr wrap="none" rtlCol="0">
            <a:spAutoFit/>
          </a:bodyPr>
          <a:lstStyle/>
          <a:p>
            <a:pPr marL="457200" indent="-457200">
              <a:buFont typeface="Arial" panose="020B0604020202020204" pitchFamily="34" charset="0"/>
              <a:buChar char="•"/>
            </a:pPr>
            <a:r>
              <a:rPr lang="en-US" altLang="ja-JP" sz="2800" dirty="0"/>
              <a:t>3</a:t>
            </a:r>
            <a:r>
              <a:rPr lang="ja-JP" altLang="en-US" sz="2800" dirty="0"/>
              <a:t>元配置の分散分析</a:t>
            </a:r>
            <a:endParaRPr lang="en-US" altLang="ja-JP" sz="2800" dirty="0"/>
          </a:p>
          <a:p>
            <a:pPr marL="457200" indent="-457200">
              <a:buFont typeface="Arial" panose="020B0604020202020204" pitchFamily="34" charset="0"/>
              <a:buChar char="•"/>
            </a:pPr>
            <a:r>
              <a:rPr lang="en-US" altLang="ja-JP" sz="2800" dirty="0"/>
              <a:t>3</a:t>
            </a:r>
            <a:r>
              <a:rPr lang="ja-JP" altLang="en-US" sz="2800" dirty="0"/>
              <a:t>要因の分割プロット法</a:t>
            </a:r>
            <a:endParaRPr lang="en-US" altLang="ja-JP" sz="2800" dirty="0"/>
          </a:p>
          <a:p>
            <a:r>
              <a:rPr lang="ja-JP" altLang="en-US" sz="2000" dirty="0"/>
              <a:t>（</a:t>
            </a:r>
            <a:r>
              <a:rPr lang="en-US" altLang="ja-JP" sz="2000" dirty="0"/>
              <a:t>split-plot design; </a:t>
            </a:r>
            <a:r>
              <a:rPr lang="en-US" altLang="ja-JP" sz="2000" dirty="0" err="1"/>
              <a:t>SPF</a:t>
            </a:r>
            <a:r>
              <a:rPr lang="en-US" altLang="ja-JP" sz="2000" baseline="-25000" dirty="0" err="1"/>
              <a:t>pq</a:t>
            </a:r>
            <a:r>
              <a:rPr lang="ja-JP" altLang="en-US" sz="2000" baseline="-25000" dirty="0"/>
              <a:t>・</a:t>
            </a:r>
            <a:r>
              <a:rPr lang="en-US" altLang="ja-JP" sz="2000" baseline="-25000" dirty="0"/>
              <a:t>r</a:t>
            </a:r>
            <a:r>
              <a:rPr lang="ja-JP" altLang="en-US" sz="2000" baseline="-25000" dirty="0"/>
              <a:t> </a:t>
            </a:r>
            <a:r>
              <a:rPr lang="ja-JP" altLang="en-US" sz="2000" dirty="0"/>
              <a:t>デザイン）</a:t>
            </a:r>
          </a:p>
          <a:p>
            <a:endParaRPr kumimoji="1" lang="ja-JP" altLang="en-US" dirty="0"/>
          </a:p>
        </p:txBody>
      </p:sp>
    </p:spTree>
    <p:extLst>
      <p:ext uri="{BB962C8B-B14F-4D97-AF65-F5344CB8AC3E}">
        <p14:creationId xmlns:p14="http://schemas.microsoft.com/office/powerpoint/2010/main" val="39650318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46CA1F3-5041-A346-BCF4-E679C1EE8D27}"/>
              </a:ext>
            </a:extLst>
          </p:cNvPr>
          <p:cNvSpPr>
            <a:spLocks noGrp="1"/>
          </p:cNvSpPr>
          <p:nvPr>
            <p:ph type="title"/>
          </p:nvPr>
        </p:nvSpPr>
        <p:spPr>
          <a:xfrm>
            <a:off x="838200" y="365125"/>
            <a:ext cx="10827774" cy="1325563"/>
          </a:xfrm>
        </p:spPr>
        <p:txBody>
          <a:bodyPr/>
          <a:lstStyle/>
          <a:p>
            <a:r>
              <a:rPr kumimoji="1" lang="ja-JP" altLang="en-US" dirty="0"/>
              <a:t>⑧３要因の分散分析</a:t>
            </a:r>
          </a:p>
        </p:txBody>
      </p:sp>
      <p:sp>
        <p:nvSpPr>
          <p:cNvPr id="5" name="テキスト ボックス 4">
            <a:extLst>
              <a:ext uri="{FF2B5EF4-FFF2-40B4-BE49-F238E27FC236}">
                <a16:creationId xmlns:a16="http://schemas.microsoft.com/office/drawing/2014/main" id="{C06B883E-23B9-A340-B393-D63611711D6B}"/>
              </a:ext>
            </a:extLst>
          </p:cNvPr>
          <p:cNvSpPr txBox="1"/>
          <p:nvPr/>
        </p:nvSpPr>
        <p:spPr>
          <a:xfrm>
            <a:off x="988176" y="3234905"/>
            <a:ext cx="6400176" cy="3046988"/>
          </a:xfrm>
          <a:prstGeom prst="rect">
            <a:avLst/>
          </a:prstGeom>
          <a:noFill/>
        </p:spPr>
        <p:txBody>
          <a:bodyPr wrap="square" rtlCol="0">
            <a:spAutoFit/>
          </a:bodyPr>
          <a:lstStyle/>
          <a:p>
            <a:r>
              <a:rPr kumimoji="1" lang="ja-JP" altLang="en-US" sz="2400" dirty="0"/>
              <a:t>要因</a:t>
            </a:r>
            <a:r>
              <a:rPr kumimoji="1" lang="en-US" altLang="ja-JP" sz="2400" dirty="0"/>
              <a:t>A</a:t>
            </a:r>
            <a:r>
              <a:rPr kumimoji="1" lang="ja-JP" altLang="en-US" sz="2400" dirty="0"/>
              <a:t>：対応なし（被験者間要因</a:t>
            </a:r>
            <a:r>
              <a:rPr kumimoji="1" lang="en-US" altLang="ja-JP" sz="2400" dirty="0"/>
              <a:t>), </a:t>
            </a:r>
          </a:p>
          <a:p>
            <a:r>
              <a:rPr kumimoji="1" lang="ja-JP" altLang="en-US" sz="2400" dirty="0"/>
              <a:t>要因</a:t>
            </a:r>
            <a:r>
              <a:rPr kumimoji="1" lang="en-US" altLang="ja-JP" sz="2400" dirty="0"/>
              <a:t>B</a:t>
            </a:r>
            <a:r>
              <a:rPr kumimoji="1" lang="ja-JP" altLang="en-US" sz="2400" dirty="0"/>
              <a:t>：対応あり（被験者内要因</a:t>
            </a:r>
            <a:r>
              <a:rPr kumimoji="1" lang="en-US" altLang="ja-JP" sz="2400" dirty="0"/>
              <a:t>), </a:t>
            </a:r>
          </a:p>
          <a:p>
            <a:r>
              <a:rPr kumimoji="1" lang="ja-JP" altLang="en-US" sz="2400" dirty="0"/>
              <a:t>要因</a:t>
            </a:r>
            <a:r>
              <a:rPr kumimoji="1" lang="en-US" altLang="ja-JP" sz="2400" dirty="0"/>
              <a:t>C</a:t>
            </a:r>
            <a:r>
              <a:rPr lang="ja-JP" altLang="en-US" sz="2400" dirty="0">
                <a:sym typeface="Wingdings" pitchFamily="2" charset="2"/>
              </a:rPr>
              <a:t>：対応あり（被験者内要因）</a:t>
            </a:r>
            <a:endParaRPr lang="en-US" altLang="ja-JP" sz="2400" dirty="0">
              <a:sym typeface="Wingdings" pitchFamily="2" charset="2"/>
            </a:endParaRPr>
          </a:p>
          <a:p>
            <a:r>
              <a:rPr lang="ja-JP" altLang="en-US" sz="2400" dirty="0">
                <a:sym typeface="Wingdings" pitchFamily="2" charset="2"/>
              </a:rPr>
              <a:t>３要因混合計画の分散分析ともいう</a:t>
            </a:r>
            <a:endParaRPr lang="en-US" altLang="ja-JP" sz="2400" dirty="0">
              <a:sym typeface="Wingdings" pitchFamily="2" charset="2"/>
            </a:endParaRPr>
          </a:p>
          <a:p>
            <a:endParaRPr lang="en-US" altLang="ja-JP" sz="2400" dirty="0">
              <a:sym typeface="Wingdings" pitchFamily="2" charset="2"/>
            </a:endParaRPr>
          </a:p>
          <a:p>
            <a:r>
              <a:rPr kumimoji="1" lang="en-US" altLang="ja-JP" sz="2400" dirty="0">
                <a:sym typeface="Wingdings" pitchFamily="2" charset="2"/>
              </a:rPr>
              <a:t>(ex.)</a:t>
            </a:r>
            <a:r>
              <a:rPr kumimoji="1" lang="ja-JP" altLang="en-US" sz="2400" dirty="0">
                <a:sym typeface="Wingdings" pitchFamily="2" charset="2"/>
              </a:rPr>
              <a:t>２歳児男女に対して</a:t>
            </a:r>
            <a:r>
              <a:rPr kumimoji="1" lang="en-US" altLang="ja-JP" sz="2400" dirty="0">
                <a:sym typeface="Wingdings" pitchFamily="2" charset="2"/>
              </a:rPr>
              <a:t>,</a:t>
            </a:r>
            <a:r>
              <a:rPr kumimoji="1" lang="ja-JP" altLang="en-US" sz="2400" dirty="0">
                <a:sym typeface="Wingdings" pitchFamily="2" charset="2"/>
              </a:rPr>
              <a:t>母親と父親がそれぞれ近くにいる時／いない時の課題に対する反応速度を調査</a:t>
            </a:r>
            <a:r>
              <a:rPr kumimoji="1" lang="en-US" altLang="ja-JP" sz="2400" dirty="0">
                <a:sym typeface="Wingdings" pitchFamily="2" charset="2"/>
              </a:rPr>
              <a:t>.</a:t>
            </a:r>
            <a:endParaRPr kumimoji="1" lang="ja-JP" altLang="en-US" sz="2400" dirty="0"/>
          </a:p>
        </p:txBody>
      </p:sp>
      <p:graphicFrame>
        <p:nvGraphicFramePr>
          <p:cNvPr id="9" name="コンテンツ プレースホルダー 3">
            <a:extLst>
              <a:ext uri="{FF2B5EF4-FFF2-40B4-BE49-F238E27FC236}">
                <a16:creationId xmlns:a16="http://schemas.microsoft.com/office/drawing/2014/main" id="{5B723D53-42D7-994D-A909-ECE362CBD6D8}"/>
              </a:ext>
            </a:extLst>
          </p:cNvPr>
          <p:cNvGraphicFramePr>
            <a:graphicFrameLocks/>
          </p:cNvGraphicFramePr>
          <p:nvPr>
            <p:extLst>
              <p:ext uri="{D42A27DB-BD31-4B8C-83A1-F6EECF244321}">
                <p14:modId xmlns:p14="http://schemas.microsoft.com/office/powerpoint/2010/main" val="520011912"/>
              </p:ext>
            </p:extLst>
          </p:nvPr>
        </p:nvGraphicFramePr>
        <p:xfrm>
          <a:off x="7691078" y="1815973"/>
          <a:ext cx="4059936" cy="3383280"/>
        </p:xfrm>
        <a:graphic>
          <a:graphicData uri="http://schemas.openxmlformats.org/drawingml/2006/table">
            <a:tbl>
              <a:tblPr firstRow="1" bandRow="1">
                <a:tableStyleId>{5940675A-B579-460E-94D1-54222C63F5DA}</a:tableStyleId>
              </a:tblPr>
              <a:tblGrid>
                <a:gridCol w="451104">
                  <a:extLst>
                    <a:ext uri="{9D8B030D-6E8A-4147-A177-3AD203B41FA5}">
                      <a16:colId xmlns:a16="http://schemas.microsoft.com/office/drawing/2014/main" val="4123370876"/>
                    </a:ext>
                  </a:extLst>
                </a:gridCol>
                <a:gridCol w="451104">
                  <a:extLst>
                    <a:ext uri="{9D8B030D-6E8A-4147-A177-3AD203B41FA5}">
                      <a16:colId xmlns:a16="http://schemas.microsoft.com/office/drawing/2014/main" val="548778658"/>
                    </a:ext>
                  </a:extLst>
                </a:gridCol>
                <a:gridCol w="451104">
                  <a:extLst>
                    <a:ext uri="{9D8B030D-6E8A-4147-A177-3AD203B41FA5}">
                      <a16:colId xmlns:a16="http://schemas.microsoft.com/office/drawing/2014/main" val="643309906"/>
                    </a:ext>
                  </a:extLst>
                </a:gridCol>
                <a:gridCol w="451104">
                  <a:extLst>
                    <a:ext uri="{9D8B030D-6E8A-4147-A177-3AD203B41FA5}">
                      <a16:colId xmlns:a16="http://schemas.microsoft.com/office/drawing/2014/main" val="3886937237"/>
                    </a:ext>
                  </a:extLst>
                </a:gridCol>
                <a:gridCol w="451104">
                  <a:extLst>
                    <a:ext uri="{9D8B030D-6E8A-4147-A177-3AD203B41FA5}">
                      <a16:colId xmlns:a16="http://schemas.microsoft.com/office/drawing/2014/main" val="321109684"/>
                    </a:ext>
                  </a:extLst>
                </a:gridCol>
                <a:gridCol w="451104">
                  <a:extLst>
                    <a:ext uri="{9D8B030D-6E8A-4147-A177-3AD203B41FA5}">
                      <a16:colId xmlns:a16="http://schemas.microsoft.com/office/drawing/2014/main" val="2016965336"/>
                    </a:ext>
                  </a:extLst>
                </a:gridCol>
                <a:gridCol w="451104">
                  <a:extLst>
                    <a:ext uri="{9D8B030D-6E8A-4147-A177-3AD203B41FA5}">
                      <a16:colId xmlns:a16="http://schemas.microsoft.com/office/drawing/2014/main" val="2088809615"/>
                    </a:ext>
                  </a:extLst>
                </a:gridCol>
                <a:gridCol w="451104">
                  <a:extLst>
                    <a:ext uri="{9D8B030D-6E8A-4147-A177-3AD203B41FA5}">
                      <a16:colId xmlns:a16="http://schemas.microsoft.com/office/drawing/2014/main" val="4223098605"/>
                    </a:ext>
                  </a:extLst>
                </a:gridCol>
                <a:gridCol w="451104">
                  <a:extLst>
                    <a:ext uri="{9D8B030D-6E8A-4147-A177-3AD203B41FA5}">
                      <a16:colId xmlns:a16="http://schemas.microsoft.com/office/drawing/2014/main" val="941822313"/>
                    </a:ext>
                  </a:extLst>
                </a:gridCol>
              </a:tblGrid>
              <a:tr h="467846">
                <a:tc>
                  <a:txBody>
                    <a:bodyPr/>
                    <a:lstStyle/>
                    <a:p>
                      <a:pPr algn="ctr"/>
                      <a:r>
                        <a:rPr kumimoji="1" lang="ja-JP" altLang="en-US" dirty="0"/>
                        <a:t>要因</a:t>
                      </a:r>
                      <a:r>
                        <a:rPr kumimoji="1" lang="en-US" altLang="ja-JP" dirty="0"/>
                        <a:t>A</a:t>
                      </a:r>
                      <a:endParaRPr kumimoji="1" lang="ja-JP" altLang="en-US" dirty="0"/>
                    </a:p>
                  </a:txBody>
                  <a:tcPr anchor="ctr"/>
                </a:tc>
                <a:tc gridSpan="4">
                  <a:txBody>
                    <a:bodyPr/>
                    <a:lstStyle/>
                    <a:p>
                      <a:pPr algn="ctr"/>
                      <a:r>
                        <a:rPr kumimoji="1" lang="ja-JP" altLang="en-US" dirty="0"/>
                        <a:t>条件１</a:t>
                      </a:r>
                    </a:p>
                  </a:txBody>
                  <a:tcPr anchor="ctr"/>
                </a:tc>
                <a:tc hMerge="1">
                  <a:txBody>
                    <a:bodyPr/>
                    <a:lstStyle/>
                    <a:p>
                      <a:endParaRPr kumimoji="1" lang="ja-JP" altLang="en-US" dirty="0"/>
                    </a:p>
                  </a:txBody>
                  <a:tcPr/>
                </a:tc>
                <a:tc hMerge="1">
                  <a:txBody>
                    <a:bodyPr/>
                    <a:lstStyle/>
                    <a:p>
                      <a:endParaRPr kumimoji="1" lang="ja-JP" altLang="en-US" dirty="0"/>
                    </a:p>
                  </a:txBody>
                  <a:tcPr/>
                </a:tc>
                <a:tc hMerge="1">
                  <a:txBody>
                    <a:bodyPr/>
                    <a:lstStyle/>
                    <a:p>
                      <a:endParaRPr kumimoji="1" lang="ja-JP" altLang="en-US" dirty="0"/>
                    </a:p>
                  </a:txBody>
                  <a:tcPr/>
                </a:tc>
                <a:tc gridSpan="4">
                  <a:txBody>
                    <a:bodyPr/>
                    <a:lstStyle/>
                    <a:p>
                      <a:pPr algn="ctr"/>
                      <a:r>
                        <a:rPr kumimoji="1" lang="ja-JP" altLang="en-US" dirty="0"/>
                        <a:t>条件２</a:t>
                      </a:r>
                    </a:p>
                  </a:txBody>
                  <a:tcPr anchor="ctr"/>
                </a:tc>
                <a:tc hMerge="1">
                  <a:txBody>
                    <a:bodyPr/>
                    <a:lstStyle/>
                    <a:p>
                      <a:endParaRPr kumimoji="1" lang="ja-JP" altLang="en-US" dirty="0"/>
                    </a:p>
                  </a:txBody>
                  <a:tcPr/>
                </a:tc>
                <a:tc hMerge="1">
                  <a:txBody>
                    <a:bodyPr/>
                    <a:lstStyle/>
                    <a:p>
                      <a:endParaRPr kumimoji="1" lang="ja-JP" altLang="en-US" dirty="0"/>
                    </a:p>
                  </a:txBody>
                  <a:tcPr/>
                </a:tc>
                <a:tc hMerge="1">
                  <a:txBody>
                    <a:bodyPr/>
                    <a:lstStyle/>
                    <a:p>
                      <a:endParaRPr kumimoji="1" lang="ja-JP" altLang="en-US" dirty="0"/>
                    </a:p>
                  </a:txBody>
                  <a:tcPr/>
                </a:tc>
                <a:extLst>
                  <a:ext uri="{0D108BD9-81ED-4DB2-BD59-A6C34878D82A}">
                    <a16:rowId xmlns:a16="http://schemas.microsoft.com/office/drawing/2014/main" val="3185010046"/>
                  </a:ext>
                </a:extLst>
              </a:tr>
              <a:tr h="467846">
                <a:tc>
                  <a:txBody>
                    <a:bodyPr/>
                    <a:lstStyle/>
                    <a:p>
                      <a:pPr algn="ctr"/>
                      <a:r>
                        <a:rPr kumimoji="1" lang="ja-JP" altLang="en-US" dirty="0"/>
                        <a:t>要因</a:t>
                      </a:r>
                      <a:r>
                        <a:rPr kumimoji="1" lang="en-US" altLang="ja-JP" dirty="0"/>
                        <a:t>B</a:t>
                      </a:r>
                    </a:p>
                  </a:txBody>
                  <a:tcPr anchor="ctr"/>
                </a:tc>
                <a:tc gridSpan="2">
                  <a:txBody>
                    <a:bodyPr/>
                    <a:lstStyle/>
                    <a:p>
                      <a:pPr algn="ctr"/>
                      <a:r>
                        <a:rPr kumimoji="1" lang="ja-JP" altLang="en-US" dirty="0"/>
                        <a:t>条件１</a:t>
                      </a:r>
                    </a:p>
                  </a:txBody>
                  <a:tcPr anchor="ctr"/>
                </a:tc>
                <a:tc hMerge="1">
                  <a:txBody>
                    <a:bodyPr/>
                    <a:lstStyle/>
                    <a:p>
                      <a:endParaRPr kumimoji="1" lang="ja-JP" altLang="en-US" dirty="0"/>
                    </a:p>
                  </a:txBody>
                  <a:tcPr/>
                </a:tc>
                <a:tc gridSpan="2">
                  <a:txBody>
                    <a:bodyPr/>
                    <a:lstStyle/>
                    <a:p>
                      <a:pPr algn="ctr"/>
                      <a:r>
                        <a:rPr kumimoji="1" lang="ja-JP" altLang="en-US" dirty="0"/>
                        <a:t>条件２</a:t>
                      </a:r>
                    </a:p>
                  </a:txBody>
                  <a:tcPr anchor="ctr"/>
                </a:tc>
                <a:tc hMerge="1">
                  <a:txBody>
                    <a:bodyPr/>
                    <a:lstStyle/>
                    <a:p>
                      <a:endParaRPr kumimoji="1" lang="ja-JP" altLang="en-US" dirty="0"/>
                    </a:p>
                  </a:txBody>
                  <a:tcPr/>
                </a:tc>
                <a:tc gridSpan="2">
                  <a:txBody>
                    <a:bodyPr/>
                    <a:lstStyle/>
                    <a:p>
                      <a:pPr algn="ctr"/>
                      <a:r>
                        <a:rPr kumimoji="1" lang="ja-JP" altLang="en-US" dirty="0"/>
                        <a:t>条件１</a:t>
                      </a:r>
                    </a:p>
                  </a:txBody>
                  <a:tcPr anchor="ctr"/>
                </a:tc>
                <a:tc hMerge="1">
                  <a:txBody>
                    <a:bodyPr/>
                    <a:lstStyle/>
                    <a:p>
                      <a:endParaRPr kumimoji="1" lang="ja-JP" altLang="en-US" dirty="0"/>
                    </a:p>
                  </a:txBody>
                  <a:tcPr/>
                </a:tc>
                <a:tc gridSpan="2">
                  <a:txBody>
                    <a:bodyPr/>
                    <a:lstStyle/>
                    <a:p>
                      <a:pPr algn="ctr"/>
                      <a:r>
                        <a:rPr kumimoji="1" lang="ja-JP" altLang="en-US" dirty="0"/>
                        <a:t>条件２</a:t>
                      </a:r>
                    </a:p>
                  </a:txBody>
                  <a:tcPr anchor="ctr"/>
                </a:tc>
                <a:tc hMerge="1">
                  <a:txBody>
                    <a:bodyPr/>
                    <a:lstStyle/>
                    <a:p>
                      <a:endParaRPr kumimoji="1" lang="ja-JP" altLang="en-US" dirty="0"/>
                    </a:p>
                  </a:txBody>
                  <a:tcPr/>
                </a:tc>
                <a:extLst>
                  <a:ext uri="{0D108BD9-81ED-4DB2-BD59-A6C34878D82A}">
                    <a16:rowId xmlns:a16="http://schemas.microsoft.com/office/drawing/2014/main" val="3629535466"/>
                  </a:ext>
                </a:extLst>
              </a:tr>
              <a:tr h="467846">
                <a:tc>
                  <a:txBody>
                    <a:bodyPr/>
                    <a:lstStyle/>
                    <a:p>
                      <a:pPr algn="ctr"/>
                      <a:r>
                        <a:rPr kumimoji="1" lang="ja-JP" altLang="en-US" dirty="0"/>
                        <a:t>要因</a:t>
                      </a:r>
                      <a:r>
                        <a:rPr kumimoji="1" lang="en-US" altLang="ja-JP" dirty="0"/>
                        <a:t>C</a:t>
                      </a:r>
                      <a:endParaRPr kumimoji="1" lang="ja-JP" altLang="en-US" dirty="0"/>
                    </a:p>
                  </a:txBody>
                  <a:tcPr anchor="ctr"/>
                </a:tc>
                <a:tc>
                  <a:txBody>
                    <a:bodyPr/>
                    <a:lstStyle/>
                    <a:p>
                      <a:pPr algn="ctr"/>
                      <a:r>
                        <a:rPr kumimoji="1" lang="ja-JP" altLang="en-US" dirty="0"/>
                        <a:t>条件１</a:t>
                      </a:r>
                    </a:p>
                  </a:txBody>
                  <a:tcPr anchor="ctr"/>
                </a:tc>
                <a:tc>
                  <a:txBody>
                    <a:bodyPr/>
                    <a:lstStyle/>
                    <a:p>
                      <a:pPr algn="ctr"/>
                      <a:r>
                        <a:rPr kumimoji="1" lang="ja-JP" altLang="en-US" dirty="0"/>
                        <a:t>条件２</a:t>
                      </a:r>
                    </a:p>
                  </a:txBody>
                  <a:tcPr anchor="ctr"/>
                </a:tc>
                <a:tc>
                  <a:txBody>
                    <a:bodyPr/>
                    <a:lstStyle/>
                    <a:p>
                      <a:pPr algn="ctr"/>
                      <a:r>
                        <a:rPr kumimoji="1" lang="ja-JP" altLang="en-US" dirty="0"/>
                        <a:t>条件１</a:t>
                      </a:r>
                    </a:p>
                  </a:txBody>
                  <a:tcPr anchor="ctr"/>
                </a:tc>
                <a:tc>
                  <a:txBody>
                    <a:bodyPr/>
                    <a:lstStyle/>
                    <a:p>
                      <a:pPr algn="ctr"/>
                      <a:r>
                        <a:rPr kumimoji="1" lang="ja-JP" altLang="en-US" dirty="0"/>
                        <a:t>条件２</a:t>
                      </a:r>
                    </a:p>
                  </a:txBody>
                  <a:tcPr anchor="ctr"/>
                </a:tc>
                <a:tc>
                  <a:txBody>
                    <a:bodyPr/>
                    <a:lstStyle/>
                    <a:p>
                      <a:pPr algn="ctr"/>
                      <a:r>
                        <a:rPr kumimoji="1" lang="ja-JP" altLang="en-US" dirty="0"/>
                        <a:t>条件１</a:t>
                      </a:r>
                    </a:p>
                  </a:txBody>
                  <a:tcPr anchor="ctr"/>
                </a:tc>
                <a:tc>
                  <a:txBody>
                    <a:bodyPr/>
                    <a:lstStyle/>
                    <a:p>
                      <a:pPr algn="ctr"/>
                      <a:r>
                        <a:rPr kumimoji="1" lang="ja-JP" altLang="en-US" dirty="0"/>
                        <a:t>条件２</a:t>
                      </a:r>
                    </a:p>
                  </a:txBody>
                  <a:tcPr anchor="ctr"/>
                </a:tc>
                <a:tc>
                  <a:txBody>
                    <a:bodyPr/>
                    <a:lstStyle/>
                    <a:p>
                      <a:pPr algn="ctr"/>
                      <a:r>
                        <a:rPr kumimoji="1" lang="ja-JP" altLang="en-US" dirty="0"/>
                        <a:t>条件１</a:t>
                      </a:r>
                    </a:p>
                  </a:txBody>
                  <a:tcPr anchor="ctr"/>
                </a:tc>
                <a:tc>
                  <a:txBody>
                    <a:bodyPr/>
                    <a:lstStyle/>
                    <a:p>
                      <a:pPr algn="ctr"/>
                      <a:r>
                        <a:rPr kumimoji="1" lang="ja-JP" altLang="en-US" dirty="0"/>
                        <a:t>条件２</a:t>
                      </a:r>
                    </a:p>
                  </a:txBody>
                  <a:tcPr anchor="ctr"/>
                </a:tc>
                <a:extLst>
                  <a:ext uri="{0D108BD9-81ED-4DB2-BD59-A6C34878D82A}">
                    <a16:rowId xmlns:a16="http://schemas.microsoft.com/office/drawing/2014/main" val="4294318059"/>
                  </a:ext>
                </a:extLst>
              </a:tr>
              <a:tr h="271053">
                <a:tc>
                  <a:txBody>
                    <a:bodyPr/>
                    <a:lstStyle/>
                    <a:p>
                      <a:pPr algn="ctr"/>
                      <a:r>
                        <a:rPr kumimoji="1" lang="ja-JP" altLang="en-US" dirty="0"/>
                        <a:t>得点</a:t>
                      </a:r>
                    </a:p>
                  </a:txBody>
                  <a:tcPr anchor="ctr"/>
                </a:tc>
                <a:tc>
                  <a:txBody>
                    <a:bodyPr/>
                    <a:lstStyle/>
                    <a:p>
                      <a:pPr algn="ctr"/>
                      <a:r>
                        <a:rPr kumimoji="1" lang="en-US" altLang="ja-JP" dirty="0"/>
                        <a:t>X1</a:t>
                      </a:r>
                      <a:endParaRPr kumimoji="1" lang="ja-JP" altLang="en-US" dirty="0"/>
                    </a:p>
                  </a:txBody>
                  <a:tcPr anchor="ctr"/>
                </a:tc>
                <a:tc>
                  <a:txBody>
                    <a:bodyPr/>
                    <a:lstStyle/>
                    <a:p>
                      <a:pPr algn="ctr"/>
                      <a:r>
                        <a:rPr kumimoji="1" lang="en-US" altLang="ja-JP" dirty="0"/>
                        <a:t>X2</a:t>
                      </a:r>
                      <a:endParaRPr kumimoji="1" lang="ja-JP" altLang="en-US" dirty="0"/>
                    </a:p>
                  </a:txBody>
                  <a:tcPr anchor="ctr"/>
                </a:tc>
                <a:tc>
                  <a:txBody>
                    <a:bodyPr/>
                    <a:lstStyle/>
                    <a:p>
                      <a:pPr algn="ctr"/>
                      <a:r>
                        <a:rPr kumimoji="1" lang="en-US" altLang="ja-JP" dirty="0"/>
                        <a:t>X3</a:t>
                      </a:r>
                      <a:endParaRPr kumimoji="1" lang="ja-JP" altLang="en-US" dirty="0"/>
                    </a:p>
                  </a:txBody>
                  <a:tcPr anchor="ctr"/>
                </a:tc>
                <a:tc>
                  <a:txBody>
                    <a:bodyPr/>
                    <a:lstStyle/>
                    <a:p>
                      <a:pPr algn="ctr"/>
                      <a:r>
                        <a:rPr kumimoji="1" lang="en-US" altLang="ja-JP" dirty="0"/>
                        <a:t>X4</a:t>
                      </a:r>
                      <a:endParaRPr kumimoji="1" lang="ja-JP" altLang="en-US" dirty="0"/>
                    </a:p>
                  </a:txBody>
                  <a:tcPr anchor="ctr"/>
                </a:tc>
                <a:tc>
                  <a:txBody>
                    <a:bodyPr/>
                    <a:lstStyle/>
                    <a:p>
                      <a:pPr algn="ctr"/>
                      <a:r>
                        <a:rPr kumimoji="1" lang="en-US" altLang="ja-JP" dirty="0"/>
                        <a:t>X5</a:t>
                      </a:r>
                      <a:endParaRPr kumimoji="1" lang="ja-JP" altLang="en-US" dirty="0"/>
                    </a:p>
                  </a:txBody>
                  <a:tcPr anchor="ctr"/>
                </a:tc>
                <a:tc>
                  <a:txBody>
                    <a:bodyPr/>
                    <a:lstStyle/>
                    <a:p>
                      <a:pPr algn="ctr"/>
                      <a:r>
                        <a:rPr kumimoji="1" lang="en-US" altLang="ja-JP" dirty="0"/>
                        <a:t>X6</a:t>
                      </a:r>
                      <a:endParaRPr kumimoji="1" lang="ja-JP" altLang="en-US" dirty="0"/>
                    </a:p>
                  </a:txBody>
                  <a:tcPr anchor="ctr"/>
                </a:tc>
                <a:tc>
                  <a:txBody>
                    <a:bodyPr/>
                    <a:lstStyle/>
                    <a:p>
                      <a:pPr algn="ctr"/>
                      <a:r>
                        <a:rPr kumimoji="1" lang="en-US" altLang="ja-JP" dirty="0"/>
                        <a:t>X7</a:t>
                      </a:r>
                      <a:endParaRPr kumimoji="1" lang="ja-JP" altLang="en-US" dirty="0"/>
                    </a:p>
                  </a:txBody>
                  <a:tcPr anchor="ctr"/>
                </a:tc>
                <a:tc>
                  <a:txBody>
                    <a:bodyPr/>
                    <a:lstStyle/>
                    <a:p>
                      <a:pPr algn="ctr"/>
                      <a:r>
                        <a:rPr kumimoji="1" lang="en-US" altLang="ja-JP" dirty="0"/>
                        <a:t>X8</a:t>
                      </a:r>
                      <a:endParaRPr kumimoji="1" lang="ja-JP" altLang="en-US" dirty="0"/>
                    </a:p>
                  </a:txBody>
                  <a:tcPr anchor="ctr"/>
                </a:tc>
                <a:extLst>
                  <a:ext uri="{0D108BD9-81ED-4DB2-BD59-A6C34878D82A}">
                    <a16:rowId xmlns:a16="http://schemas.microsoft.com/office/drawing/2014/main" val="3799557435"/>
                  </a:ext>
                </a:extLst>
              </a:tr>
            </a:tbl>
          </a:graphicData>
        </a:graphic>
      </p:graphicFrame>
      <p:sp>
        <p:nvSpPr>
          <p:cNvPr id="12" name="テキスト ボックス 11">
            <a:extLst>
              <a:ext uri="{FF2B5EF4-FFF2-40B4-BE49-F238E27FC236}">
                <a16:creationId xmlns:a16="http://schemas.microsoft.com/office/drawing/2014/main" id="{EA0959C0-54A2-8B4C-BA55-8283B9775165}"/>
              </a:ext>
            </a:extLst>
          </p:cNvPr>
          <p:cNvSpPr txBox="1"/>
          <p:nvPr/>
        </p:nvSpPr>
        <p:spPr>
          <a:xfrm>
            <a:off x="1081204" y="1541097"/>
            <a:ext cx="4754828" cy="1538883"/>
          </a:xfrm>
          <a:prstGeom prst="rect">
            <a:avLst/>
          </a:prstGeom>
          <a:noFill/>
        </p:spPr>
        <p:txBody>
          <a:bodyPr wrap="none" rtlCol="0">
            <a:spAutoFit/>
          </a:bodyPr>
          <a:lstStyle/>
          <a:p>
            <a:pPr marL="457200" indent="-457200">
              <a:buFont typeface="Arial" panose="020B0604020202020204" pitchFamily="34" charset="0"/>
              <a:buChar char="•"/>
            </a:pPr>
            <a:r>
              <a:rPr lang="en-US" altLang="ja-JP" sz="2800" dirty="0"/>
              <a:t>3</a:t>
            </a:r>
            <a:r>
              <a:rPr lang="ja-JP" altLang="en-US" sz="2800" dirty="0"/>
              <a:t>元配置の分散分析</a:t>
            </a:r>
            <a:endParaRPr lang="en-US" altLang="ja-JP" sz="2800" dirty="0"/>
          </a:p>
          <a:p>
            <a:pPr marL="457200" indent="-457200">
              <a:buFont typeface="Arial" panose="020B0604020202020204" pitchFamily="34" charset="0"/>
              <a:buChar char="•"/>
            </a:pPr>
            <a:r>
              <a:rPr lang="ja-JP" altLang="en-US" sz="2800" dirty="0"/>
              <a:t>分割プロット法</a:t>
            </a:r>
            <a:endParaRPr lang="en-US" altLang="ja-JP" sz="2800" dirty="0"/>
          </a:p>
          <a:p>
            <a:r>
              <a:rPr lang="ja-JP" altLang="en-US" sz="2000" dirty="0"/>
              <a:t>（</a:t>
            </a:r>
            <a:r>
              <a:rPr lang="en-US" altLang="ja-JP" sz="2000" dirty="0"/>
              <a:t>split-plot design; </a:t>
            </a:r>
            <a:r>
              <a:rPr lang="en-US" altLang="ja-JP" sz="2000" dirty="0" err="1"/>
              <a:t>SPF</a:t>
            </a:r>
            <a:r>
              <a:rPr lang="en-US" altLang="ja-JP" sz="2000" baseline="-25000" dirty="0" err="1"/>
              <a:t>p</a:t>
            </a:r>
            <a:r>
              <a:rPr lang="ja-JP" altLang="en-US" sz="2000" baseline="-25000" dirty="0"/>
              <a:t>・</a:t>
            </a:r>
            <a:r>
              <a:rPr lang="en-US" altLang="ja-JP" sz="2000" baseline="-25000" dirty="0" err="1"/>
              <a:t>qr</a:t>
            </a:r>
            <a:r>
              <a:rPr lang="en-US" altLang="ja-JP" sz="2000" baseline="-25000" dirty="0"/>
              <a:t> </a:t>
            </a:r>
            <a:r>
              <a:rPr lang="ja-JP" altLang="en-US" sz="2000" dirty="0"/>
              <a:t>デザイン）</a:t>
            </a:r>
          </a:p>
          <a:p>
            <a:endParaRPr kumimoji="1" lang="ja-JP" altLang="en-US" dirty="0"/>
          </a:p>
        </p:txBody>
      </p:sp>
    </p:spTree>
    <p:extLst>
      <p:ext uri="{BB962C8B-B14F-4D97-AF65-F5344CB8AC3E}">
        <p14:creationId xmlns:p14="http://schemas.microsoft.com/office/powerpoint/2010/main" val="13655050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46CA1F3-5041-A346-BCF4-E679C1EE8D27}"/>
              </a:ext>
            </a:extLst>
          </p:cNvPr>
          <p:cNvSpPr>
            <a:spLocks noGrp="1"/>
          </p:cNvSpPr>
          <p:nvPr>
            <p:ph type="title"/>
          </p:nvPr>
        </p:nvSpPr>
        <p:spPr>
          <a:xfrm>
            <a:off x="838200" y="365125"/>
            <a:ext cx="10827774" cy="1325563"/>
          </a:xfrm>
        </p:spPr>
        <p:txBody>
          <a:bodyPr/>
          <a:lstStyle/>
          <a:p>
            <a:r>
              <a:rPr lang="ja-JP" altLang="en-US" dirty="0"/>
              <a:t>⑨</a:t>
            </a:r>
            <a:r>
              <a:rPr kumimoji="1" lang="ja-JP" altLang="en-US" dirty="0"/>
              <a:t>３要因の分散分析</a:t>
            </a:r>
          </a:p>
        </p:txBody>
      </p:sp>
      <p:sp>
        <p:nvSpPr>
          <p:cNvPr id="5" name="テキスト ボックス 4">
            <a:extLst>
              <a:ext uri="{FF2B5EF4-FFF2-40B4-BE49-F238E27FC236}">
                <a16:creationId xmlns:a16="http://schemas.microsoft.com/office/drawing/2014/main" id="{C06B883E-23B9-A340-B393-D63611711D6B}"/>
              </a:ext>
            </a:extLst>
          </p:cNvPr>
          <p:cNvSpPr txBox="1"/>
          <p:nvPr/>
        </p:nvSpPr>
        <p:spPr>
          <a:xfrm>
            <a:off x="1056698" y="3235008"/>
            <a:ext cx="6634380" cy="2677656"/>
          </a:xfrm>
          <a:prstGeom prst="rect">
            <a:avLst/>
          </a:prstGeom>
          <a:noFill/>
        </p:spPr>
        <p:txBody>
          <a:bodyPr wrap="square" rtlCol="0">
            <a:spAutoFit/>
          </a:bodyPr>
          <a:lstStyle/>
          <a:p>
            <a:r>
              <a:rPr kumimoji="1" lang="ja-JP" altLang="en-US" sz="2400" dirty="0"/>
              <a:t>要因</a:t>
            </a:r>
            <a:r>
              <a:rPr kumimoji="1" lang="en-US" altLang="ja-JP" sz="2400" dirty="0"/>
              <a:t>A</a:t>
            </a:r>
            <a:r>
              <a:rPr kumimoji="1" lang="ja-JP" altLang="en-US" sz="2400" dirty="0"/>
              <a:t>：</a:t>
            </a:r>
            <a:r>
              <a:rPr lang="ja-JP" altLang="en-US" sz="2400" dirty="0">
                <a:sym typeface="Wingdings" pitchFamily="2" charset="2"/>
              </a:rPr>
              <a:t>対応あり（被験者内要因</a:t>
            </a:r>
            <a:r>
              <a:rPr lang="en-US" altLang="ja-JP" sz="2400" dirty="0">
                <a:sym typeface="Wingdings" pitchFamily="2" charset="2"/>
              </a:rPr>
              <a:t>),</a:t>
            </a:r>
          </a:p>
          <a:p>
            <a:r>
              <a:rPr kumimoji="1" lang="ja-JP" altLang="en-US" sz="2400" dirty="0"/>
              <a:t>要因</a:t>
            </a:r>
            <a:r>
              <a:rPr kumimoji="1" lang="en-US" altLang="ja-JP" sz="2400" dirty="0"/>
              <a:t>B</a:t>
            </a:r>
            <a:r>
              <a:rPr kumimoji="1" lang="ja-JP" altLang="en-US" sz="2400" dirty="0"/>
              <a:t>：対応あり（被験者内要因</a:t>
            </a:r>
            <a:r>
              <a:rPr kumimoji="1" lang="en-US" altLang="ja-JP" sz="2400" dirty="0"/>
              <a:t>), </a:t>
            </a:r>
          </a:p>
          <a:p>
            <a:r>
              <a:rPr kumimoji="1" lang="ja-JP" altLang="en-US" sz="2400" dirty="0"/>
              <a:t>要因</a:t>
            </a:r>
            <a:r>
              <a:rPr kumimoji="1" lang="en-US" altLang="ja-JP" sz="2400" dirty="0"/>
              <a:t>C</a:t>
            </a:r>
            <a:r>
              <a:rPr lang="ja-JP" altLang="en-US" sz="2400" dirty="0">
                <a:sym typeface="Wingdings" pitchFamily="2" charset="2"/>
              </a:rPr>
              <a:t>：対応あり（被験者内要因）</a:t>
            </a:r>
            <a:endParaRPr lang="en-US" altLang="ja-JP" sz="2400" dirty="0">
              <a:sym typeface="Wingdings" pitchFamily="2" charset="2"/>
            </a:endParaRPr>
          </a:p>
          <a:p>
            <a:endParaRPr lang="en-US" altLang="ja-JP" sz="2400" dirty="0">
              <a:sym typeface="Wingdings" pitchFamily="2" charset="2"/>
            </a:endParaRPr>
          </a:p>
          <a:p>
            <a:r>
              <a:rPr kumimoji="1" lang="en-US" altLang="ja-JP" sz="2400" dirty="0">
                <a:sym typeface="Wingdings" pitchFamily="2" charset="2"/>
              </a:rPr>
              <a:t>(ex.)2</a:t>
            </a:r>
            <a:r>
              <a:rPr kumimoji="1" lang="ja-JP" altLang="en-US" sz="2400" dirty="0">
                <a:sym typeface="Wingdings" pitchFamily="2" charset="2"/>
              </a:rPr>
              <a:t>歳児に対して</a:t>
            </a:r>
            <a:r>
              <a:rPr kumimoji="1" lang="en-US" altLang="ja-JP" sz="2400" dirty="0">
                <a:sym typeface="Wingdings" pitchFamily="2" charset="2"/>
              </a:rPr>
              <a:t>, </a:t>
            </a:r>
            <a:r>
              <a:rPr kumimoji="1" lang="ja-JP" altLang="en-US" sz="2400" dirty="0">
                <a:sym typeface="Wingdings" pitchFamily="2" charset="2"/>
              </a:rPr>
              <a:t>母親</a:t>
            </a:r>
            <a:r>
              <a:rPr lang="ja-JP" altLang="en-US" sz="2400" dirty="0">
                <a:sym typeface="Wingdings" pitchFamily="2" charset="2"/>
              </a:rPr>
              <a:t>・父親・見知らぬ人がそれぞれ近くにいる時／いない時の課題に対する反応速度を調査</a:t>
            </a:r>
            <a:r>
              <a:rPr lang="en-US" altLang="ja-JP" sz="2400" dirty="0">
                <a:sym typeface="Wingdings" pitchFamily="2" charset="2"/>
              </a:rPr>
              <a:t>.</a:t>
            </a:r>
            <a:endParaRPr kumimoji="1" lang="ja-JP" altLang="en-US" sz="2400" dirty="0"/>
          </a:p>
        </p:txBody>
      </p:sp>
      <p:graphicFrame>
        <p:nvGraphicFramePr>
          <p:cNvPr id="9" name="コンテンツ プレースホルダー 3">
            <a:extLst>
              <a:ext uri="{FF2B5EF4-FFF2-40B4-BE49-F238E27FC236}">
                <a16:creationId xmlns:a16="http://schemas.microsoft.com/office/drawing/2014/main" id="{A1112C4F-3F41-2242-ABDA-A1A791630050}"/>
              </a:ext>
            </a:extLst>
          </p:cNvPr>
          <p:cNvGraphicFramePr>
            <a:graphicFrameLocks noGrp="1"/>
          </p:cNvGraphicFramePr>
          <p:nvPr>
            <p:ph idx="1"/>
            <p:extLst>
              <p:ext uri="{D42A27DB-BD31-4B8C-83A1-F6EECF244321}">
                <p14:modId xmlns:p14="http://schemas.microsoft.com/office/powerpoint/2010/main" val="855530718"/>
              </p:ext>
            </p:extLst>
          </p:nvPr>
        </p:nvGraphicFramePr>
        <p:xfrm>
          <a:off x="7691078" y="1815973"/>
          <a:ext cx="4059936" cy="3383280"/>
        </p:xfrm>
        <a:graphic>
          <a:graphicData uri="http://schemas.openxmlformats.org/drawingml/2006/table">
            <a:tbl>
              <a:tblPr firstRow="1" bandRow="1">
                <a:tableStyleId>{5940675A-B579-460E-94D1-54222C63F5DA}</a:tableStyleId>
              </a:tblPr>
              <a:tblGrid>
                <a:gridCol w="451104">
                  <a:extLst>
                    <a:ext uri="{9D8B030D-6E8A-4147-A177-3AD203B41FA5}">
                      <a16:colId xmlns:a16="http://schemas.microsoft.com/office/drawing/2014/main" val="4123370876"/>
                    </a:ext>
                  </a:extLst>
                </a:gridCol>
                <a:gridCol w="451104">
                  <a:extLst>
                    <a:ext uri="{9D8B030D-6E8A-4147-A177-3AD203B41FA5}">
                      <a16:colId xmlns:a16="http://schemas.microsoft.com/office/drawing/2014/main" val="548778658"/>
                    </a:ext>
                  </a:extLst>
                </a:gridCol>
                <a:gridCol w="451104">
                  <a:extLst>
                    <a:ext uri="{9D8B030D-6E8A-4147-A177-3AD203B41FA5}">
                      <a16:colId xmlns:a16="http://schemas.microsoft.com/office/drawing/2014/main" val="643309906"/>
                    </a:ext>
                  </a:extLst>
                </a:gridCol>
                <a:gridCol w="451104">
                  <a:extLst>
                    <a:ext uri="{9D8B030D-6E8A-4147-A177-3AD203B41FA5}">
                      <a16:colId xmlns:a16="http://schemas.microsoft.com/office/drawing/2014/main" val="3886937237"/>
                    </a:ext>
                  </a:extLst>
                </a:gridCol>
                <a:gridCol w="451104">
                  <a:extLst>
                    <a:ext uri="{9D8B030D-6E8A-4147-A177-3AD203B41FA5}">
                      <a16:colId xmlns:a16="http://schemas.microsoft.com/office/drawing/2014/main" val="321109684"/>
                    </a:ext>
                  </a:extLst>
                </a:gridCol>
                <a:gridCol w="451104">
                  <a:extLst>
                    <a:ext uri="{9D8B030D-6E8A-4147-A177-3AD203B41FA5}">
                      <a16:colId xmlns:a16="http://schemas.microsoft.com/office/drawing/2014/main" val="2016965336"/>
                    </a:ext>
                  </a:extLst>
                </a:gridCol>
                <a:gridCol w="451104">
                  <a:extLst>
                    <a:ext uri="{9D8B030D-6E8A-4147-A177-3AD203B41FA5}">
                      <a16:colId xmlns:a16="http://schemas.microsoft.com/office/drawing/2014/main" val="2088809615"/>
                    </a:ext>
                  </a:extLst>
                </a:gridCol>
                <a:gridCol w="451104">
                  <a:extLst>
                    <a:ext uri="{9D8B030D-6E8A-4147-A177-3AD203B41FA5}">
                      <a16:colId xmlns:a16="http://schemas.microsoft.com/office/drawing/2014/main" val="4223098605"/>
                    </a:ext>
                  </a:extLst>
                </a:gridCol>
                <a:gridCol w="451104">
                  <a:extLst>
                    <a:ext uri="{9D8B030D-6E8A-4147-A177-3AD203B41FA5}">
                      <a16:colId xmlns:a16="http://schemas.microsoft.com/office/drawing/2014/main" val="941822313"/>
                    </a:ext>
                  </a:extLst>
                </a:gridCol>
              </a:tblGrid>
              <a:tr h="467846">
                <a:tc>
                  <a:txBody>
                    <a:bodyPr/>
                    <a:lstStyle/>
                    <a:p>
                      <a:pPr algn="ctr"/>
                      <a:r>
                        <a:rPr kumimoji="1" lang="ja-JP" altLang="en-US" dirty="0"/>
                        <a:t>要因</a:t>
                      </a:r>
                      <a:r>
                        <a:rPr kumimoji="1" lang="en-US" altLang="ja-JP" dirty="0"/>
                        <a:t>A</a:t>
                      </a:r>
                      <a:endParaRPr kumimoji="1" lang="ja-JP" altLang="en-US" dirty="0"/>
                    </a:p>
                  </a:txBody>
                  <a:tcPr anchor="ctr"/>
                </a:tc>
                <a:tc gridSpan="4">
                  <a:txBody>
                    <a:bodyPr/>
                    <a:lstStyle/>
                    <a:p>
                      <a:pPr algn="ctr"/>
                      <a:r>
                        <a:rPr kumimoji="1" lang="ja-JP" altLang="en-US" dirty="0"/>
                        <a:t>条件１</a:t>
                      </a:r>
                    </a:p>
                  </a:txBody>
                  <a:tcPr anchor="ctr"/>
                </a:tc>
                <a:tc hMerge="1">
                  <a:txBody>
                    <a:bodyPr/>
                    <a:lstStyle/>
                    <a:p>
                      <a:endParaRPr kumimoji="1" lang="ja-JP" altLang="en-US" dirty="0"/>
                    </a:p>
                  </a:txBody>
                  <a:tcPr/>
                </a:tc>
                <a:tc hMerge="1">
                  <a:txBody>
                    <a:bodyPr/>
                    <a:lstStyle/>
                    <a:p>
                      <a:endParaRPr kumimoji="1" lang="ja-JP" altLang="en-US" dirty="0"/>
                    </a:p>
                  </a:txBody>
                  <a:tcPr/>
                </a:tc>
                <a:tc hMerge="1">
                  <a:txBody>
                    <a:bodyPr/>
                    <a:lstStyle/>
                    <a:p>
                      <a:endParaRPr kumimoji="1" lang="ja-JP" altLang="en-US" dirty="0"/>
                    </a:p>
                  </a:txBody>
                  <a:tcPr/>
                </a:tc>
                <a:tc gridSpan="4">
                  <a:txBody>
                    <a:bodyPr/>
                    <a:lstStyle/>
                    <a:p>
                      <a:pPr algn="ctr"/>
                      <a:r>
                        <a:rPr kumimoji="1" lang="ja-JP" altLang="en-US" dirty="0"/>
                        <a:t>条件２</a:t>
                      </a:r>
                    </a:p>
                  </a:txBody>
                  <a:tcPr anchor="ctr"/>
                </a:tc>
                <a:tc hMerge="1">
                  <a:txBody>
                    <a:bodyPr/>
                    <a:lstStyle/>
                    <a:p>
                      <a:endParaRPr kumimoji="1" lang="ja-JP" altLang="en-US" dirty="0"/>
                    </a:p>
                  </a:txBody>
                  <a:tcPr/>
                </a:tc>
                <a:tc hMerge="1">
                  <a:txBody>
                    <a:bodyPr/>
                    <a:lstStyle/>
                    <a:p>
                      <a:endParaRPr kumimoji="1" lang="ja-JP" altLang="en-US" dirty="0"/>
                    </a:p>
                  </a:txBody>
                  <a:tcPr/>
                </a:tc>
                <a:tc hMerge="1">
                  <a:txBody>
                    <a:bodyPr/>
                    <a:lstStyle/>
                    <a:p>
                      <a:endParaRPr kumimoji="1" lang="ja-JP" altLang="en-US" dirty="0"/>
                    </a:p>
                  </a:txBody>
                  <a:tcPr/>
                </a:tc>
                <a:extLst>
                  <a:ext uri="{0D108BD9-81ED-4DB2-BD59-A6C34878D82A}">
                    <a16:rowId xmlns:a16="http://schemas.microsoft.com/office/drawing/2014/main" val="3185010046"/>
                  </a:ext>
                </a:extLst>
              </a:tr>
              <a:tr h="467846">
                <a:tc>
                  <a:txBody>
                    <a:bodyPr/>
                    <a:lstStyle/>
                    <a:p>
                      <a:pPr algn="ctr"/>
                      <a:r>
                        <a:rPr kumimoji="1" lang="ja-JP" altLang="en-US" dirty="0"/>
                        <a:t>要因</a:t>
                      </a:r>
                      <a:r>
                        <a:rPr kumimoji="1" lang="en-US" altLang="ja-JP" dirty="0"/>
                        <a:t>B</a:t>
                      </a:r>
                    </a:p>
                  </a:txBody>
                  <a:tcPr anchor="ctr"/>
                </a:tc>
                <a:tc gridSpan="2">
                  <a:txBody>
                    <a:bodyPr/>
                    <a:lstStyle/>
                    <a:p>
                      <a:pPr algn="ctr"/>
                      <a:r>
                        <a:rPr kumimoji="1" lang="ja-JP" altLang="en-US" dirty="0"/>
                        <a:t>条件１</a:t>
                      </a:r>
                    </a:p>
                  </a:txBody>
                  <a:tcPr anchor="ctr"/>
                </a:tc>
                <a:tc hMerge="1">
                  <a:txBody>
                    <a:bodyPr/>
                    <a:lstStyle/>
                    <a:p>
                      <a:endParaRPr kumimoji="1" lang="ja-JP" altLang="en-US" dirty="0"/>
                    </a:p>
                  </a:txBody>
                  <a:tcPr/>
                </a:tc>
                <a:tc gridSpan="2">
                  <a:txBody>
                    <a:bodyPr/>
                    <a:lstStyle/>
                    <a:p>
                      <a:pPr algn="ctr"/>
                      <a:r>
                        <a:rPr kumimoji="1" lang="ja-JP" altLang="en-US" dirty="0"/>
                        <a:t>条件２</a:t>
                      </a:r>
                    </a:p>
                  </a:txBody>
                  <a:tcPr anchor="ctr"/>
                </a:tc>
                <a:tc hMerge="1">
                  <a:txBody>
                    <a:bodyPr/>
                    <a:lstStyle/>
                    <a:p>
                      <a:endParaRPr kumimoji="1" lang="ja-JP" altLang="en-US" dirty="0"/>
                    </a:p>
                  </a:txBody>
                  <a:tcPr/>
                </a:tc>
                <a:tc gridSpan="2">
                  <a:txBody>
                    <a:bodyPr/>
                    <a:lstStyle/>
                    <a:p>
                      <a:pPr algn="ctr"/>
                      <a:r>
                        <a:rPr kumimoji="1" lang="ja-JP" altLang="en-US" dirty="0"/>
                        <a:t>条件１</a:t>
                      </a:r>
                    </a:p>
                  </a:txBody>
                  <a:tcPr anchor="ctr"/>
                </a:tc>
                <a:tc hMerge="1">
                  <a:txBody>
                    <a:bodyPr/>
                    <a:lstStyle/>
                    <a:p>
                      <a:endParaRPr kumimoji="1" lang="ja-JP" altLang="en-US" dirty="0"/>
                    </a:p>
                  </a:txBody>
                  <a:tcPr/>
                </a:tc>
                <a:tc gridSpan="2">
                  <a:txBody>
                    <a:bodyPr/>
                    <a:lstStyle/>
                    <a:p>
                      <a:pPr algn="ctr"/>
                      <a:r>
                        <a:rPr kumimoji="1" lang="ja-JP" altLang="en-US" dirty="0"/>
                        <a:t>条件２</a:t>
                      </a:r>
                    </a:p>
                  </a:txBody>
                  <a:tcPr anchor="ctr"/>
                </a:tc>
                <a:tc hMerge="1">
                  <a:txBody>
                    <a:bodyPr/>
                    <a:lstStyle/>
                    <a:p>
                      <a:endParaRPr kumimoji="1" lang="ja-JP" altLang="en-US" dirty="0"/>
                    </a:p>
                  </a:txBody>
                  <a:tcPr/>
                </a:tc>
                <a:extLst>
                  <a:ext uri="{0D108BD9-81ED-4DB2-BD59-A6C34878D82A}">
                    <a16:rowId xmlns:a16="http://schemas.microsoft.com/office/drawing/2014/main" val="3629535466"/>
                  </a:ext>
                </a:extLst>
              </a:tr>
              <a:tr h="467846">
                <a:tc>
                  <a:txBody>
                    <a:bodyPr/>
                    <a:lstStyle/>
                    <a:p>
                      <a:pPr algn="ctr"/>
                      <a:r>
                        <a:rPr kumimoji="1" lang="ja-JP" altLang="en-US" dirty="0"/>
                        <a:t>要因</a:t>
                      </a:r>
                      <a:r>
                        <a:rPr kumimoji="1" lang="en-US" altLang="ja-JP" dirty="0"/>
                        <a:t>C</a:t>
                      </a:r>
                      <a:endParaRPr kumimoji="1" lang="ja-JP" altLang="en-US" dirty="0"/>
                    </a:p>
                  </a:txBody>
                  <a:tcPr anchor="ctr"/>
                </a:tc>
                <a:tc>
                  <a:txBody>
                    <a:bodyPr/>
                    <a:lstStyle/>
                    <a:p>
                      <a:pPr algn="ctr"/>
                      <a:r>
                        <a:rPr kumimoji="1" lang="ja-JP" altLang="en-US" dirty="0"/>
                        <a:t>条件１</a:t>
                      </a:r>
                    </a:p>
                  </a:txBody>
                  <a:tcPr anchor="ctr"/>
                </a:tc>
                <a:tc>
                  <a:txBody>
                    <a:bodyPr/>
                    <a:lstStyle/>
                    <a:p>
                      <a:pPr algn="ctr"/>
                      <a:r>
                        <a:rPr kumimoji="1" lang="ja-JP" altLang="en-US" dirty="0"/>
                        <a:t>条件２</a:t>
                      </a:r>
                    </a:p>
                  </a:txBody>
                  <a:tcPr anchor="ctr"/>
                </a:tc>
                <a:tc>
                  <a:txBody>
                    <a:bodyPr/>
                    <a:lstStyle/>
                    <a:p>
                      <a:pPr algn="ctr"/>
                      <a:r>
                        <a:rPr kumimoji="1" lang="ja-JP" altLang="en-US" dirty="0"/>
                        <a:t>条件１</a:t>
                      </a:r>
                    </a:p>
                  </a:txBody>
                  <a:tcPr anchor="ctr"/>
                </a:tc>
                <a:tc>
                  <a:txBody>
                    <a:bodyPr/>
                    <a:lstStyle/>
                    <a:p>
                      <a:pPr algn="ctr"/>
                      <a:r>
                        <a:rPr kumimoji="1" lang="ja-JP" altLang="en-US" dirty="0"/>
                        <a:t>条件２</a:t>
                      </a:r>
                    </a:p>
                  </a:txBody>
                  <a:tcPr anchor="ctr"/>
                </a:tc>
                <a:tc>
                  <a:txBody>
                    <a:bodyPr/>
                    <a:lstStyle/>
                    <a:p>
                      <a:pPr algn="ctr"/>
                      <a:r>
                        <a:rPr kumimoji="1" lang="ja-JP" altLang="en-US" dirty="0"/>
                        <a:t>条件１</a:t>
                      </a:r>
                    </a:p>
                  </a:txBody>
                  <a:tcPr anchor="ctr"/>
                </a:tc>
                <a:tc>
                  <a:txBody>
                    <a:bodyPr/>
                    <a:lstStyle/>
                    <a:p>
                      <a:pPr algn="ctr"/>
                      <a:r>
                        <a:rPr kumimoji="1" lang="ja-JP" altLang="en-US" dirty="0"/>
                        <a:t>条件２</a:t>
                      </a:r>
                    </a:p>
                  </a:txBody>
                  <a:tcPr anchor="ctr"/>
                </a:tc>
                <a:tc>
                  <a:txBody>
                    <a:bodyPr/>
                    <a:lstStyle/>
                    <a:p>
                      <a:pPr algn="ctr"/>
                      <a:r>
                        <a:rPr kumimoji="1" lang="ja-JP" altLang="en-US" dirty="0"/>
                        <a:t>条件１</a:t>
                      </a:r>
                    </a:p>
                  </a:txBody>
                  <a:tcPr anchor="ctr"/>
                </a:tc>
                <a:tc>
                  <a:txBody>
                    <a:bodyPr/>
                    <a:lstStyle/>
                    <a:p>
                      <a:pPr algn="ctr"/>
                      <a:r>
                        <a:rPr kumimoji="1" lang="ja-JP" altLang="en-US" dirty="0"/>
                        <a:t>条件２</a:t>
                      </a:r>
                    </a:p>
                  </a:txBody>
                  <a:tcPr anchor="ctr"/>
                </a:tc>
                <a:extLst>
                  <a:ext uri="{0D108BD9-81ED-4DB2-BD59-A6C34878D82A}">
                    <a16:rowId xmlns:a16="http://schemas.microsoft.com/office/drawing/2014/main" val="4294318059"/>
                  </a:ext>
                </a:extLst>
              </a:tr>
              <a:tr h="271053">
                <a:tc>
                  <a:txBody>
                    <a:bodyPr/>
                    <a:lstStyle/>
                    <a:p>
                      <a:pPr algn="ctr"/>
                      <a:r>
                        <a:rPr kumimoji="1" lang="ja-JP" altLang="en-US" dirty="0"/>
                        <a:t>得点</a:t>
                      </a:r>
                    </a:p>
                  </a:txBody>
                  <a:tcPr anchor="ctr"/>
                </a:tc>
                <a:tc>
                  <a:txBody>
                    <a:bodyPr/>
                    <a:lstStyle/>
                    <a:p>
                      <a:pPr algn="ctr"/>
                      <a:r>
                        <a:rPr kumimoji="1" lang="en-US" altLang="ja-JP" dirty="0"/>
                        <a:t>X1</a:t>
                      </a:r>
                      <a:endParaRPr kumimoji="1" lang="ja-JP" altLang="en-US" dirty="0"/>
                    </a:p>
                  </a:txBody>
                  <a:tcPr anchor="ctr"/>
                </a:tc>
                <a:tc>
                  <a:txBody>
                    <a:bodyPr/>
                    <a:lstStyle/>
                    <a:p>
                      <a:pPr algn="ctr"/>
                      <a:r>
                        <a:rPr kumimoji="1" lang="en-US" altLang="ja-JP" dirty="0"/>
                        <a:t>X2</a:t>
                      </a:r>
                      <a:endParaRPr kumimoji="1" lang="ja-JP" altLang="en-US" dirty="0"/>
                    </a:p>
                  </a:txBody>
                  <a:tcPr anchor="ctr"/>
                </a:tc>
                <a:tc>
                  <a:txBody>
                    <a:bodyPr/>
                    <a:lstStyle/>
                    <a:p>
                      <a:pPr algn="ctr"/>
                      <a:r>
                        <a:rPr kumimoji="1" lang="en-US" altLang="ja-JP" dirty="0"/>
                        <a:t>X3</a:t>
                      </a:r>
                      <a:endParaRPr kumimoji="1" lang="ja-JP" altLang="en-US" dirty="0"/>
                    </a:p>
                  </a:txBody>
                  <a:tcPr anchor="ctr"/>
                </a:tc>
                <a:tc>
                  <a:txBody>
                    <a:bodyPr/>
                    <a:lstStyle/>
                    <a:p>
                      <a:pPr algn="ctr"/>
                      <a:r>
                        <a:rPr kumimoji="1" lang="en-US" altLang="ja-JP" dirty="0"/>
                        <a:t>X4</a:t>
                      </a:r>
                      <a:endParaRPr kumimoji="1" lang="ja-JP" altLang="en-US" dirty="0"/>
                    </a:p>
                  </a:txBody>
                  <a:tcPr anchor="ctr"/>
                </a:tc>
                <a:tc>
                  <a:txBody>
                    <a:bodyPr/>
                    <a:lstStyle/>
                    <a:p>
                      <a:pPr algn="ctr"/>
                      <a:r>
                        <a:rPr kumimoji="1" lang="en-US" altLang="ja-JP" dirty="0"/>
                        <a:t>X5</a:t>
                      </a:r>
                      <a:endParaRPr kumimoji="1" lang="ja-JP" altLang="en-US" dirty="0"/>
                    </a:p>
                  </a:txBody>
                  <a:tcPr anchor="ctr"/>
                </a:tc>
                <a:tc>
                  <a:txBody>
                    <a:bodyPr/>
                    <a:lstStyle/>
                    <a:p>
                      <a:pPr algn="ctr"/>
                      <a:r>
                        <a:rPr kumimoji="1" lang="en-US" altLang="ja-JP" dirty="0"/>
                        <a:t>X6</a:t>
                      </a:r>
                      <a:endParaRPr kumimoji="1" lang="ja-JP" altLang="en-US" dirty="0"/>
                    </a:p>
                  </a:txBody>
                  <a:tcPr anchor="ctr"/>
                </a:tc>
                <a:tc>
                  <a:txBody>
                    <a:bodyPr/>
                    <a:lstStyle/>
                    <a:p>
                      <a:pPr algn="ctr"/>
                      <a:r>
                        <a:rPr kumimoji="1" lang="en-US" altLang="ja-JP" dirty="0"/>
                        <a:t>X7</a:t>
                      </a:r>
                      <a:endParaRPr kumimoji="1" lang="ja-JP" altLang="en-US" dirty="0"/>
                    </a:p>
                  </a:txBody>
                  <a:tcPr anchor="ctr"/>
                </a:tc>
                <a:tc>
                  <a:txBody>
                    <a:bodyPr/>
                    <a:lstStyle/>
                    <a:p>
                      <a:pPr algn="ctr"/>
                      <a:r>
                        <a:rPr kumimoji="1" lang="en-US" altLang="ja-JP" dirty="0"/>
                        <a:t>X8</a:t>
                      </a:r>
                      <a:endParaRPr kumimoji="1" lang="ja-JP" altLang="en-US" dirty="0"/>
                    </a:p>
                  </a:txBody>
                  <a:tcPr anchor="ctr"/>
                </a:tc>
                <a:extLst>
                  <a:ext uri="{0D108BD9-81ED-4DB2-BD59-A6C34878D82A}">
                    <a16:rowId xmlns:a16="http://schemas.microsoft.com/office/drawing/2014/main" val="3799557435"/>
                  </a:ext>
                </a:extLst>
              </a:tr>
            </a:tbl>
          </a:graphicData>
        </a:graphic>
      </p:graphicFrame>
      <p:sp>
        <p:nvSpPr>
          <p:cNvPr id="10" name="テキスト ボックス 9">
            <a:extLst>
              <a:ext uri="{FF2B5EF4-FFF2-40B4-BE49-F238E27FC236}">
                <a16:creationId xmlns:a16="http://schemas.microsoft.com/office/drawing/2014/main" id="{78E94ABD-7696-EA4F-A1E5-FCB6A0923E11}"/>
              </a:ext>
            </a:extLst>
          </p:cNvPr>
          <p:cNvSpPr txBox="1"/>
          <p:nvPr/>
        </p:nvSpPr>
        <p:spPr>
          <a:xfrm>
            <a:off x="1056698" y="1579349"/>
            <a:ext cx="5229317" cy="1261884"/>
          </a:xfrm>
          <a:prstGeom prst="rect">
            <a:avLst/>
          </a:prstGeom>
          <a:noFill/>
        </p:spPr>
        <p:txBody>
          <a:bodyPr wrap="none" rtlCol="0">
            <a:spAutoFit/>
          </a:bodyPr>
          <a:lstStyle/>
          <a:p>
            <a:pPr marL="457200" indent="-457200" fontAlgn="t">
              <a:buFont typeface="Arial" panose="020B0604020202020204" pitchFamily="34" charset="0"/>
              <a:buChar char="•"/>
            </a:pPr>
            <a:r>
              <a:rPr lang="en-US" altLang="ja-JP" sz="2800" dirty="0"/>
              <a:t>3</a:t>
            </a:r>
            <a:r>
              <a:rPr lang="ja-JP" altLang="en-US" sz="2800" dirty="0"/>
              <a:t>元配置の分散分析</a:t>
            </a:r>
            <a:endParaRPr lang="en-US" altLang="ja-JP" sz="2800" dirty="0"/>
          </a:p>
          <a:p>
            <a:pPr marL="457200" indent="-457200" fontAlgn="t">
              <a:buFont typeface="Arial" panose="020B0604020202020204" pitchFamily="34" charset="0"/>
              <a:buChar char="•"/>
            </a:pPr>
            <a:r>
              <a:rPr lang="en-US" altLang="ja-JP" sz="2800" dirty="0"/>
              <a:t>3</a:t>
            </a:r>
            <a:r>
              <a:rPr lang="ja-JP" altLang="ja-JP" sz="2800" dirty="0"/>
              <a:t>要因の乱塊要因計画 </a:t>
            </a:r>
            <a:endParaRPr lang="en-US" altLang="ja-JP" sz="2800" dirty="0"/>
          </a:p>
          <a:p>
            <a:pPr fontAlgn="t"/>
            <a:r>
              <a:rPr lang="en-US" altLang="ja-JP" sz="2000" dirty="0"/>
              <a:t>(randomized block design; </a:t>
            </a:r>
            <a:r>
              <a:rPr lang="en-US" altLang="ja-JP" sz="2000" dirty="0" err="1"/>
              <a:t>RB</a:t>
            </a:r>
            <a:r>
              <a:rPr lang="en-US" altLang="ja-JP" sz="2000" baseline="-25000" dirty="0" err="1"/>
              <a:t>pqr</a:t>
            </a:r>
            <a:r>
              <a:rPr lang="ja-JP" altLang="ja-JP" sz="2000" dirty="0"/>
              <a:t>デザイン）</a:t>
            </a:r>
          </a:p>
        </p:txBody>
      </p:sp>
    </p:spTree>
    <p:extLst>
      <p:ext uri="{BB962C8B-B14F-4D97-AF65-F5344CB8AC3E}">
        <p14:creationId xmlns:p14="http://schemas.microsoft.com/office/powerpoint/2010/main" val="36730480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2F8567ED-52B3-0342-8499-5CCEC8CCF631}"/>
              </a:ext>
            </a:extLst>
          </p:cNvPr>
          <p:cNvSpPr>
            <a:spLocks noGrp="1"/>
          </p:cNvSpPr>
          <p:nvPr>
            <p:ph type="ctrTitle"/>
          </p:nvPr>
        </p:nvSpPr>
        <p:spPr/>
        <p:txBody>
          <a:bodyPr/>
          <a:lstStyle/>
          <a:p>
            <a:r>
              <a:rPr kumimoji="1" lang="ja-JP" altLang="en-US"/>
              <a:t>分析の手順</a:t>
            </a:r>
          </a:p>
        </p:txBody>
      </p:sp>
      <p:sp>
        <p:nvSpPr>
          <p:cNvPr id="5" name="サブタイトル 4">
            <a:extLst>
              <a:ext uri="{FF2B5EF4-FFF2-40B4-BE49-F238E27FC236}">
                <a16:creationId xmlns:a16="http://schemas.microsoft.com/office/drawing/2014/main" id="{A9C40ACE-61B1-7046-AE22-C5863C3B90AC}"/>
              </a:ext>
            </a:extLst>
          </p:cNvPr>
          <p:cNvSpPr>
            <a:spLocks noGrp="1"/>
          </p:cNvSpPr>
          <p:nvPr>
            <p:ph type="subTitle" idx="1"/>
          </p:nvPr>
        </p:nvSpPr>
        <p:spPr/>
        <p:txBody>
          <a:bodyPr/>
          <a:lstStyle/>
          <a:p>
            <a:endParaRPr kumimoji="1" lang="ja-JP" altLang="en-US"/>
          </a:p>
        </p:txBody>
      </p:sp>
    </p:spTree>
    <p:extLst>
      <p:ext uri="{BB962C8B-B14F-4D97-AF65-F5344CB8AC3E}">
        <p14:creationId xmlns:p14="http://schemas.microsoft.com/office/powerpoint/2010/main" val="12942196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129FBC9-8FCD-CA46-8605-CB5ED8311A17}"/>
              </a:ext>
            </a:extLst>
          </p:cNvPr>
          <p:cNvSpPr>
            <a:spLocks noGrp="1"/>
          </p:cNvSpPr>
          <p:nvPr>
            <p:ph type="title"/>
          </p:nvPr>
        </p:nvSpPr>
        <p:spPr/>
        <p:txBody>
          <a:bodyPr/>
          <a:lstStyle/>
          <a:p>
            <a:r>
              <a:rPr kumimoji="1" lang="ja-JP" altLang="en-US" dirty="0"/>
              <a:t>分散分析の手順</a:t>
            </a:r>
          </a:p>
        </p:txBody>
      </p:sp>
      <p:graphicFrame>
        <p:nvGraphicFramePr>
          <p:cNvPr id="5" name="コンテンツ プレースホルダー 4">
            <a:extLst>
              <a:ext uri="{FF2B5EF4-FFF2-40B4-BE49-F238E27FC236}">
                <a16:creationId xmlns:a16="http://schemas.microsoft.com/office/drawing/2014/main" id="{A7552B3A-157A-0243-B6DB-6E5A255F1250}"/>
              </a:ext>
            </a:extLst>
          </p:cNvPr>
          <p:cNvGraphicFramePr>
            <a:graphicFrameLocks noGrp="1"/>
          </p:cNvGraphicFramePr>
          <p:nvPr>
            <p:ph idx="1"/>
            <p:extLst>
              <p:ext uri="{D42A27DB-BD31-4B8C-83A1-F6EECF244321}">
                <p14:modId xmlns:p14="http://schemas.microsoft.com/office/powerpoint/2010/main" val="3348287040"/>
              </p:ext>
            </p:extLst>
          </p:nvPr>
        </p:nvGraphicFramePr>
        <p:xfrm>
          <a:off x="838200" y="1571625"/>
          <a:ext cx="10515600" cy="4605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716519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3BDB2C49-B662-B94F-834A-1291EBAB221E}"/>
              </a:ext>
            </a:extLst>
          </p:cNvPr>
          <p:cNvPicPr>
            <a:picLocks noChangeAspect="1"/>
          </p:cNvPicPr>
          <p:nvPr/>
        </p:nvPicPr>
        <p:blipFill rotWithShape="1">
          <a:blip r:embed="rId2">
            <a:extLst>
              <a:ext uri="{28A0092B-C50C-407E-A947-70E740481C1C}">
                <a14:useLocalDpi xmlns:a14="http://schemas.microsoft.com/office/drawing/2010/main" val="0"/>
              </a:ext>
            </a:extLst>
          </a:blip>
          <a:srcRect l="8288" r="4670"/>
          <a:stretch/>
        </p:blipFill>
        <p:spPr>
          <a:xfrm>
            <a:off x="487680" y="414527"/>
            <a:ext cx="1192795" cy="1664999"/>
          </a:xfrm>
          <a:prstGeom prst="rect">
            <a:avLst/>
          </a:prstGeom>
          <a:effectLst/>
        </p:spPr>
      </p:pic>
      <p:sp>
        <p:nvSpPr>
          <p:cNvPr id="2" name="タイトル 1">
            <a:extLst>
              <a:ext uri="{FF2B5EF4-FFF2-40B4-BE49-F238E27FC236}">
                <a16:creationId xmlns:a16="http://schemas.microsoft.com/office/drawing/2014/main" id="{4110D61F-B662-6E42-BCF7-3CC447CD9B7D}"/>
              </a:ext>
            </a:extLst>
          </p:cNvPr>
          <p:cNvSpPr>
            <a:spLocks noGrp="1"/>
          </p:cNvSpPr>
          <p:nvPr>
            <p:ph type="title"/>
          </p:nvPr>
        </p:nvSpPr>
        <p:spPr>
          <a:xfrm>
            <a:off x="2038817" y="520686"/>
            <a:ext cx="8118553" cy="1676603"/>
          </a:xfrm>
        </p:spPr>
        <p:txBody>
          <a:bodyPr>
            <a:normAutofit fontScale="90000"/>
          </a:bodyPr>
          <a:lstStyle/>
          <a:p>
            <a:r>
              <a:rPr kumimoji="1" lang="ja-JP" altLang="en-US" sz="4100"/>
              <a:t>概要：分散分析</a:t>
            </a:r>
            <a:br>
              <a:rPr kumimoji="1" lang="en-US" altLang="ja-JP" sz="4100" dirty="0"/>
            </a:br>
            <a:r>
              <a:rPr kumimoji="1" lang="ja-JP" altLang="en-US" sz="4100"/>
              <a:t>（</a:t>
            </a:r>
            <a:r>
              <a:rPr lang="en-US" altLang="ja-JP" sz="4100" dirty="0"/>
              <a:t>Analysis of variance; ANOVA</a:t>
            </a:r>
            <a:r>
              <a:rPr lang="ja-JP" altLang="en-US" sz="4100"/>
              <a:t>）とは</a:t>
            </a:r>
            <a:endParaRPr kumimoji="1" lang="ja-JP" altLang="en-US" sz="4100"/>
          </a:p>
        </p:txBody>
      </p:sp>
      <p:sp>
        <p:nvSpPr>
          <p:cNvPr id="3" name="コンテンツ プレースホルダー 2">
            <a:extLst>
              <a:ext uri="{FF2B5EF4-FFF2-40B4-BE49-F238E27FC236}">
                <a16:creationId xmlns:a16="http://schemas.microsoft.com/office/drawing/2014/main" id="{B9BCBF4B-EB72-1140-B180-2C3E4F87F79D}"/>
              </a:ext>
            </a:extLst>
          </p:cNvPr>
          <p:cNvSpPr>
            <a:spLocks noGrp="1"/>
          </p:cNvSpPr>
          <p:nvPr>
            <p:ph idx="1"/>
          </p:nvPr>
        </p:nvSpPr>
        <p:spPr>
          <a:xfrm>
            <a:off x="3253243" y="2197290"/>
            <a:ext cx="8118552" cy="1729252"/>
          </a:xfrm>
        </p:spPr>
        <p:txBody>
          <a:bodyPr>
            <a:noAutofit/>
          </a:bodyPr>
          <a:lstStyle/>
          <a:p>
            <a:r>
              <a:rPr kumimoji="1" lang="ja-JP" altLang="en-US"/>
              <a:t>分散を用いた平均値の分析</a:t>
            </a:r>
            <a:endParaRPr kumimoji="1" lang="en-US" altLang="ja-JP" dirty="0"/>
          </a:p>
          <a:p>
            <a:r>
              <a:rPr lang="ja-JP" altLang="en-US"/>
              <a:t>データを分散という点から分解することで</a:t>
            </a:r>
            <a:r>
              <a:rPr lang="en-US" altLang="ja-JP" dirty="0"/>
              <a:t>,</a:t>
            </a:r>
            <a:r>
              <a:rPr lang="ja-JP" altLang="en-US"/>
              <a:t>平均値の差を検討する（森・吉田</a:t>
            </a:r>
            <a:r>
              <a:rPr lang="en-US" altLang="ja-JP" dirty="0"/>
              <a:t>, 1990) </a:t>
            </a:r>
            <a:endParaRPr lang="ja-JP" altLang="en-US"/>
          </a:p>
        </p:txBody>
      </p:sp>
      <p:sp>
        <p:nvSpPr>
          <p:cNvPr id="6" name="テキスト ボックス 5">
            <a:extLst>
              <a:ext uri="{FF2B5EF4-FFF2-40B4-BE49-F238E27FC236}">
                <a16:creationId xmlns:a16="http://schemas.microsoft.com/office/drawing/2014/main" id="{8FEFCB93-16E2-4D4F-A941-9AC78F1118F8}"/>
              </a:ext>
            </a:extLst>
          </p:cNvPr>
          <p:cNvSpPr txBox="1"/>
          <p:nvPr/>
        </p:nvSpPr>
        <p:spPr>
          <a:xfrm>
            <a:off x="318563" y="2197289"/>
            <a:ext cx="2723823" cy="646331"/>
          </a:xfrm>
          <a:prstGeom prst="rect">
            <a:avLst/>
          </a:prstGeom>
          <a:noFill/>
        </p:spPr>
        <p:txBody>
          <a:bodyPr wrap="none" rtlCol="0">
            <a:spAutoFit/>
          </a:bodyPr>
          <a:lstStyle/>
          <a:p>
            <a:r>
              <a:rPr lang="ja-JP" altLang="en-US"/>
              <a:t>ロナルド・フィッシャー</a:t>
            </a:r>
            <a:endParaRPr lang="en-US" altLang="ja-JP" dirty="0"/>
          </a:p>
          <a:p>
            <a:r>
              <a:rPr lang="en-US" altLang="ja-JP" dirty="0"/>
              <a:t>(1890~1962)</a:t>
            </a:r>
            <a:endParaRPr kumimoji="1" lang="ja-JP" altLang="en-US"/>
          </a:p>
        </p:txBody>
      </p:sp>
      <p:sp>
        <p:nvSpPr>
          <p:cNvPr id="20" name="テキスト ボックス 19">
            <a:extLst>
              <a:ext uri="{FF2B5EF4-FFF2-40B4-BE49-F238E27FC236}">
                <a16:creationId xmlns:a16="http://schemas.microsoft.com/office/drawing/2014/main" id="{4F54CCD7-D8E4-C44B-BEC4-F23BF87F18EB}"/>
              </a:ext>
            </a:extLst>
          </p:cNvPr>
          <p:cNvSpPr txBox="1"/>
          <p:nvPr/>
        </p:nvSpPr>
        <p:spPr>
          <a:xfrm>
            <a:off x="3253243" y="3926542"/>
            <a:ext cx="8638903" cy="1815882"/>
          </a:xfrm>
          <a:prstGeom prst="rect">
            <a:avLst/>
          </a:prstGeom>
          <a:noFill/>
        </p:spPr>
        <p:txBody>
          <a:bodyPr wrap="none" rtlCol="0">
            <a:spAutoFit/>
          </a:bodyPr>
          <a:lstStyle/>
          <a:p>
            <a:pPr marL="457200" indent="-457200">
              <a:buFont typeface="Arial" panose="020B0604020202020204" pitchFamily="34" charset="0"/>
              <a:buChar char="•"/>
            </a:pPr>
            <a:r>
              <a:rPr lang="en-US" altLang="ja-JP" sz="2800" dirty="0"/>
              <a:t>3</a:t>
            </a:r>
            <a:r>
              <a:rPr lang="ja-JP" altLang="en-US" sz="2800"/>
              <a:t>つ以上の平均値の相違を検討する場合</a:t>
            </a:r>
            <a:r>
              <a:rPr lang="en-US" altLang="ja-JP" sz="2800" dirty="0"/>
              <a:t>.</a:t>
            </a:r>
          </a:p>
          <a:p>
            <a:r>
              <a:rPr lang="en-US" altLang="ja-JP" sz="2800" dirty="0"/>
              <a:t> </a:t>
            </a:r>
            <a:r>
              <a:rPr lang="ja-JP" altLang="en-US" sz="2800"/>
              <a:t> （２つの平均値の場合＝</a:t>
            </a:r>
            <a:r>
              <a:rPr lang="en-US" altLang="ja-JP" sz="2800" dirty="0"/>
              <a:t>t</a:t>
            </a:r>
            <a:r>
              <a:rPr lang="ja-JP" altLang="en-US" sz="2800"/>
              <a:t>検定）</a:t>
            </a:r>
            <a:endParaRPr lang="en-US" altLang="ja-JP" sz="2800" dirty="0"/>
          </a:p>
          <a:p>
            <a:pPr marL="457200" indent="-457200">
              <a:buFont typeface="Arial" panose="020B0604020202020204" pitchFamily="34" charset="0"/>
              <a:buChar char="•"/>
            </a:pPr>
            <a:r>
              <a:rPr lang="ja-JP" altLang="en-US" sz="2800"/>
              <a:t>２つ以上の変数間の相違を全体的／</a:t>
            </a:r>
            <a:endParaRPr lang="en-US" altLang="ja-JP" sz="2800" dirty="0"/>
          </a:p>
          <a:p>
            <a:r>
              <a:rPr lang="ja-JP" altLang="en-US" sz="2800"/>
              <a:t>　同時に／変数を組み合わせて検討することが可能</a:t>
            </a:r>
            <a:r>
              <a:rPr lang="en-US" altLang="ja-JP" sz="2800" dirty="0"/>
              <a:t>. </a:t>
            </a:r>
          </a:p>
        </p:txBody>
      </p:sp>
    </p:spTree>
    <p:extLst>
      <p:ext uri="{BB962C8B-B14F-4D97-AF65-F5344CB8AC3E}">
        <p14:creationId xmlns:p14="http://schemas.microsoft.com/office/powerpoint/2010/main" val="23079698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640BFD5-632D-E84F-AA4B-6474AB92E3CC}"/>
              </a:ext>
            </a:extLst>
          </p:cNvPr>
          <p:cNvSpPr>
            <a:spLocks noGrp="1"/>
          </p:cNvSpPr>
          <p:nvPr>
            <p:ph type="title"/>
          </p:nvPr>
        </p:nvSpPr>
        <p:spPr/>
        <p:txBody>
          <a:bodyPr>
            <a:normAutofit/>
          </a:bodyPr>
          <a:lstStyle/>
          <a:p>
            <a:r>
              <a:rPr lang="en-US" altLang="ja-JP" dirty="0"/>
              <a:t>1. </a:t>
            </a:r>
            <a:r>
              <a:rPr lang="ja-JP" altLang="en-US" dirty="0"/>
              <a:t>帰無仮説と対立仮説を立てる</a:t>
            </a:r>
            <a:r>
              <a:rPr lang="en-US" altLang="ja-JP" dirty="0"/>
              <a:t>.</a:t>
            </a:r>
            <a:endParaRPr kumimoji="1" lang="ja-JP" altLang="en-US" dirty="0"/>
          </a:p>
        </p:txBody>
      </p:sp>
      <p:sp>
        <p:nvSpPr>
          <p:cNvPr id="3" name="コンテンツ プレースホルダー 2">
            <a:extLst>
              <a:ext uri="{FF2B5EF4-FFF2-40B4-BE49-F238E27FC236}">
                <a16:creationId xmlns:a16="http://schemas.microsoft.com/office/drawing/2014/main" id="{5F14F2C4-EC69-2D4D-8A3E-C0A0913F559B}"/>
              </a:ext>
            </a:extLst>
          </p:cNvPr>
          <p:cNvSpPr>
            <a:spLocks noGrp="1"/>
          </p:cNvSpPr>
          <p:nvPr>
            <p:ph idx="1"/>
          </p:nvPr>
        </p:nvSpPr>
        <p:spPr/>
        <p:txBody>
          <a:bodyPr/>
          <a:lstStyle/>
          <a:p>
            <a:r>
              <a:rPr lang="ja-JP" altLang="en-US" dirty="0"/>
              <a:t>帰無仮説</a:t>
            </a:r>
            <a:r>
              <a:rPr lang="en-US" altLang="ja-JP" sz="2000" dirty="0"/>
              <a:t>(null hypothesis) </a:t>
            </a:r>
            <a:r>
              <a:rPr lang="ja-JP" altLang="en-US" dirty="0"/>
              <a:t>：各条件の母集団平均はすべて同じ</a:t>
            </a:r>
            <a:endParaRPr lang="en-US" altLang="ja-JP" dirty="0"/>
          </a:p>
          <a:p>
            <a:pPr marL="0" indent="0">
              <a:buNone/>
            </a:pPr>
            <a:r>
              <a:rPr lang="ja-JP" altLang="en-US" dirty="0"/>
              <a:t>　</a:t>
            </a:r>
            <a:r>
              <a:rPr lang="en-US" altLang="ja-JP" sz="3200" dirty="0"/>
              <a:t>μ</a:t>
            </a:r>
            <a:r>
              <a:rPr lang="en-US" altLang="ja-JP" sz="3200" baseline="-25000" dirty="0"/>
              <a:t>1=</a:t>
            </a:r>
            <a:r>
              <a:rPr lang="en-US" altLang="ja-JP" sz="3200" dirty="0"/>
              <a:t>μ</a:t>
            </a:r>
            <a:r>
              <a:rPr lang="en-US" altLang="ja-JP" sz="3200" baseline="-25000" dirty="0"/>
              <a:t>2=</a:t>
            </a:r>
            <a:r>
              <a:rPr lang="en-US" altLang="ja-JP" sz="3200" dirty="0"/>
              <a:t>μ</a:t>
            </a:r>
            <a:r>
              <a:rPr lang="en-US" altLang="ja-JP" sz="3200" baseline="-25000" dirty="0"/>
              <a:t>3=</a:t>
            </a:r>
            <a:r>
              <a:rPr lang="en-US" altLang="ja-JP" sz="3200" dirty="0" err="1"/>
              <a:t>μ</a:t>
            </a:r>
            <a:endParaRPr lang="en-US" altLang="ja-JP" sz="3200" dirty="0"/>
          </a:p>
          <a:p>
            <a:pPr marL="0" indent="0">
              <a:buNone/>
            </a:pPr>
            <a:endParaRPr lang="en-US" altLang="ja-JP" dirty="0"/>
          </a:p>
          <a:p>
            <a:r>
              <a:rPr lang="ja-JP" altLang="en-US" dirty="0"/>
              <a:t>対立仮説</a:t>
            </a:r>
            <a:r>
              <a:rPr lang="en-US" altLang="ja-JP" sz="2000" dirty="0"/>
              <a:t>(alternative hypothesis) </a:t>
            </a:r>
            <a:r>
              <a:rPr lang="ja-JP" altLang="en-US" dirty="0"/>
              <a:t>：帰無仮説の否定</a:t>
            </a:r>
            <a:r>
              <a:rPr lang="en-US" altLang="ja-JP" dirty="0"/>
              <a:t>.</a:t>
            </a:r>
            <a:r>
              <a:rPr lang="ja-JP" altLang="en-US" dirty="0"/>
              <a:t>どこかに差がある</a:t>
            </a:r>
            <a:r>
              <a:rPr lang="en-US" altLang="ja-JP" dirty="0"/>
              <a:t>.</a:t>
            </a:r>
          </a:p>
          <a:p>
            <a:pPr marL="0" indent="0">
              <a:buNone/>
            </a:pPr>
            <a:r>
              <a:rPr lang="ja-JP" altLang="en-US" sz="3200" dirty="0"/>
              <a:t>　</a:t>
            </a:r>
            <a:r>
              <a:rPr lang="en-US" altLang="ja-JP" sz="3200" dirty="0"/>
              <a:t>μ</a:t>
            </a:r>
            <a:r>
              <a:rPr lang="en-US" altLang="ja-JP" sz="3200" baseline="-25000" dirty="0"/>
              <a:t>1</a:t>
            </a:r>
            <a:r>
              <a:rPr lang="ja-JP" altLang="en-US" sz="3200" baseline="-25000" dirty="0"/>
              <a:t>≠</a:t>
            </a:r>
            <a:r>
              <a:rPr lang="en-US" altLang="ja-JP" sz="3200" dirty="0"/>
              <a:t>μ</a:t>
            </a:r>
            <a:r>
              <a:rPr lang="en-US" altLang="ja-JP" sz="3200" baseline="-25000" dirty="0"/>
              <a:t>2</a:t>
            </a:r>
            <a:r>
              <a:rPr lang="ja-JP" altLang="en-US" sz="3200" baseline="-25000" dirty="0"/>
              <a:t>  </a:t>
            </a:r>
            <a:r>
              <a:rPr lang="en-US" altLang="ja-JP" sz="3200" dirty="0"/>
              <a:t>μ</a:t>
            </a:r>
            <a:r>
              <a:rPr lang="en-US" altLang="ja-JP" sz="3200" baseline="-25000" dirty="0"/>
              <a:t>1 </a:t>
            </a:r>
            <a:r>
              <a:rPr lang="ja-JP" altLang="en-US" sz="3200" baseline="-25000" dirty="0"/>
              <a:t>≠ </a:t>
            </a:r>
            <a:r>
              <a:rPr lang="en-US" altLang="ja-JP" sz="3200" dirty="0"/>
              <a:t>μ</a:t>
            </a:r>
            <a:r>
              <a:rPr lang="en-US" altLang="ja-JP" sz="3200" baseline="-25000" dirty="0"/>
              <a:t>3</a:t>
            </a:r>
            <a:r>
              <a:rPr lang="ja-JP" altLang="en-US" sz="3200" baseline="-25000" dirty="0"/>
              <a:t>  </a:t>
            </a:r>
            <a:r>
              <a:rPr lang="en-US" altLang="ja-JP" sz="3200" dirty="0"/>
              <a:t>μ</a:t>
            </a:r>
            <a:r>
              <a:rPr lang="en-US" altLang="ja-JP" sz="3200" baseline="-25000" dirty="0"/>
              <a:t>2</a:t>
            </a:r>
            <a:r>
              <a:rPr lang="ja-JP" altLang="en-US" sz="3200" baseline="-25000" dirty="0"/>
              <a:t> ≠ </a:t>
            </a:r>
            <a:r>
              <a:rPr lang="en-US" altLang="ja-JP" sz="3200" dirty="0"/>
              <a:t>μ</a:t>
            </a:r>
            <a:r>
              <a:rPr lang="en-US" altLang="ja-JP" sz="3200" baseline="-25000" dirty="0"/>
              <a:t>3</a:t>
            </a:r>
            <a:r>
              <a:rPr lang="ja-JP" altLang="en-US" sz="3200" baseline="-25000" dirty="0"/>
              <a:t> </a:t>
            </a:r>
            <a:endParaRPr lang="en-US" altLang="ja-JP" sz="3200" dirty="0"/>
          </a:p>
          <a:p>
            <a:endParaRPr kumimoji="1" lang="ja-JP" altLang="en-US" dirty="0"/>
          </a:p>
        </p:txBody>
      </p:sp>
      <p:sp>
        <p:nvSpPr>
          <p:cNvPr id="4" name="角丸四角形 3">
            <a:extLst>
              <a:ext uri="{FF2B5EF4-FFF2-40B4-BE49-F238E27FC236}">
                <a16:creationId xmlns:a16="http://schemas.microsoft.com/office/drawing/2014/main" id="{522F9E7F-39B5-4248-ACBD-B7E5ECA2908D}"/>
              </a:ext>
            </a:extLst>
          </p:cNvPr>
          <p:cNvSpPr/>
          <p:nvPr/>
        </p:nvSpPr>
        <p:spPr>
          <a:xfrm>
            <a:off x="954879" y="2261042"/>
            <a:ext cx="3464719" cy="914400"/>
          </a:xfrm>
          <a:prstGeom prst="roundRect">
            <a:avLst/>
          </a:prstGeom>
          <a:solidFill>
            <a:schemeClr val="accent1">
              <a:alpha val="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角丸四角形 4">
            <a:extLst>
              <a:ext uri="{FF2B5EF4-FFF2-40B4-BE49-F238E27FC236}">
                <a16:creationId xmlns:a16="http://schemas.microsoft.com/office/drawing/2014/main" id="{111167B0-C77A-3247-BC20-7F4A09A91CAB}"/>
              </a:ext>
            </a:extLst>
          </p:cNvPr>
          <p:cNvSpPr/>
          <p:nvPr/>
        </p:nvSpPr>
        <p:spPr>
          <a:xfrm>
            <a:off x="954879" y="3875351"/>
            <a:ext cx="5534026" cy="914400"/>
          </a:xfrm>
          <a:prstGeom prst="roundRect">
            <a:avLst/>
          </a:prstGeom>
          <a:solidFill>
            <a:schemeClr val="accent1">
              <a:alpha val="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25097991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7835C5B-6BA7-8748-A7D7-8C4EFE06C4C3}"/>
              </a:ext>
            </a:extLst>
          </p:cNvPr>
          <p:cNvSpPr>
            <a:spLocks noGrp="1"/>
          </p:cNvSpPr>
          <p:nvPr>
            <p:ph type="title"/>
          </p:nvPr>
        </p:nvSpPr>
        <p:spPr/>
        <p:txBody>
          <a:bodyPr/>
          <a:lstStyle/>
          <a:p>
            <a:r>
              <a:rPr lang="en-US" altLang="ja-JP" dirty="0"/>
              <a:t>2. </a:t>
            </a:r>
            <a:r>
              <a:rPr lang="ja-JP" altLang="en-US" dirty="0"/>
              <a:t>有意水準（</a:t>
            </a:r>
            <a:r>
              <a:rPr lang="en-US" altLang="ja-JP" dirty="0"/>
              <a:t>level of significance)</a:t>
            </a:r>
            <a:r>
              <a:rPr lang="ja-JP" altLang="en-US" dirty="0"/>
              <a:t>を設定</a:t>
            </a:r>
            <a:r>
              <a:rPr lang="en-US" altLang="ja-JP" dirty="0"/>
              <a:t>.</a:t>
            </a:r>
            <a:endParaRPr kumimoji="1" lang="ja-JP" altLang="en-US" dirty="0"/>
          </a:p>
        </p:txBody>
      </p:sp>
      <p:sp>
        <p:nvSpPr>
          <p:cNvPr id="3" name="コンテンツ プレースホルダー 2">
            <a:extLst>
              <a:ext uri="{FF2B5EF4-FFF2-40B4-BE49-F238E27FC236}">
                <a16:creationId xmlns:a16="http://schemas.microsoft.com/office/drawing/2014/main" id="{E9F7DEEB-B7A2-8A4A-A26A-1A45621D005F}"/>
              </a:ext>
            </a:extLst>
          </p:cNvPr>
          <p:cNvSpPr>
            <a:spLocks noGrp="1"/>
          </p:cNvSpPr>
          <p:nvPr>
            <p:ph idx="1"/>
          </p:nvPr>
        </p:nvSpPr>
        <p:spPr>
          <a:xfrm>
            <a:off x="690665" y="1611848"/>
            <a:ext cx="10515600" cy="946150"/>
          </a:xfrm>
        </p:spPr>
        <p:txBody>
          <a:bodyPr/>
          <a:lstStyle/>
          <a:p>
            <a:pPr marL="0" indent="0">
              <a:buNone/>
            </a:pPr>
            <a:r>
              <a:rPr lang="ja-JP" altLang="en-US" dirty="0"/>
              <a:t>「帰無仮説が真のとき</a:t>
            </a:r>
            <a:r>
              <a:rPr lang="en-US" altLang="ja-JP" dirty="0"/>
              <a:t>,</a:t>
            </a:r>
            <a:r>
              <a:rPr lang="ja-JP" altLang="en-US" dirty="0"/>
              <a:t>誤って帰無仮説を棄却してしまう」確率をあらわす</a:t>
            </a:r>
            <a:r>
              <a:rPr lang="en-US" altLang="ja-JP" dirty="0"/>
              <a:t>. 5%</a:t>
            </a:r>
            <a:r>
              <a:rPr lang="ja-JP" altLang="en-US" dirty="0"/>
              <a:t>ないし</a:t>
            </a:r>
            <a:r>
              <a:rPr lang="en-US" altLang="ja-JP" dirty="0"/>
              <a:t>1%</a:t>
            </a:r>
            <a:r>
              <a:rPr lang="ja-JP" altLang="en-US" dirty="0"/>
              <a:t>がよく用いられる</a:t>
            </a:r>
            <a:r>
              <a:rPr lang="en-US" altLang="ja-JP" dirty="0"/>
              <a:t>.</a:t>
            </a:r>
          </a:p>
        </p:txBody>
      </p:sp>
      <p:sp>
        <p:nvSpPr>
          <p:cNvPr id="4" name="コンテンツ プレースホルダー 2">
            <a:extLst>
              <a:ext uri="{FF2B5EF4-FFF2-40B4-BE49-F238E27FC236}">
                <a16:creationId xmlns:a16="http://schemas.microsoft.com/office/drawing/2014/main" id="{D12B204A-7ABF-BD43-9973-772CA07DF542}"/>
              </a:ext>
            </a:extLst>
          </p:cNvPr>
          <p:cNvSpPr txBox="1">
            <a:spLocks/>
          </p:cNvSpPr>
          <p:nvPr/>
        </p:nvSpPr>
        <p:spPr>
          <a:xfrm>
            <a:off x="590992" y="2642210"/>
            <a:ext cx="5622561" cy="2327471"/>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dirty="0"/>
              <a:t>第</a:t>
            </a:r>
            <a:r>
              <a:rPr lang="en-US" altLang="ja-JP" dirty="0"/>
              <a:t>1</a:t>
            </a:r>
            <a:r>
              <a:rPr lang="ja-JP" altLang="en-US" dirty="0"/>
              <a:t>種の誤り</a:t>
            </a:r>
            <a:endParaRPr lang="en-US" altLang="ja-JP" dirty="0"/>
          </a:p>
          <a:p>
            <a:pPr marL="0" indent="0">
              <a:buFont typeface="Arial" panose="020B0604020202020204" pitchFamily="34" charset="0"/>
              <a:buNone/>
            </a:pPr>
            <a:r>
              <a:rPr lang="ja-JP" altLang="en-US" dirty="0"/>
              <a:t>帰無仮説</a:t>
            </a:r>
            <a:r>
              <a:rPr lang="en-US" altLang="ja-JP" dirty="0"/>
              <a:t>H</a:t>
            </a:r>
            <a:r>
              <a:rPr lang="en-US" altLang="ja-JP" baseline="-25000" dirty="0"/>
              <a:t>0 </a:t>
            </a:r>
            <a:r>
              <a:rPr lang="ja-JP" altLang="en-US" dirty="0"/>
              <a:t>のもとでは極めて</a:t>
            </a:r>
            <a:endParaRPr lang="en-US" altLang="ja-JP" dirty="0"/>
          </a:p>
          <a:p>
            <a:pPr marL="0" indent="0">
              <a:buFont typeface="Arial" panose="020B0604020202020204" pitchFamily="34" charset="0"/>
              <a:buNone/>
            </a:pPr>
            <a:r>
              <a:rPr lang="ja-JP" altLang="en-US" dirty="0"/>
              <a:t>起こりにくいことが起こっても</a:t>
            </a:r>
            <a:r>
              <a:rPr lang="en-US" altLang="ja-JP" dirty="0"/>
              <a:t>,</a:t>
            </a:r>
          </a:p>
          <a:p>
            <a:pPr marL="0" indent="0">
              <a:buFont typeface="Arial" panose="020B0604020202020204" pitchFamily="34" charset="0"/>
              <a:buNone/>
            </a:pPr>
            <a:r>
              <a:rPr lang="ja-JP" altLang="en-US" dirty="0"/>
              <a:t>全く起こり得ないことではないのに仮説</a:t>
            </a:r>
            <a:r>
              <a:rPr lang="en-US" altLang="ja-JP" dirty="0"/>
              <a:t>H</a:t>
            </a:r>
            <a:r>
              <a:rPr lang="en-US" altLang="ja-JP" baseline="-25000" dirty="0"/>
              <a:t>0</a:t>
            </a:r>
            <a:r>
              <a:rPr lang="ja-JP" altLang="en-US" dirty="0"/>
              <a:t>を捨ててしまう誤り</a:t>
            </a:r>
          </a:p>
        </p:txBody>
      </p:sp>
      <p:sp>
        <p:nvSpPr>
          <p:cNvPr id="5" name="コンテンツ プレースホルダー 2">
            <a:extLst>
              <a:ext uri="{FF2B5EF4-FFF2-40B4-BE49-F238E27FC236}">
                <a16:creationId xmlns:a16="http://schemas.microsoft.com/office/drawing/2014/main" id="{9F6C91F5-26BC-7A4D-B518-6801CC11B4D1}"/>
              </a:ext>
            </a:extLst>
          </p:cNvPr>
          <p:cNvSpPr txBox="1">
            <a:spLocks/>
          </p:cNvSpPr>
          <p:nvPr/>
        </p:nvSpPr>
        <p:spPr>
          <a:xfrm>
            <a:off x="6149159" y="2670032"/>
            <a:ext cx="5622561" cy="29562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dirty="0"/>
              <a:t>第２種の誤り</a:t>
            </a:r>
            <a:endParaRPr lang="en-US" altLang="ja-JP" dirty="0"/>
          </a:p>
          <a:p>
            <a:pPr marL="0" indent="0">
              <a:buNone/>
            </a:pPr>
            <a:r>
              <a:rPr lang="ja-JP" altLang="en-US" dirty="0"/>
              <a:t>実験や調査の結果が</a:t>
            </a:r>
            <a:r>
              <a:rPr lang="en-US" altLang="ja-JP" dirty="0"/>
              <a:t>,</a:t>
            </a:r>
            <a:r>
              <a:rPr lang="ja-JP" altLang="en-US" dirty="0"/>
              <a:t>仮説</a:t>
            </a:r>
            <a:r>
              <a:rPr lang="en-US" altLang="ja-JP" dirty="0"/>
              <a:t>H</a:t>
            </a:r>
            <a:r>
              <a:rPr lang="en-US" altLang="ja-JP" baseline="-25000" dirty="0"/>
              <a:t>0</a:t>
            </a:r>
            <a:r>
              <a:rPr lang="ja-JP" altLang="en-US" dirty="0"/>
              <a:t>のもとでは起こりにくいことではなかったので棄却しなかったが</a:t>
            </a:r>
            <a:r>
              <a:rPr lang="en-US" altLang="ja-JP" dirty="0"/>
              <a:t>,</a:t>
            </a:r>
            <a:r>
              <a:rPr lang="ja-JP" altLang="en-US" dirty="0"/>
              <a:t>実際は仮説</a:t>
            </a:r>
            <a:r>
              <a:rPr lang="en-US" altLang="ja-JP" dirty="0"/>
              <a:t>H</a:t>
            </a:r>
            <a:r>
              <a:rPr lang="en-US" altLang="ja-JP" baseline="-25000" dirty="0"/>
              <a:t>0</a:t>
            </a:r>
            <a:r>
              <a:rPr lang="ja-JP" altLang="en-US" dirty="0"/>
              <a:t>は誤りであった</a:t>
            </a:r>
            <a:r>
              <a:rPr lang="en-US" altLang="ja-JP" dirty="0"/>
              <a:t>. </a:t>
            </a:r>
          </a:p>
        </p:txBody>
      </p:sp>
      <p:sp>
        <p:nvSpPr>
          <p:cNvPr id="6" name="台形 5">
            <a:extLst>
              <a:ext uri="{FF2B5EF4-FFF2-40B4-BE49-F238E27FC236}">
                <a16:creationId xmlns:a16="http://schemas.microsoft.com/office/drawing/2014/main" id="{F6D1C19F-B4B6-9345-9740-407FE13ED578}"/>
              </a:ext>
            </a:extLst>
          </p:cNvPr>
          <p:cNvSpPr/>
          <p:nvPr/>
        </p:nvSpPr>
        <p:spPr>
          <a:xfrm rot="10800000">
            <a:off x="2817990" y="5424374"/>
            <a:ext cx="1424068" cy="1162779"/>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kumimoji="1" lang="ja-JP" altLang="en-US" dirty="0"/>
              <a:t>ゴミ箱</a:t>
            </a:r>
            <a:endParaRPr kumimoji="1" lang="en-US" altLang="ja-JP" dirty="0"/>
          </a:p>
        </p:txBody>
      </p:sp>
      <p:sp>
        <p:nvSpPr>
          <p:cNvPr id="7" name="テキスト ボックス 6">
            <a:extLst>
              <a:ext uri="{FF2B5EF4-FFF2-40B4-BE49-F238E27FC236}">
                <a16:creationId xmlns:a16="http://schemas.microsoft.com/office/drawing/2014/main" id="{E1AD070A-1303-E741-B3A4-0944C7FC3EFB}"/>
              </a:ext>
            </a:extLst>
          </p:cNvPr>
          <p:cNvSpPr txBox="1"/>
          <p:nvPr/>
        </p:nvSpPr>
        <p:spPr>
          <a:xfrm>
            <a:off x="690665" y="4908487"/>
            <a:ext cx="2339102" cy="461665"/>
          </a:xfrm>
          <a:prstGeom prst="rect">
            <a:avLst/>
          </a:prstGeom>
          <a:noFill/>
        </p:spPr>
        <p:txBody>
          <a:bodyPr wrap="none" rtlCol="0">
            <a:spAutoFit/>
          </a:bodyPr>
          <a:lstStyle/>
          <a:p>
            <a:r>
              <a:rPr kumimoji="1" lang="ja-JP" altLang="en-US" sz="2400" dirty="0"/>
              <a:t>正しい帰無仮説</a:t>
            </a:r>
          </a:p>
        </p:txBody>
      </p:sp>
      <p:sp>
        <p:nvSpPr>
          <p:cNvPr id="8" name="右矢印 7">
            <a:extLst>
              <a:ext uri="{FF2B5EF4-FFF2-40B4-BE49-F238E27FC236}">
                <a16:creationId xmlns:a16="http://schemas.microsoft.com/office/drawing/2014/main" id="{E27E3B5C-DCB6-5C41-96A1-C7D296EF2D0F}"/>
              </a:ext>
            </a:extLst>
          </p:cNvPr>
          <p:cNvSpPr/>
          <p:nvPr/>
        </p:nvSpPr>
        <p:spPr>
          <a:xfrm rot="1911879">
            <a:off x="2970233" y="4927601"/>
            <a:ext cx="416177"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台形 8">
            <a:extLst>
              <a:ext uri="{FF2B5EF4-FFF2-40B4-BE49-F238E27FC236}">
                <a16:creationId xmlns:a16="http://schemas.microsoft.com/office/drawing/2014/main" id="{4903957A-D02C-ED4D-9706-F6B14E0272E5}"/>
              </a:ext>
            </a:extLst>
          </p:cNvPr>
          <p:cNvSpPr/>
          <p:nvPr/>
        </p:nvSpPr>
        <p:spPr>
          <a:xfrm rot="10800000">
            <a:off x="8306092" y="5400825"/>
            <a:ext cx="1424068" cy="1162779"/>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kumimoji="1" lang="ja-JP" altLang="en-US" dirty="0"/>
              <a:t>ゴミ箱</a:t>
            </a:r>
            <a:endParaRPr kumimoji="1" lang="en-US" altLang="ja-JP" dirty="0"/>
          </a:p>
        </p:txBody>
      </p:sp>
      <p:sp>
        <p:nvSpPr>
          <p:cNvPr id="10" name="テキスト ボックス 9">
            <a:extLst>
              <a:ext uri="{FF2B5EF4-FFF2-40B4-BE49-F238E27FC236}">
                <a16:creationId xmlns:a16="http://schemas.microsoft.com/office/drawing/2014/main" id="{CB517E7B-2508-F046-86FF-EE8DC23557CC}"/>
              </a:ext>
            </a:extLst>
          </p:cNvPr>
          <p:cNvSpPr txBox="1"/>
          <p:nvPr/>
        </p:nvSpPr>
        <p:spPr>
          <a:xfrm>
            <a:off x="6213553" y="4841699"/>
            <a:ext cx="2646878" cy="461665"/>
          </a:xfrm>
          <a:prstGeom prst="rect">
            <a:avLst/>
          </a:prstGeom>
          <a:noFill/>
        </p:spPr>
        <p:txBody>
          <a:bodyPr wrap="none" rtlCol="0">
            <a:spAutoFit/>
          </a:bodyPr>
          <a:lstStyle/>
          <a:p>
            <a:r>
              <a:rPr kumimoji="1" lang="ja-JP" altLang="en-US" sz="2400" dirty="0"/>
              <a:t>間違った帰無仮説</a:t>
            </a:r>
          </a:p>
        </p:txBody>
      </p:sp>
      <p:sp>
        <p:nvSpPr>
          <p:cNvPr id="11" name="U ターン矢印 10">
            <a:extLst>
              <a:ext uri="{FF2B5EF4-FFF2-40B4-BE49-F238E27FC236}">
                <a16:creationId xmlns:a16="http://schemas.microsoft.com/office/drawing/2014/main" id="{5C79CDCF-E62A-5F4A-BAC5-383438002621}"/>
              </a:ext>
            </a:extLst>
          </p:cNvPr>
          <p:cNvSpPr/>
          <p:nvPr/>
        </p:nvSpPr>
        <p:spPr>
          <a:xfrm rot="10800000" flipH="1">
            <a:off x="8805457" y="4902793"/>
            <a:ext cx="697910" cy="408002"/>
          </a:xfrm>
          <a:prstGeom prst="uturnArrow">
            <a:avLst>
              <a:gd name="adj1" fmla="val 19877"/>
              <a:gd name="adj2" fmla="val 25000"/>
              <a:gd name="adj3" fmla="val 25000"/>
              <a:gd name="adj4" fmla="val 43750"/>
              <a:gd name="adj5" fmla="val 75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2" name="テキスト ボックス 11">
            <a:extLst>
              <a:ext uri="{FF2B5EF4-FFF2-40B4-BE49-F238E27FC236}">
                <a16:creationId xmlns:a16="http://schemas.microsoft.com/office/drawing/2014/main" id="{5B042A4E-F1E9-FF49-BA08-A5D036E60ABE}"/>
              </a:ext>
            </a:extLst>
          </p:cNvPr>
          <p:cNvSpPr txBox="1"/>
          <p:nvPr/>
        </p:nvSpPr>
        <p:spPr>
          <a:xfrm>
            <a:off x="9730160" y="5843726"/>
            <a:ext cx="2031325" cy="461665"/>
          </a:xfrm>
          <a:prstGeom prst="rect">
            <a:avLst/>
          </a:prstGeom>
          <a:noFill/>
        </p:spPr>
        <p:txBody>
          <a:bodyPr wrap="none" rtlCol="0">
            <a:spAutoFit/>
          </a:bodyPr>
          <a:lstStyle/>
          <a:p>
            <a:r>
              <a:rPr kumimoji="1" lang="ja-JP" altLang="en-US" sz="2400" dirty="0"/>
              <a:t>捨て損ねた！</a:t>
            </a:r>
          </a:p>
        </p:txBody>
      </p:sp>
      <p:sp>
        <p:nvSpPr>
          <p:cNvPr id="13" name="テキスト ボックス 12">
            <a:extLst>
              <a:ext uri="{FF2B5EF4-FFF2-40B4-BE49-F238E27FC236}">
                <a16:creationId xmlns:a16="http://schemas.microsoft.com/office/drawing/2014/main" id="{7F2C1545-83F1-A548-BA80-A3BAD555873A}"/>
              </a:ext>
            </a:extLst>
          </p:cNvPr>
          <p:cNvSpPr txBox="1"/>
          <p:nvPr/>
        </p:nvSpPr>
        <p:spPr>
          <a:xfrm>
            <a:off x="4223896" y="5707370"/>
            <a:ext cx="1723549" cy="830997"/>
          </a:xfrm>
          <a:prstGeom prst="rect">
            <a:avLst/>
          </a:prstGeom>
          <a:noFill/>
        </p:spPr>
        <p:txBody>
          <a:bodyPr wrap="none" rtlCol="0">
            <a:spAutoFit/>
          </a:bodyPr>
          <a:lstStyle/>
          <a:p>
            <a:r>
              <a:rPr kumimoji="1" lang="ja-JP" altLang="en-US" sz="2400" dirty="0"/>
              <a:t>棄てて</a:t>
            </a:r>
            <a:endParaRPr kumimoji="1" lang="en-US" altLang="ja-JP" sz="2400" dirty="0"/>
          </a:p>
          <a:p>
            <a:r>
              <a:rPr kumimoji="1" lang="ja-JP" altLang="en-US" sz="2400" dirty="0"/>
              <a:t>しまった！</a:t>
            </a:r>
          </a:p>
        </p:txBody>
      </p:sp>
      <p:sp>
        <p:nvSpPr>
          <p:cNvPr id="14" name="角丸四角形 13">
            <a:extLst>
              <a:ext uri="{FF2B5EF4-FFF2-40B4-BE49-F238E27FC236}">
                <a16:creationId xmlns:a16="http://schemas.microsoft.com/office/drawing/2014/main" id="{E87C7B8C-7C98-5840-96E3-6C89AB56CA22}"/>
              </a:ext>
            </a:extLst>
          </p:cNvPr>
          <p:cNvSpPr/>
          <p:nvPr/>
        </p:nvSpPr>
        <p:spPr>
          <a:xfrm>
            <a:off x="376779" y="2513261"/>
            <a:ext cx="5644944" cy="4190998"/>
          </a:xfrm>
          <a:prstGeom prst="roundRect">
            <a:avLst/>
          </a:prstGeom>
          <a:solidFill>
            <a:schemeClr val="accent1">
              <a:alpha val="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5" name="角丸四角形 14">
            <a:extLst>
              <a:ext uri="{FF2B5EF4-FFF2-40B4-BE49-F238E27FC236}">
                <a16:creationId xmlns:a16="http://schemas.microsoft.com/office/drawing/2014/main" id="{DE333280-A92C-9340-9B2A-616AE00F3274}"/>
              </a:ext>
            </a:extLst>
          </p:cNvPr>
          <p:cNvSpPr/>
          <p:nvPr/>
        </p:nvSpPr>
        <p:spPr>
          <a:xfrm>
            <a:off x="6096000" y="2458888"/>
            <a:ext cx="5644944" cy="4231878"/>
          </a:xfrm>
          <a:prstGeom prst="roundRect">
            <a:avLst/>
          </a:prstGeom>
          <a:solidFill>
            <a:schemeClr val="accent1">
              <a:alpha val="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40521581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2AF0FCD-EEB2-DE48-846D-958EE56A7BF5}"/>
              </a:ext>
            </a:extLst>
          </p:cNvPr>
          <p:cNvSpPr>
            <a:spLocks noGrp="1"/>
          </p:cNvSpPr>
          <p:nvPr>
            <p:ph type="title"/>
          </p:nvPr>
        </p:nvSpPr>
        <p:spPr/>
        <p:txBody>
          <a:bodyPr>
            <a:normAutofit/>
          </a:bodyPr>
          <a:lstStyle/>
          <a:p>
            <a:r>
              <a:rPr lang="en-US" altLang="ja-JP" dirty="0"/>
              <a:t>3. </a:t>
            </a:r>
            <a:r>
              <a:rPr lang="ja-JP" altLang="en-US" dirty="0"/>
              <a:t>測定値全体の分散に含まれている</a:t>
            </a:r>
            <a:br>
              <a:rPr lang="en-US" altLang="ja-JP" dirty="0"/>
            </a:br>
            <a:r>
              <a:rPr lang="en-US" altLang="ja-JP" dirty="0"/>
              <a:t>    </a:t>
            </a:r>
            <a:r>
              <a:rPr lang="ja-JP" altLang="en-US" dirty="0"/>
              <a:t>各実験要因の効果による分散を推定</a:t>
            </a:r>
            <a:r>
              <a:rPr lang="en-US" altLang="ja-JP" dirty="0"/>
              <a:t>.</a:t>
            </a:r>
            <a:endParaRPr kumimoji="1" lang="ja-JP" altLang="en-US" dirty="0"/>
          </a:p>
        </p:txBody>
      </p:sp>
      <p:sp>
        <p:nvSpPr>
          <p:cNvPr id="3" name="コンテンツ プレースホルダー 2">
            <a:extLst>
              <a:ext uri="{FF2B5EF4-FFF2-40B4-BE49-F238E27FC236}">
                <a16:creationId xmlns:a16="http://schemas.microsoft.com/office/drawing/2014/main" id="{606F7EB5-9E30-AF40-A0AE-32CC7A5FFF90}"/>
              </a:ext>
            </a:extLst>
          </p:cNvPr>
          <p:cNvSpPr>
            <a:spLocks noGrp="1"/>
          </p:cNvSpPr>
          <p:nvPr>
            <p:ph idx="1"/>
          </p:nvPr>
        </p:nvSpPr>
        <p:spPr/>
        <p:txBody>
          <a:bodyPr/>
          <a:lstStyle/>
          <a:p>
            <a:pPr marL="0" indent="0">
              <a:buNone/>
            </a:pPr>
            <a:r>
              <a:rPr kumimoji="1" lang="ja-JP" altLang="en-US" dirty="0"/>
              <a:t>偏差＝水準間偏差＋水準内偏差</a:t>
            </a:r>
            <a:endParaRPr kumimoji="1" lang="en-US" altLang="ja-JP" dirty="0"/>
          </a:p>
          <a:p>
            <a:pPr marL="0" indent="0">
              <a:buNone/>
            </a:pPr>
            <a:r>
              <a:rPr lang="ja-JP" altLang="en-US" dirty="0"/>
              <a:t>　　＝効果＋誤差</a:t>
            </a:r>
            <a:endParaRPr kumimoji="1" lang="ja-JP" altLang="en-US" dirty="0"/>
          </a:p>
        </p:txBody>
      </p:sp>
      <p:graphicFrame>
        <p:nvGraphicFramePr>
          <p:cNvPr id="4" name="図表 3">
            <a:extLst>
              <a:ext uri="{FF2B5EF4-FFF2-40B4-BE49-F238E27FC236}">
                <a16:creationId xmlns:a16="http://schemas.microsoft.com/office/drawing/2014/main" id="{1417DFA8-1FA4-2446-9DA2-91B9D7C512D8}"/>
              </a:ext>
            </a:extLst>
          </p:cNvPr>
          <p:cNvGraphicFramePr/>
          <p:nvPr>
            <p:extLst/>
          </p:nvPr>
        </p:nvGraphicFramePr>
        <p:xfrm>
          <a:off x="747759" y="2811462"/>
          <a:ext cx="6116337" cy="35671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テキスト ボックス 5">
            <a:extLst>
              <a:ext uri="{FF2B5EF4-FFF2-40B4-BE49-F238E27FC236}">
                <a16:creationId xmlns:a16="http://schemas.microsoft.com/office/drawing/2014/main" id="{A9B303B5-7CDC-1C40-98E2-2621C881421B}"/>
              </a:ext>
            </a:extLst>
          </p:cNvPr>
          <p:cNvSpPr txBox="1"/>
          <p:nvPr/>
        </p:nvSpPr>
        <p:spPr>
          <a:xfrm>
            <a:off x="6954537" y="1825625"/>
            <a:ext cx="5397009" cy="2646878"/>
          </a:xfrm>
          <a:prstGeom prst="rect">
            <a:avLst/>
          </a:prstGeom>
          <a:noFill/>
        </p:spPr>
        <p:txBody>
          <a:bodyPr wrap="square" rtlCol="0">
            <a:spAutoFit/>
          </a:bodyPr>
          <a:lstStyle/>
          <a:p>
            <a:pPr marL="457200" indent="-457200">
              <a:buFont typeface="Arial" panose="020B0604020202020204" pitchFamily="34" charset="0"/>
              <a:buChar char="•"/>
            </a:pPr>
            <a:r>
              <a:rPr lang="ja-JP" altLang="en-US" sz="2000" dirty="0"/>
              <a:t>分散分析の構造モデル</a:t>
            </a:r>
            <a:endParaRPr lang="en-US" altLang="ja-JP" sz="2000" dirty="0"/>
          </a:p>
          <a:p>
            <a:r>
              <a:rPr lang="ja-JP" altLang="en-US" dirty="0"/>
              <a:t>全体の母平均を</a:t>
            </a:r>
            <a:r>
              <a:rPr lang="en-US" altLang="ja-JP" dirty="0" err="1"/>
              <a:t>μ</a:t>
            </a:r>
            <a:r>
              <a:rPr lang="en-US" altLang="ja-JP" dirty="0"/>
              <a:t>,</a:t>
            </a:r>
            <a:r>
              <a:rPr lang="ja-JP" altLang="en-US" dirty="0"/>
              <a:t>水準</a:t>
            </a:r>
            <a:r>
              <a:rPr lang="en-US" altLang="ja-JP" i="1" dirty="0"/>
              <a:t>j</a:t>
            </a:r>
            <a:r>
              <a:rPr lang="ja-JP" altLang="en-US" dirty="0"/>
              <a:t>の効果を</a:t>
            </a:r>
            <a:r>
              <a:rPr lang="en-US" altLang="ja-JP" i="1" dirty="0" err="1"/>
              <a:t>T</a:t>
            </a:r>
            <a:r>
              <a:rPr lang="en-US" altLang="ja-JP" i="1" baseline="-25000" dirty="0" err="1"/>
              <a:t>j</a:t>
            </a:r>
            <a:r>
              <a:rPr lang="en-US" altLang="ja-JP" i="1" baseline="-25000" dirty="0"/>
              <a:t>,</a:t>
            </a:r>
          </a:p>
          <a:p>
            <a:r>
              <a:rPr lang="ja-JP" altLang="en-US" dirty="0"/>
              <a:t>誤差項（</a:t>
            </a:r>
            <a:r>
              <a:rPr lang="en-US" altLang="ja-JP" dirty="0"/>
              <a:t>error </a:t>
            </a:r>
            <a:r>
              <a:rPr lang="en-US" altLang="ja-JP" dirty="0" err="1"/>
              <a:t>tearm</a:t>
            </a:r>
            <a:r>
              <a:rPr lang="en-US" altLang="ja-JP" dirty="0"/>
              <a:t>)</a:t>
            </a:r>
            <a:r>
              <a:rPr lang="ja-JP" altLang="en-US" dirty="0"/>
              <a:t>または</a:t>
            </a:r>
            <a:endParaRPr lang="en-US" altLang="ja-JP" dirty="0"/>
          </a:p>
          <a:p>
            <a:r>
              <a:rPr lang="ja-JP" altLang="en-US" dirty="0"/>
              <a:t>残差項（</a:t>
            </a:r>
            <a:r>
              <a:rPr lang="en-US" altLang="ja-JP" dirty="0"/>
              <a:t>residual term)</a:t>
            </a:r>
            <a:r>
              <a:rPr lang="en-US" altLang="ja-JP" i="1" dirty="0"/>
              <a:t>E</a:t>
            </a:r>
            <a:r>
              <a:rPr lang="ja-JP" altLang="en-US" i="1" dirty="0"/>
              <a:t>とする</a:t>
            </a:r>
            <a:endParaRPr lang="en-US" altLang="ja-JP" i="1" dirty="0"/>
          </a:p>
          <a:p>
            <a:r>
              <a:rPr lang="ja-JP" altLang="en-US" dirty="0"/>
              <a:t>水準</a:t>
            </a:r>
            <a:r>
              <a:rPr lang="en-US" altLang="ja-JP" i="1" dirty="0"/>
              <a:t>j</a:t>
            </a:r>
            <a:r>
              <a:rPr lang="ja-JP" altLang="en-US" dirty="0"/>
              <a:t>の</a:t>
            </a:r>
            <a:r>
              <a:rPr lang="en-US" altLang="ja-JP" dirty="0" err="1"/>
              <a:t>i</a:t>
            </a:r>
            <a:r>
              <a:rPr lang="ja-JP" altLang="en-US" dirty="0"/>
              <a:t>番目の測定値</a:t>
            </a:r>
            <a:r>
              <a:rPr lang="en-US" altLang="ja-JP" dirty="0" err="1"/>
              <a:t>X</a:t>
            </a:r>
            <a:r>
              <a:rPr lang="en-US" altLang="ja-JP" baseline="-25000" dirty="0" err="1"/>
              <a:t>i</a:t>
            </a:r>
            <a:r>
              <a:rPr lang="en-US" altLang="ja-JP" i="1" baseline="-25000" dirty="0" err="1"/>
              <a:t>j</a:t>
            </a:r>
            <a:endParaRPr lang="en-US" altLang="ja-JP" i="1" baseline="-25000" dirty="0"/>
          </a:p>
          <a:p>
            <a:endParaRPr lang="en-US" altLang="ja-JP" baseline="-25000" dirty="0"/>
          </a:p>
          <a:p>
            <a:endParaRPr lang="en-US" altLang="ja-JP" baseline="-25000" dirty="0"/>
          </a:p>
          <a:p>
            <a:r>
              <a:rPr lang="en-US" altLang="ja-JP" sz="3200" i="1" dirty="0" err="1"/>
              <a:t>X</a:t>
            </a:r>
            <a:r>
              <a:rPr lang="en-US" altLang="ja-JP" sz="3200" baseline="-25000" dirty="0" err="1"/>
              <a:t>i</a:t>
            </a:r>
            <a:r>
              <a:rPr lang="en-US" altLang="ja-JP" sz="3200" i="1" baseline="-25000" dirty="0" err="1"/>
              <a:t>j</a:t>
            </a:r>
            <a:r>
              <a:rPr lang="en-US" altLang="ja-JP" sz="3200" i="1" dirty="0"/>
              <a:t>=</a:t>
            </a:r>
            <a:r>
              <a:rPr lang="en-US" altLang="ja-JP" sz="3200" i="1" dirty="0" err="1"/>
              <a:t>μ+T</a:t>
            </a:r>
            <a:r>
              <a:rPr lang="en-US" altLang="ja-JP" sz="3200" i="1" baseline="-25000" dirty="0" err="1"/>
              <a:t>j</a:t>
            </a:r>
            <a:r>
              <a:rPr lang="ja-JP" altLang="en-US" sz="3200" i="1" dirty="0"/>
              <a:t>＋</a:t>
            </a:r>
            <a:r>
              <a:rPr lang="en-US" altLang="ja-JP" sz="3200" i="1" dirty="0" err="1"/>
              <a:t>E</a:t>
            </a:r>
            <a:r>
              <a:rPr lang="en-US" altLang="ja-JP" sz="3200" baseline="-25000" dirty="0" err="1"/>
              <a:t>i</a:t>
            </a:r>
            <a:r>
              <a:rPr lang="en-US" altLang="ja-JP" sz="3200" i="1" baseline="-25000" dirty="0" err="1"/>
              <a:t>j</a:t>
            </a:r>
            <a:endParaRPr lang="en-US" altLang="ja-JP" sz="3200" i="1" baseline="-25000" dirty="0"/>
          </a:p>
          <a:p>
            <a:endParaRPr kumimoji="1" lang="ja-JP" altLang="en-US" dirty="0"/>
          </a:p>
        </p:txBody>
      </p:sp>
      <p:pic>
        <p:nvPicPr>
          <p:cNvPr id="7" name="図 6">
            <a:extLst>
              <a:ext uri="{FF2B5EF4-FFF2-40B4-BE49-F238E27FC236}">
                <a16:creationId xmlns:a16="http://schemas.microsoft.com/office/drawing/2014/main" id="{7AD71922-2A1A-6F41-91C8-3B83F23A048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31604" y="4433757"/>
            <a:ext cx="5954689" cy="890976"/>
          </a:xfrm>
          <a:prstGeom prst="rect">
            <a:avLst/>
          </a:prstGeom>
        </p:spPr>
      </p:pic>
    </p:spTree>
    <p:extLst>
      <p:ext uri="{BB962C8B-B14F-4D97-AF65-F5344CB8AC3E}">
        <p14:creationId xmlns:p14="http://schemas.microsoft.com/office/powerpoint/2010/main" val="5332492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コンテンツ プレースホルダー 2">
                <a:extLst>
                  <a:ext uri="{FF2B5EF4-FFF2-40B4-BE49-F238E27FC236}">
                    <a16:creationId xmlns:a16="http://schemas.microsoft.com/office/drawing/2014/main" id="{F51910D0-E631-C54C-9BEE-52FD4447B91F}"/>
                  </a:ext>
                </a:extLst>
              </p:cNvPr>
              <p:cNvSpPr>
                <a:spLocks noGrp="1"/>
              </p:cNvSpPr>
              <p:nvPr>
                <p:ph idx="1"/>
              </p:nvPr>
            </p:nvSpPr>
            <p:spPr>
              <a:xfrm>
                <a:off x="332676" y="2255409"/>
                <a:ext cx="7170019" cy="4351338"/>
              </a:xfrm>
            </p:spPr>
            <p:txBody>
              <a:bodyPr>
                <a:normAutofit/>
              </a:bodyPr>
              <a:lstStyle/>
              <a:p>
                <a:pPr marL="514350" indent="-514350">
                  <a:buFont typeface="+mj-lt"/>
                  <a:buAutoNum type="arabicPeriod"/>
                </a:pPr>
                <a:r>
                  <a:rPr kumimoji="1" lang="ja-JP" altLang="en-US" dirty="0"/>
                  <a:t>数値計算</a:t>
                </a:r>
                <a:r>
                  <a:rPr kumimoji="1" lang="en-US" altLang="ja-JP" dirty="0"/>
                  <a:t>(</a:t>
                </a:r>
                <a:r>
                  <a:rPr kumimoji="1" lang="ja-JP" altLang="en-US" dirty="0"/>
                  <a:t>処理水準数</a:t>
                </a:r>
                <a:r>
                  <a:rPr kumimoji="1" lang="en-US" altLang="ja-JP" i="1" dirty="0"/>
                  <a:t>p</a:t>
                </a:r>
                <a:r>
                  <a:rPr kumimoji="1" lang="en-US" altLang="ja-JP" dirty="0"/>
                  <a:t>=4,</a:t>
                </a:r>
                <a:r>
                  <a:rPr kumimoji="1" lang="en-US" altLang="ja-JP" i="1" dirty="0"/>
                  <a:t>n</a:t>
                </a:r>
                <a:r>
                  <a:rPr kumimoji="1" lang="en-US" altLang="ja-JP" dirty="0"/>
                  <a:t>=8)</a:t>
                </a:r>
              </a:p>
              <a:p>
                <a:pPr marL="914400" lvl="1" indent="-457200">
                  <a:buFont typeface="+mj-lt"/>
                  <a:buAutoNum type="arabicPeriod"/>
                </a:pPr>
                <a:r>
                  <a:rPr lang="ja-JP" altLang="en-US" dirty="0"/>
                  <a:t>個々の測定値「</a:t>
                </a:r>
                <a:r>
                  <a:rPr lang="en-US" altLang="ja-JP" dirty="0"/>
                  <a:t>X</a:t>
                </a:r>
                <a:r>
                  <a:rPr lang="ja-JP" altLang="en-US" dirty="0"/>
                  <a:t>」</a:t>
                </a:r>
                <a:r>
                  <a:rPr lang="en-US" altLang="ja-JP" dirty="0"/>
                  <a:t>=</a:t>
                </a:r>
                <a14:m>
                  <m:oMath xmlns:m="http://schemas.openxmlformats.org/officeDocument/2006/math">
                    <m:f>
                      <m:fPr>
                        <m:ctrlPr>
                          <a:rPr lang="en-US" altLang="ja-JP" i="1" smtClean="0">
                            <a:latin typeface="Cambria Math" panose="02040503050406030204" pitchFamily="18" charset="0"/>
                          </a:rPr>
                        </m:ctrlPr>
                      </m:fPr>
                      <m:num>
                        <m:sSup>
                          <m:sSupPr>
                            <m:ctrlPr>
                              <a:rPr lang="en-US" altLang="ja-JP" b="0" i="1" smtClean="0">
                                <a:latin typeface="Cambria Math" panose="02040503050406030204" pitchFamily="18" charset="0"/>
                              </a:rPr>
                            </m:ctrlPr>
                          </m:sSupPr>
                          <m:e>
                            <m:r>
                              <a:rPr lang="en-US" altLang="ja-JP" b="0" i="1" smtClean="0">
                                <a:latin typeface="Cambria Math" panose="02040503050406030204" pitchFamily="18" charset="0"/>
                              </a:rPr>
                              <m:t>𝐺</m:t>
                            </m:r>
                          </m:e>
                          <m:sup>
                            <m:r>
                              <a:rPr lang="en-US" altLang="ja-JP" b="0" i="1" smtClean="0">
                                <a:latin typeface="Cambria Math" panose="02040503050406030204" pitchFamily="18" charset="0"/>
                              </a:rPr>
                              <m:t>2</m:t>
                            </m:r>
                          </m:sup>
                        </m:sSup>
                      </m:num>
                      <m:den>
                        <m:r>
                          <m:rPr>
                            <m:nor/>
                          </m:rPr>
                          <a:rPr lang="en-US" altLang="ja-JP" i="1" dirty="0"/>
                          <m:t>np</m:t>
                        </m:r>
                      </m:den>
                    </m:f>
                  </m:oMath>
                </a14:m>
                <a:r>
                  <a:rPr kumimoji="1" lang="en-US" altLang="ja-JP" i="1" dirty="0"/>
                  <a:t> </a:t>
                </a:r>
              </a:p>
              <a:p>
                <a:pPr marL="914400" lvl="1" indent="-457200">
                  <a:buFont typeface="+mj-lt"/>
                  <a:buAutoNum type="arabicPeriod"/>
                </a:pPr>
                <a:r>
                  <a:rPr lang="en-US" altLang="ja-JP" dirty="0"/>
                  <a:t>[AS]</a:t>
                </a:r>
                <a:r>
                  <a:rPr lang="ja-JP" altLang="en-US" dirty="0"/>
                  <a:t>＝それぞれの要因の二乗の総和</a:t>
                </a:r>
                <a:endParaRPr lang="en-US" altLang="ja-JP" dirty="0"/>
              </a:p>
              <a:p>
                <a:pPr marL="914400" lvl="1" indent="-457200">
                  <a:buFont typeface="+mj-lt"/>
                  <a:buAutoNum type="arabicPeriod"/>
                </a:pPr>
                <a:r>
                  <a:rPr kumimoji="1" lang="en-US" altLang="ja-JP" dirty="0"/>
                  <a:t>[A]</a:t>
                </a:r>
                <a:r>
                  <a:rPr kumimoji="1" lang="en-US" altLang="ja-JP" baseline="30000" dirty="0"/>
                  <a:t>2</a:t>
                </a:r>
                <a:r>
                  <a:rPr lang="ja-JP" altLang="en-US" baseline="30000" dirty="0"/>
                  <a:t>＝</a:t>
                </a:r>
                <a:r>
                  <a:rPr kumimoji="1" lang="ja-JP" altLang="en-US" dirty="0"/>
                  <a:t>それぞれの条件の二乗を</a:t>
                </a:r>
                <a:r>
                  <a:rPr kumimoji="1" lang="en-US" altLang="ja-JP" dirty="0"/>
                  <a:t>n</a:t>
                </a:r>
                <a:r>
                  <a:rPr kumimoji="1" lang="ja-JP" altLang="en-US"/>
                  <a:t>で</a:t>
                </a:r>
                <a:endParaRPr kumimoji="1" lang="en-US" altLang="ja-JP" dirty="0"/>
              </a:p>
              <a:p>
                <a:pPr marL="457200" lvl="1" indent="0">
                  <a:buNone/>
                </a:pPr>
                <a:r>
                  <a:rPr lang="ja-JP" altLang="en-US"/>
                  <a:t>　　　　</a:t>
                </a:r>
                <a:r>
                  <a:rPr kumimoji="1" lang="ja-JP" altLang="en-US"/>
                  <a:t>割った</a:t>
                </a:r>
                <a:r>
                  <a:rPr kumimoji="1" lang="ja-JP" altLang="en-US" dirty="0"/>
                  <a:t>ものの総和</a:t>
                </a:r>
                <a:endParaRPr kumimoji="1" lang="en-US" altLang="ja-JP" dirty="0"/>
              </a:p>
              <a:p>
                <a:pPr marL="514350" indent="-514350">
                  <a:buFont typeface="+mj-lt"/>
                  <a:buAutoNum type="arabicPeriod"/>
                </a:pPr>
                <a:r>
                  <a:rPr kumimoji="1" lang="ja-JP" altLang="en-US" dirty="0"/>
                  <a:t>各変動因の平方和（</a:t>
                </a:r>
                <a:r>
                  <a:rPr kumimoji="1" lang="en-US" altLang="ja-JP" i="1" dirty="0"/>
                  <a:t>SS</a:t>
                </a:r>
                <a:r>
                  <a:rPr kumimoji="1" lang="ja-JP" altLang="en-US" dirty="0"/>
                  <a:t>）を計算</a:t>
                </a:r>
                <a:endParaRPr kumimoji="1" lang="en-US" altLang="ja-JP" dirty="0"/>
              </a:p>
              <a:p>
                <a:pPr marL="971550" lvl="1" indent="-514350">
                  <a:buFont typeface="+mj-lt"/>
                  <a:buAutoNum type="arabicPeriod"/>
                </a:pPr>
                <a:r>
                  <a:rPr lang="en-US" altLang="ja-JP" i="1" dirty="0"/>
                  <a:t>SS</a:t>
                </a:r>
                <a:r>
                  <a:rPr lang="en-US" altLang="ja-JP" baseline="-25000" dirty="0"/>
                  <a:t>A</a:t>
                </a:r>
                <a:r>
                  <a:rPr lang="en-US" altLang="ja-JP" dirty="0"/>
                  <a:t>=[A]-[X]</a:t>
                </a:r>
              </a:p>
              <a:p>
                <a:pPr marL="971550" lvl="1" indent="-514350">
                  <a:buFont typeface="+mj-lt"/>
                  <a:buAutoNum type="arabicPeriod"/>
                </a:pPr>
                <a:r>
                  <a:rPr kumimoji="1" lang="en-US" altLang="ja-JP" i="1" dirty="0" err="1"/>
                  <a:t>SS</a:t>
                </a:r>
                <a:r>
                  <a:rPr kumimoji="1" lang="en-US" altLang="ja-JP" baseline="-25000" dirty="0" err="1"/>
                  <a:t>wc</a:t>
                </a:r>
                <a:r>
                  <a:rPr lang="en-US" altLang="ja-JP" dirty="0"/>
                  <a:t>=[AS]-[A]</a:t>
                </a:r>
              </a:p>
              <a:p>
                <a:pPr marL="971550" lvl="1" indent="-514350">
                  <a:buFont typeface="+mj-lt"/>
                  <a:buAutoNum type="arabicPeriod"/>
                </a:pPr>
                <a:r>
                  <a:rPr lang="en-US" altLang="ja-JP" i="1" dirty="0" err="1"/>
                  <a:t>SS</a:t>
                </a:r>
                <a:r>
                  <a:rPr lang="en-US" altLang="ja-JP" baseline="-25000" dirty="0" err="1"/>
                  <a:t>r</a:t>
                </a:r>
                <a:r>
                  <a:rPr lang="en-US" altLang="ja-JP" dirty="0"/>
                  <a:t>=[AS]-[X]</a:t>
                </a:r>
                <a:endParaRPr kumimoji="1" lang="en-US" altLang="ja-JP" dirty="0"/>
              </a:p>
            </p:txBody>
          </p:sp>
        </mc:Choice>
        <mc:Fallback>
          <p:sp>
            <p:nvSpPr>
              <p:cNvPr id="3" name="コンテンツ プレースホルダー 2">
                <a:extLst>
                  <a:ext uri="{FF2B5EF4-FFF2-40B4-BE49-F238E27FC236}">
                    <a16:creationId xmlns:a16="http://schemas.microsoft.com/office/drawing/2014/main" id="{F51910D0-E631-C54C-9BEE-52FD4447B91F}"/>
                  </a:ext>
                </a:extLst>
              </p:cNvPr>
              <p:cNvSpPr>
                <a:spLocks noGrp="1" noRot="1" noChangeAspect="1" noMove="1" noResize="1" noEditPoints="1" noAdjustHandles="1" noChangeArrowheads="1" noChangeShapeType="1" noTextEdit="1"/>
              </p:cNvSpPr>
              <p:nvPr>
                <p:ph idx="1"/>
              </p:nvPr>
            </p:nvSpPr>
            <p:spPr>
              <a:xfrm>
                <a:off x="332676" y="2255409"/>
                <a:ext cx="7170019" cy="4351338"/>
              </a:xfrm>
              <a:blipFill>
                <a:blip r:embed="rId3"/>
                <a:stretch>
                  <a:fillRect l="-1767" t="-2915"/>
                </a:stretch>
              </a:blipFill>
            </p:spPr>
            <p:txBody>
              <a:bodyPr/>
              <a:lstStyle/>
              <a:p>
                <a:r>
                  <a:rPr lang="ja-JP" altLang="en-US">
                    <a:noFill/>
                  </a:rPr>
                  <a:t> </a:t>
                </a:r>
              </a:p>
            </p:txBody>
          </p:sp>
        </mc:Fallback>
      </mc:AlternateContent>
      <p:sp>
        <p:nvSpPr>
          <p:cNvPr id="4" name="テキスト ボックス 3">
            <a:extLst>
              <a:ext uri="{FF2B5EF4-FFF2-40B4-BE49-F238E27FC236}">
                <a16:creationId xmlns:a16="http://schemas.microsoft.com/office/drawing/2014/main" id="{0CBBFA82-7B03-5244-A0E7-D71C8D849A35}"/>
              </a:ext>
            </a:extLst>
          </p:cNvPr>
          <p:cNvSpPr txBox="1"/>
          <p:nvPr/>
        </p:nvSpPr>
        <p:spPr>
          <a:xfrm>
            <a:off x="520567" y="182731"/>
            <a:ext cx="6506534" cy="1938992"/>
          </a:xfrm>
          <a:prstGeom prst="rect">
            <a:avLst/>
          </a:prstGeom>
          <a:noFill/>
        </p:spPr>
        <p:txBody>
          <a:bodyPr wrap="square" rtlCol="0">
            <a:spAutoFit/>
          </a:bodyPr>
          <a:lstStyle/>
          <a:p>
            <a:r>
              <a:rPr lang="ja-JP" altLang="en-US" sz="2400" b="1">
                <a:solidFill>
                  <a:schemeClr val="accent1">
                    <a:lumMod val="75000"/>
                  </a:schemeClr>
                </a:solidFill>
              </a:rPr>
              <a:t>例題：互いに</a:t>
            </a:r>
            <a:r>
              <a:rPr lang="ja-JP" altLang="en-US" sz="2400" b="1" dirty="0">
                <a:solidFill>
                  <a:schemeClr val="accent1">
                    <a:lumMod val="75000"/>
                  </a:schemeClr>
                </a:solidFill>
              </a:rPr>
              <a:t>無関連な</a:t>
            </a:r>
            <a:r>
              <a:rPr lang="en-US" altLang="ja-JP" sz="2400" b="1" dirty="0">
                <a:solidFill>
                  <a:schemeClr val="accent1">
                    <a:lumMod val="75000"/>
                  </a:schemeClr>
                </a:solidFill>
              </a:rPr>
              <a:t>20</a:t>
            </a:r>
            <a:r>
              <a:rPr lang="ja-JP" altLang="en-US" sz="2400" b="1" dirty="0">
                <a:solidFill>
                  <a:schemeClr val="accent1">
                    <a:lumMod val="75000"/>
                  </a:schemeClr>
                </a:solidFill>
              </a:rPr>
              <a:t>個の単語を覚える</a:t>
            </a:r>
            <a:r>
              <a:rPr lang="ja-JP" altLang="en-US" sz="2400" b="1">
                <a:solidFill>
                  <a:schemeClr val="accent1">
                    <a:lumMod val="75000"/>
                  </a:schemeClr>
                </a:solidFill>
              </a:rPr>
              <a:t>際の</a:t>
            </a:r>
            <a:r>
              <a:rPr kumimoji="1" lang="ja-JP" altLang="en-US" sz="2400" b="1">
                <a:solidFill>
                  <a:schemeClr val="accent1">
                    <a:lumMod val="75000"/>
                  </a:schemeClr>
                </a:solidFill>
              </a:rPr>
              <a:t>記</a:t>
            </a:r>
            <a:r>
              <a:rPr kumimoji="1" lang="ja-JP" altLang="en-US" sz="2400" b="1" dirty="0">
                <a:solidFill>
                  <a:schemeClr val="accent1">
                    <a:lumMod val="75000"/>
                  </a:schemeClr>
                </a:solidFill>
              </a:rPr>
              <a:t>銘方略として次の４条件（処理水準）を</a:t>
            </a:r>
            <a:r>
              <a:rPr kumimoji="1" lang="ja-JP" altLang="en-US" sz="2400" b="1">
                <a:solidFill>
                  <a:schemeClr val="accent1">
                    <a:lumMod val="75000"/>
                  </a:schemeClr>
                </a:solidFill>
              </a:rPr>
              <a:t>設定して</a:t>
            </a:r>
            <a:r>
              <a:rPr lang="ja-JP" altLang="en-US" sz="2400" b="1">
                <a:solidFill>
                  <a:schemeClr val="accent1">
                    <a:lumMod val="75000"/>
                  </a:schemeClr>
                </a:solidFill>
              </a:rPr>
              <a:t>実験</a:t>
            </a:r>
            <a:r>
              <a:rPr lang="ja-JP" altLang="en-US" sz="2400" b="1" dirty="0">
                <a:solidFill>
                  <a:schemeClr val="accent1">
                    <a:lumMod val="75000"/>
                  </a:schemeClr>
                </a:solidFill>
              </a:rPr>
              <a:t>を行い</a:t>
            </a:r>
            <a:r>
              <a:rPr lang="en-US" altLang="ja-JP" sz="2400" b="1" dirty="0">
                <a:solidFill>
                  <a:schemeClr val="accent1">
                    <a:lumMod val="75000"/>
                  </a:schemeClr>
                </a:solidFill>
              </a:rPr>
              <a:t>, </a:t>
            </a:r>
            <a:r>
              <a:rPr lang="ja-JP" altLang="en-US" sz="2400" b="1" dirty="0">
                <a:solidFill>
                  <a:schemeClr val="accent1">
                    <a:lumMod val="75000"/>
                  </a:schemeClr>
                </a:solidFill>
              </a:rPr>
              <a:t>再生成績を比較した</a:t>
            </a:r>
            <a:r>
              <a:rPr lang="en-US" altLang="ja-JP" sz="2400" b="1" dirty="0">
                <a:solidFill>
                  <a:schemeClr val="accent1">
                    <a:lumMod val="75000"/>
                  </a:schemeClr>
                </a:solidFill>
              </a:rPr>
              <a:t>. </a:t>
            </a:r>
          </a:p>
          <a:p>
            <a:r>
              <a:rPr lang="ja-JP" altLang="en-US" sz="2400" b="1">
                <a:solidFill>
                  <a:schemeClr val="accent1">
                    <a:lumMod val="75000"/>
                  </a:schemeClr>
                </a:solidFill>
              </a:rPr>
              <a:t>記</a:t>
            </a:r>
            <a:r>
              <a:rPr lang="ja-JP" altLang="en-US" sz="2400" b="1" dirty="0">
                <a:solidFill>
                  <a:schemeClr val="accent1">
                    <a:lumMod val="75000"/>
                  </a:schemeClr>
                </a:solidFill>
              </a:rPr>
              <a:t>銘方略</a:t>
            </a:r>
            <a:r>
              <a:rPr lang="ja-JP" altLang="en-US" sz="2400" b="1">
                <a:solidFill>
                  <a:schemeClr val="accent1">
                    <a:lumMod val="75000"/>
                  </a:schemeClr>
                </a:solidFill>
              </a:rPr>
              <a:t>により</a:t>
            </a:r>
            <a:r>
              <a:rPr kumimoji="1" lang="ja-JP" altLang="en-US" sz="2400" b="1">
                <a:solidFill>
                  <a:schemeClr val="accent1">
                    <a:lumMod val="75000"/>
                  </a:schemeClr>
                </a:solidFill>
              </a:rPr>
              <a:t>再生</a:t>
            </a:r>
            <a:r>
              <a:rPr kumimoji="1" lang="ja-JP" altLang="en-US" sz="2400" b="1" dirty="0">
                <a:solidFill>
                  <a:schemeClr val="accent1">
                    <a:lumMod val="75000"/>
                  </a:schemeClr>
                </a:solidFill>
              </a:rPr>
              <a:t>成績の平均値に有意な差はみられるか</a:t>
            </a:r>
            <a:r>
              <a:rPr kumimoji="1" lang="en-US" altLang="ja-JP" sz="2400" b="1" dirty="0">
                <a:solidFill>
                  <a:schemeClr val="accent1">
                    <a:lumMod val="75000"/>
                  </a:schemeClr>
                </a:solidFill>
              </a:rPr>
              <a:t>.</a:t>
            </a:r>
          </a:p>
        </p:txBody>
      </p:sp>
      <p:sp>
        <p:nvSpPr>
          <p:cNvPr id="6" name="テキスト ボックス 5">
            <a:extLst>
              <a:ext uri="{FF2B5EF4-FFF2-40B4-BE49-F238E27FC236}">
                <a16:creationId xmlns:a16="http://schemas.microsoft.com/office/drawing/2014/main" id="{004748CF-7C8B-0248-8C79-C50F6DA6C79C}"/>
              </a:ext>
            </a:extLst>
          </p:cNvPr>
          <p:cNvSpPr txBox="1"/>
          <p:nvPr/>
        </p:nvSpPr>
        <p:spPr>
          <a:xfrm>
            <a:off x="7194655" y="459730"/>
            <a:ext cx="4801314" cy="461665"/>
          </a:xfrm>
          <a:prstGeom prst="rect">
            <a:avLst/>
          </a:prstGeom>
          <a:noFill/>
        </p:spPr>
        <p:txBody>
          <a:bodyPr wrap="none" rtlCol="0">
            <a:spAutoFit/>
          </a:bodyPr>
          <a:lstStyle/>
          <a:p>
            <a:r>
              <a:rPr kumimoji="1" lang="ja-JP" altLang="en-US" sz="2400" dirty="0"/>
              <a:t>各条件の再生成績（仮想データ）</a:t>
            </a:r>
            <a:endParaRPr kumimoji="1" lang="en-US" altLang="ja-JP" sz="2400" dirty="0"/>
          </a:p>
        </p:txBody>
      </p:sp>
      <p:graphicFrame>
        <p:nvGraphicFramePr>
          <p:cNvPr id="8" name="表 7">
            <a:extLst>
              <a:ext uri="{FF2B5EF4-FFF2-40B4-BE49-F238E27FC236}">
                <a16:creationId xmlns:a16="http://schemas.microsoft.com/office/drawing/2014/main" id="{39D3EFE0-C4C2-9A4C-B573-5FB8D4377019}"/>
              </a:ext>
            </a:extLst>
          </p:cNvPr>
          <p:cNvGraphicFramePr>
            <a:graphicFrameLocks noGrp="1"/>
          </p:cNvGraphicFramePr>
          <p:nvPr>
            <p:extLst>
              <p:ext uri="{D42A27DB-BD31-4B8C-83A1-F6EECF244321}">
                <p14:modId xmlns:p14="http://schemas.microsoft.com/office/powerpoint/2010/main" val="347605602"/>
              </p:ext>
            </p:extLst>
          </p:nvPr>
        </p:nvGraphicFramePr>
        <p:xfrm>
          <a:off x="7027101" y="880257"/>
          <a:ext cx="4968868" cy="5609039"/>
        </p:xfrm>
        <a:graphic>
          <a:graphicData uri="http://schemas.openxmlformats.org/drawingml/2006/table">
            <a:tbl>
              <a:tblPr firstRow="1" bandRow="1">
                <a:tableStyleId>{2D5ABB26-0587-4C30-8999-92F81FD0307C}</a:tableStyleId>
              </a:tblPr>
              <a:tblGrid>
                <a:gridCol w="812935">
                  <a:extLst>
                    <a:ext uri="{9D8B030D-6E8A-4147-A177-3AD203B41FA5}">
                      <a16:colId xmlns:a16="http://schemas.microsoft.com/office/drawing/2014/main" val="459044465"/>
                    </a:ext>
                  </a:extLst>
                </a:gridCol>
                <a:gridCol w="812935">
                  <a:extLst>
                    <a:ext uri="{9D8B030D-6E8A-4147-A177-3AD203B41FA5}">
                      <a16:colId xmlns:a16="http://schemas.microsoft.com/office/drawing/2014/main" val="2251351121"/>
                    </a:ext>
                  </a:extLst>
                </a:gridCol>
                <a:gridCol w="812935">
                  <a:extLst>
                    <a:ext uri="{9D8B030D-6E8A-4147-A177-3AD203B41FA5}">
                      <a16:colId xmlns:a16="http://schemas.microsoft.com/office/drawing/2014/main" val="3605675374"/>
                    </a:ext>
                  </a:extLst>
                </a:gridCol>
                <a:gridCol w="812935">
                  <a:extLst>
                    <a:ext uri="{9D8B030D-6E8A-4147-A177-3AD203B41FA5}">
                      <a16:colId xmlns:a16="http://schemas.microsoft.com/office/drawing/2014/main" val="1673524669"/>
                    </a:ext>
                  </a:extLst>
                </a:gridCol>
                <a:gridCol w="1142714">
                  <a:extLst>
                    <a:ext uri="{9D8B030D-6E8A-4147-A177-3AD203B41FA5}">
                      <a16:colId xmlns:a16="http://schemas.microsoft.com/office/drawing/2014/main" val="543402926"/>
                    </a:ext>
                  </a:extLst>
                </a:gridCol>
                <a:gridCol w="574414">
                  <a:extLst>
                    <a:ext uri="{9D8B030D-6E8A-4147-A177-3AD203B41FA5}">
                      <a16:colId xmlns:a16="http://schemas.microsoft.com/office/drawing/2014/main" val="1883777328"/>
                    </a:ext>
                  </a:extLst>
                </a:gridCol>
              </a:tblGrid>
              <a:tr h="292896">
                <a:tc>
                  <a:txBody>
                    <a:bodyPr/>
                    <a:lstStyle/>
                    <a:p>
                      <a:endParaRPr kumimoji="1" lang="ja-JP"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4">
                  <a:txBody>
                    <a:bodyPr/>
                    <a:lstStyle/>
                    <a:p>
                      <a:r>
                        <a:rPr kumimoji="1" lang="ja-JP" altLang="en-US" sz="1800" dirty="0"/>
                        <a:t>要因</a:t>
                      </a:r>
                      <a:r>
                        <a:rPr kumimoji="1" lang="en-US" altLang="ja-JP" sz="1800" dirty="0"/>
                        <a:t>A(</a:t>
                      </a:r>
                      <a:r>
                        <a:rPr kumimoji="1" lang="ja-JP" altLang="en-US" sz="1800" dirty="0"/>
                        <a:t>記銘方略）</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kumimoji="1" lang="ja-JP" altLang="en-US" dirty="0"/>
                    </a:p>
                  </a:txBody>
                  <a:tcPr/>
                </a:tc>
                <a:tc hMerge="1">
                  <a:txBody>
                    <a:bodyPr/>
                    <a:lstStyle/>
                    <a:p>
                      <a:endParaRPr kumimoji="1" lang="ja-JP" altLang="en-US" dirty="0"/>
                    </a:p>
                  </a:txBody>
                  <a:tcPr/>
                </a:tc>
                <a:tc hMerge="1">
                  <a:txBody>
                    <a:bodyPr/>
                    <a:lstStyle/>
                    <a:p>
                      <a:endParaRPr kumimoji="1" lang="ja-JP" altLang="en-US" dirty="0"/>
                    </a:p>
                  </a:txBody>
                  <a:tcPr/>
                </a:tc>
                <a:tc rowSpan="2">
                  <a:txBody>
                    <a:bodyPr/>
                    <a:lstStyle/>
                    <a:p>
                      <a:r>
                        <a:rPr kumimoji="1" lang="ja-JP" altLang="en-US" sz="1800" dirty="0"/>
                        <a:t>合計</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86699629"/>
                  </a:ext>
                </a:extLst>
              </a:tr>
              <a:tr h="512567">
                <a:tc>
                  <a:txBody>
                    <a:bodyPr/>
                    <a:lstStyle/>
                    <a:p>
                      <a:endParaRPr kumimoji="1" lang="ja-JP"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ja-JP" sz="1800" dirty="0"/>
                        <a:t>a</a:t>
                      </a:r>
                      <a:r>
                        <a:rPr lang="en-US" altLang="ja-JP" sz="1800" baseline="-25000" dirty="0"/>
                        <a:t>1</a:t>
                      </a:r>
                      <a:r>
                        <a:rPr lang="en-US" altLang="ja-JP" sz="1800" baseline="0" dirty="0"/>
                        <a:t>:</a:t>
                      </a:r>
                      <a:r>
                        <a:rPr lang="ja-JP" altLang="en-US" sz="1800" baseline="0" dirty="0"/>
                        <a:t>自由</a:t>
                      </a:r>
                      <a:endParaRPr kumimoji="1" lang="ja-JP"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ja-JP" sz="1800" dirty="0"/>
                        <a:t>a</a:t>
                      </a:r>
                      <a:r>
                        <a:rPr lang="en-US" altLang="ja-JP" sz="1800" baseline="-25000" dirty="0"/>
                        <a:t>2</a:t>
                      </a:r>
                      <a:r>
                        <a:rPr lang="en-US" altLang="ja-JP" sz="1800" baseline="0" dirty="0"/>
                        <a:t>:</a:t>
                      </a:r>
                      <a:r>
                        <a:rPr lang="ja-JP" altLang="en-US" sz="1800" baseline="0" dirty="0"/>
                        <a:t>反復</a:t>
                      </a:r>
                      <a:endParaRPr kumimoji="1" lang="ja-JP"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ja-JP" sz="1800" dirty="0"/>
                        <a:t>a</a:t>
                      </a:r>
                      <a:r>
                        <a:rPr lang="en-US" altLang="ja-JP" sz="1800" baseline="-25000" dirty="0"/>
                        <a:t>3</a:t>
                      </a:r>
                      <a:r>
                        <a:rPr lang="en-US" altLang="ja-JP" sz="1800" baseline="0" dirty="0"/>
                        <a:t>:</a:t>
                      </a:r>
                      <a:r>
                        <a:rPr lang="ja-JP" altLang="en-US" sz="1800" baseline="0" dirty="0"/>
                        <a:t>文章</a:t>
                      </a:r>
                      <a:endParaRPr kumimoji="1" lang="ja-JP"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ja-JP" sz="1800" dirty="0"/>
                        <a:t>a</a:t>
                      </a:r>
                      <a:r>
                        <a:rPr lang="en-US" altLang="ja-JP" sz="1800" baseline="-25000" dirty="0"/>
                        <a:t>4</a:t>
                      </a:r>
                      <a:r>
                        <a:rPr lang="en-US" altLang="ja-JP" sz="1800" dirty="0"/>
                        <a:t>:</a:t>
                      </a:r>
                      <a:r>
                        <a:rPr lang="ja-JP" altLang="en-US" sz="1800" dirty="0"/>
                        <a:t>イメージ</a:t>
                      </a:r>
                      <a:endParaRPr kumimoji="1" lang="ja-JP"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kumimoji="1" lang="ja-JP" altLang="en-US" dirty="0"/>
                    </a:p>
                  </a:txBody>
                  <a:tcPr/>
                </a:tc>
                <a:extLst>
                  <a:ext uri="{0D108BD9-81ED-4DB2-BD59-A6C34878D82A}">
                    <a16:rowId xmlns:a16="http://schemas.microsoft.com/office/drawing/2014/main" val="3884871167"/>
                  </a:ext>
                </a:extLst>
              </a:tr>
              <a:tr h="0">
                <a:tc rowSpan="8">
                  <a:txBody>
                    <a:bodyPr/>
                    <a:lstStyle/>
                    <a:p>
                      <a:r>
                        <a:rPr kumimoji="1" lang="ja-JP" altLang="en-US" sz="1800" dirty="0"/>
                        <a:t>データ</a:t>
                      </a:r>
                    </a:p>
                  </a:txBody>
                  <a:tcPr vert="wordArtVertRtl">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sz="2000" dirty="0"/>
                        <a:t>9</a:t>
                      </a:r>
                      <a:endParaRPr kumimoji="1" lang="ja-JP" alt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kumimoji="1" lang="en-US" altLang="ja-JP" sz="2000" dirty="0"/>
                        <a:t>6</a:t>
                      </a:r>
                      <a:endParaRPr kumimoji="1" lang="ja-JP" alt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kumimoji="1" lang="en-US" altLang="ja-JP" sz="2000" dirty="0"/>
                        <a:t>10</a:t>
                      </a:r>
                      <a:endParaRPr kumimoji="1" lang="ja-JP" alt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kumimoji="1" lang="en-US" altLang="ja-JP" sz="2000" dirty="0"/>
                        <a:t>9</a:t>
                      </a:r>
                      <a:endParaRPr kumimoji="1" lang="ja-JP" alt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endParaRPr kumimoji="1" lang="ja-JP" altLang="en-US" sz="1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266271017"/>
                  </a:ext>
                </a:extLst>
              </a:tr>
              <a:tr h="292896">
                <a:tc vMerge="1">
                  <a:txBody>
                    <a:bodyPr/>
                    <a:lstStyle/>
                    <a:p>
                      <a:endParaRPr kumimoji="1" lang="ja-JP" altLang="en-US" dirty="0"/>
                    </a:p>
                  </a:txBody>
                  <a:tcPr/>
                </a:tc>
                <a:tc>
                  <a:txBody>
                    <a:bodyPr/>
                    <a:lstStyle/>
                    <a:p>
                      <a:pPr algn="ctr"/>
                      <a:r>
                        <a:rPr kumimoji="1" lang="en-US" altLang="ja-JP" sz="2000" dirty="0"/>
                        <a:t>7</a:t>
                      </a:r>
                      <a:endParaRPr kumimoji="1" lang="ja-JP" alt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kumimoji="1" lang="en-US" altLang="ja-JP" sz="2000" dirty="0"/>
                        <a:t>5</a:t>
                      </a:r>
                      <a:endParaRPr kumimoji="1" lang="ja-JP" alt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kumimoji="1" lang="en-US" altLang="ja-JP" sz="2000" dirty="0"/>
                        <a:t>13</a:t>
                      </a:r>
                      <a:endParaRPr kumimoji="1" lang="ja-JP" alt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kumimoji="1" lang="en-US" altLang="ja-JP" sz="2000" dirty="0"/>
                        <a:t>11</a:t>
                      </a:r>
                      <a:endParaRPr kumimoji="1" lang="ja-JP" alt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endParaRPr kumimoji="1" lang="ja-JP" altLang="en-US" sz="1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3074965502"/>
                  </a:ext>
                </a:extLst>
              </a:tr>
              <a:tr h="292896">
                <a:tc vMerge="1">
                  <a:txBody>
                    <a:bodyPr/>
                    <a:lstStyle/>
                    <a:p>
                      <a:endParaRPr kumimoji="1" lang="ja-JP" altLang="en-US" dirty="0"/>
                    </a:p>
                  </a:txBody>
                  <a:tcPr/>
                </a:tc>
                <a:tc>
                  <a:txBody>
                    <a:bodyPr/>
                    <a:lstStyle/>
                    <a:p>
                      <a:pPr algn="ctr"/>
                      <a:r>
                        <a:rPr kumimoji="1" lang="en-US" altLang="ja-JP" sz="2000" dirty="0"/>
                        <a:t>8</a:t>
                      </a:r>
                      <a:endParaRPr kumimoji="1" lang="ja-JP" alt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kumimoji="1" lang="en-US" altLang="ja-JP" sz="2000" dirty="0"/>
                        <a:t>6</a:t>
                      </a:r>
                      <a:endParaRPr kumimoji="1" lang="ja-JP" alt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kumimoji="1" lang="en-US" altLang="ja-JP" sz="2000" dirty="0"/>
                        <a:t>8</a:t>
                      </a:r>
                      <a:endParaRPr kumimoji="1" lang="ja-JP" alt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kumimoji="1" lang="en-US" altLang="ja-JP" sz="2000" dirty="0"/>
                        <a:t>13</a:t>
                      </a:r>
                      <a:endParaRPr kumimoji="1" lang="ja-JP" alt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endParaRPr kumimoji="1" lang="ja-JP"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3722029489"/>
                  </a:ext>
                </a:extLst>
              </a:tr>
              <a:tr h="292896">
                <a:tc vMerge="1">
                  <a:txBody>
                    <a:bodyPr/>
                    <a:lstStyle/>
                    <a:p>
                      <a:endParaRPr kumimoji="1" lang="ja-JP" altLang="en-US" dirty="0"/>
                    </a:p>
                  </a:txBody>
                  <a:tcPr/>
                </a:tc>
                <a:tc>
                  <a:txBody>
                    <a:bodyPr/>
                    <a:lstStyle/>
                    <a:p>
                      <a:pPr algn="ctr"/>
                      <a:r>
                        <a:rPr kumimoji="1" lang="en-US" altLang="ja-JP" sz="2000" dirty="0"/>
                        <a:t>8</a:t>
                      </a:r>
                      <a:endParaRPr kumimoji="1" lang="ja-JP" alt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kumimoji="1" lang="en-US" altLang="ja-JP" sz="2000" dirty="0"/>
                        <a:t>3</a:t>
                      </a:r>
                      <a:endParaRPr kumimoji="1" lang="ja-JP" alt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kumimoji="1" lang="en-US" altLang="ja-JP" sz="2000" dirty="0"/>
                        <a:t>13</a:t>
                      </a:r>
                      <a:endParaRPr kumimoji="1" lang="ja-JP" alt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kumimoji="1" lang="en-US" altLang="ja-JP" sz="2000" dirty="0"/>
                        <a:t>14</a:t>
                      </a:r>
                      <a:endParaRPr kumimoji="1" lang="ja-JP" alt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endParaRPr kumimoji="1" lang="ja-JP"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2204773889"/>
                  </a:ext>
                </a:extLst>
              </a:tr>
              <a:tr h="292896">
                <a:tc vMerge="1">
                  <a:txBody>
                    <a:bodyPr/>
                    <a:lstStyle/>
                    <a:p>
                      <a:endParaRPr kumimoji="1" lang="ja-JP" altLang="en-US" dirty="0"/>
                    </a:p>
                  </a:txBody>
                  <a:tcPr/>
                </a:tc>
                <a:tc>
                  <a:txBody>
                    <a:bodyPr/>
                    <a:lstStyle/>
                    <a:p>
                      <a:pPr algn="ctr"/>
                      <a:r>
                        <a:rPr kumimoji="1" lang="en-US" altLang="ja-JP" sz="2000" dirty="0"/>
                        <a:t>12</a:t>
                      </a:r>
                      <a:endParaRPr kumimoji="1" lang="ja-JP" alt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kumimoji="1" lang="en-US" altLang="ja-JP" sz="2000" dirty="0"/>
                        <a:t>6</a:t>
                      </a:r>
                      <a:endParaRPr kumimoji="1" lang="ja-JP" alt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kumimoji="1" lang="en-US" altLang="ja-JP" sz="2000" dirty="0"/>
                        <a:t>12</a:t>
                      </a:r>
                      <a:endParaRPr kumimoji="1" lang="ja-JP" alt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kumimoji="1" lang="en-US" altLang="ja-JP" sz="2000" dirty="0"/>
                        <a:t>16</a:t>
                      </a:r>
                      <a:endParaRPr kumimoji="1" lang="ja-JP" alt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endParaRPr kumimoji="1" lang="ja-JP" altLang="en-US" sz="1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3147669738"/>
                  </a:ext>
                </a:extLst>
              </a:tr>
              <a:tr h="292896">
                <a:tc vMerge="1">
                  <a:txBody>
                    <a:bodyPr/>
                    <a:lstStyle/>
                    <a:p>
                      <a:endParaRPr kumimoji="1" lang="ja-JP" altLang="en-US" dirty="0"/>
                    </a:p>
                  </a:txBody>
                  <a:tcPr/>
                </a:tc>
                <a:tc>
                  <a:txBody>
                    <a:bodyPr/>
                    <a:lstStyle/>
                    <a:p>
                      <a:pPr algn="ctr"/>
                      <a:r>
                        <a:rPr kumimoji="1" lang="en-US" altLang="ja-JP" sz="2000" dirty="0"/>
                        <a:t>11</a:t>
                      </a:r>
                      <a:endParaRPr kumimoji="1" lang="ja-JP" alt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kumimoji="1" lang="en-US" altLang="ja-JP" sz="2000" dirty="0"/>
                        <a:t>7</a:t>
                      </a:r>
                      <a:endParaRPr kumimoji="1" lang="ja-JP" alt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kumimoji="1" lang="en-US" altLang="ja-JP" sz="2000" dirty="0"/>
                        <a:t>14</a:t>
                      </a:r>
                      <a:endParaRPr kumimoji="1" lang="ja-JP" alt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kumimoji="1" lang="en-US" altLang="ja-JP" sz="2000" dirty="0"/>
                        <a:t>12</a:t>
                      </a:r>
                      <a:endParaRPr kumimoji="1" lang="ja-JP" alt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endParaRPr kumimoji="1" lang="ja-JP"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2123398185"/>
                  </a:ext>
                </a:extLst>
              </a:tr>
              <a:tr h="292896">
                <a:tc vMerge="1">
                  <a:txBody>
                    <a:bodyPr/>
                    <a:lstStyle/>
                    <a:p>
                      <a:endParaRPr kumimoji="1" lang="ja-JP" altLang="en-US" dirty="0"/>
                    </a:p>
                  </a:txBody>
                  <a:tcPr/>
                </a:tc>
                <a:tc>
                  <a:txBody>
                    <a:bodyPr/>
                    <a:lstStyle/>
                    <a:p>
                      <a:pPr algn="ctr"/>
                      <a:r>
                        <a:rPr kumimoji="1" lang="en-US" altLang="ja-JP" sz="2000" dirty="0"/>
                        <a:t>8</a:t>
                      </a:r>
                      <a:endParaRPr kumimoji="1" lang="ja-JP" alt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kumimoji="1" lang="en-US" altLang="ja-JP" sz="2000" dirty="0"/>
                        <a:t>10</a:t>
                      </a:r>
                      <a:endParaRPr kumimoji="1" lang="ja-JP" alt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kumimoji="1" lang="en-US" altLang="ja-JP" sz="2000" dirty="0"/>
                        <a:t>14</a:t>
                      </a:r>
                      <a:endParaRPr kumimoji="1" lang="ja-JP" alt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kumimoji="1" lang="en-US" altLang="ja-JP" sz="2000" dirty="0"/>
                        <a:t>15</a:t>
                      </a:r>
                      <a:endParaRPr kumimoji="1" lang="ja-JP" alt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endParaRPr kumimoji="1" lang="ja-JP"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291506805"/>
                  </a:ext>
                </a:extLst>
              </a:tr>
              <a:tr h="292896">
                <a:tc vMerge="1">
                  <a:txBody>
                    <a:bodyPr/>
                    <a:lstStyle/>
                    <a:p>
                      <a:endParaRPr kumimoji="1" lang="ja-JP" altLang="en-US" dirty="0"/>
                    </a:p>
                  </a:txBody>
                  <a:tcPr/>
                </a:tc>
                <a:tc>
                  <a:txBody>
                    <a:bodyPr/>
                    <a:lstStyle/>
                    <a:p>
                      <a:pPr algn="ctr"/>
                      <a:r>
                        <a:rPr kumimoji="1" lang="en-US" altLang="ja-JP" sz="2000" dirty="0"/>
                        <a:t>13</a:t>
                      </a:r>
                      <a:endParaRPr kumimoji="1" lang="ja-JP" alt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sz="2000" dirty="0"/>
                        <a:t>9</a:t>
                      </a:r>
                      <a:endParaRPr kumimoji="1" lang="ja-JP" alt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sz="2000" dirty="0"/>
                        <a:t>16</a:t>
                      </a:r>
                      <a:endParaRPr kumimoji="1" lang="ja-JP" alt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sz="2000" dirty="0"/>
                        <a:t>14</a:t>
                      </a:r>
                      <a:endParaRPr kumimoji="1" lang="ja-JP" alt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kumimoji="1" lang="ja-JP"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48840342"/>
                  </a:ext>
                </a:extLst>
              </a:tr>
              <a:tr h="732239">
                <a:tc>
                  <a:txBody>
                    <a:bodyPr/>
                    <a:lstStyle/>
                    <a:p>
                      <a:r>
                        <a:rPr kumimoji="1" lang="ja-JP" altLang="en-US" sz="1800" dirty="0"/>
                        <a:t>合計（</a:t>
                      </a:r>
                      <a:r>
                        <a:rPr kumimoji="1" lang="en-US" altLang="ja-JP" sz="1800" dirty="0" err="1"/>
                        <a:t>A</a:t>
                      </a:r>
                      <a:r>
                        <a:rPr kumimoji="1" lang="en-US" altLang="ja-JP" sz="1800" baseline="-25000" dirty="0" err="1"/>
                        <a:t>j</a:t>
                      </a:r>
                      <a:r>
                        <a:rPr kumimoji="1" lang="en-US" altLang="ja-JP" sz="1800" baseline="0" dirty="0"/>
                        <a:t>)</a:t>
                      </a:r>
                      <a:endParaRPr kumimoji="1" lang="ja-JP"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kumimoji="1" lang="en-US" altLang="ja-JP" sz="2000" dirty="0"/>
                        <a:t>76</a:t>
                      </a:r>
                      <a:endParaRPr kumimoji="1" lang="ja-JP" alt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kumimoji="1" lang="en-US" altLang="ja-JP" sz="2000" dirty="0"/>
                        <a:t>52</a:t>
                      </a:r>
                      <a:endParaRPr kumimoji="1" lang="ja-JP" alt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kumimoji="1" lang="en-US" altLang="ja-JP" sz="2000" dirty="0"/>
                        <a:t>100</a:t>
                      </a:r>
                      <a:endParaRPr kumimoji="1" lang="ja-JP" alt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kumimoji="1" lang="en-US" altLang="ja-JP" sz="2000" dirty="0"/>
                        <a:t>104</a:t>
                      </a:r>
                      <a:endParaRPr kumimoji="1" lang="ja-JP" alt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kumimoji="1" lang="en-US" altLang="ja-JP" sz="1800" dirty="0"/>
                        <a:t>332(G)</a:t>
                      </a:r>
                      <a:endParaRPr kumimoji="1" lang="ja-JP"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2929126909"/>
                  </a:ext>
                </a:extLst>
              </a:tr>
              <a:tr h="512567">
                <a:tc>
                  <a:txBody>
                    <a:bodyPr/>
                    <a:lstStyle/>
                    <a:p>
                      <a:r>
                        <a:rPr kumimoji="1" lang="ja-JP" altLang="en-US" sz="1800" dirty="0"/>
                        <a:t>平均</a:t>
                      </a:r>
                      <a:r>
                        <a:rPr kumimoji="1" lang="en-US" altLang="ja-JP" sz="1800" dirty="0"/>
                        <a:t>(</a:t>
                      </a:r>
                      <a:r>
                        <a:rPr kumimoji="1" lang="ja-JP" altLang="en-US" sz="1800" dirty="0"/>
                        <a:t> </a:t>
                      </a:r>
                      <a:r>
                        <a:rPr lang="en-US" altLang="ja-JP" sz="1800" dirty="0" err="1"/>
                        <a:t>A</a:t>
                      </a:r>
                      <a:r>
                        <a:rPr kumimoji="1" lang="en-US" altLang="ja-JP" sz="1800" baseline="-25000" dirty="0" err="1"/>
                        <a:t>j</a:t>
                      </a:r>
                      <a:r>
                        <a:rPr kumimoji="1" lang="en-US" altLang="ja-JP" sz="1800" baseline="0" dirty="0"/>
                        <a:t>)</a:t>
                      </a:r>
                      <a:endParaRPr kumimoji="1" lang="ja-JP"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2000" dirty="0"/>
                        <a:t>9.50</a:t>
                      </a:r>
                      <a:endParaRPr kumimoji="1" lang="ja-JP" alt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2000" dirty="0"/>
                        <a:t>6.50</a:t>
                      </a:r>
                      <a:endParaRPr kumimoji="1" lang="ja-JP" alt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2000" dirty="0"/>
                        <a:t>12.50</a:t>
                      </a:r>
                      <a:endParaRPr kumimoji="1" lang="ja-JP" alt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2000" dirty="0"/>
                        <a:t>13.00</a:t>
                      </a:r>
                      <a:endParaRPr kumimoji="1" lang="ja-JP" alt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kumimoji="1" lang="ja-JP"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68275478"/>
                  </a:ext>
                </a:extLst>
              </a:tr>
            </a:tbl>
          </a:graphicData>
        </a:graphic>
      </p:graphicFrame>
      <p:cxnSp>
        <p:nvCxnSpPr>
          <p:cNvPr id="10" name="直線コネクタ 9">
            <a:extLst>
              <a:ext uri="{FF2B5EF4-FFF2-40B4-BE49-F238E27FC236}">
                <a16:creationId xmlns:a16="http://schemas.microsoft.com/office/drawing/2014/main" id="{4EAB0BA1-60E9-1340-9237-8CB02A66602C}"/>
              </a:ext>
            </a:extLst>
          </p:cNvPr>
          <p:cNvCxnSpPr>
            <a:cxnSpLocks/>
          </p:cNvCxnSpPr>
          <p:nvPr/>
        </p:nvCxnSpPr>
        <p:spPr>
          <a:xfrm>
            <a:off x="-482257" y="5207267"/>
            <a:ext cx="174249"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272851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C52B5B9-8076-1640-94A2-4B987DCBCE74}"/>
              </a:ext>
            </a:extLst>
          </p:cNvPr>
          <p:cNvSpPr>
            <a:spLocks noGrp="1"/>
          </p:cNvSpPr>
          <p:nvPr>
            <p:ph type="title"/>
          </p:nvPr>
        </p:nvSpPr>
        <p:spPr/>
        <p:txBody>
          <a:bodyPr>
            <a:normAutofit/>
          </a:bodyPr>
          <a:lstStyle/>
          <a:p>
            <a:r>
              <a:rPr lang="en-US" altLang="ja-JP" dirty="0"/>
              <a:t>4. F</a:t>
            </a:r>
            <a:r>
              <a:rPr lang="ja-JP" altLang="en-US" dirty="0"/>
              <a:t>検定</a:t>
            </a:r>
            <a:endParaRPr kumimoji="1" lang="ja-JP" altLang="en-US" dirty="0"/>
          </a:p>
        </p:txBody>
      </p:sp>
      <mc:AlternateContent xmlns:mc="http://schemas.openxmlformats.org/markup-compatibility/2006">
        <mc:Choice xmlns:a14="http://schemas.microsoft.com/office/drawing/2010/main" Requires="a14">
          <p:sp>
            <p:nvSpPr>
              <p:cNvPr id="3" name="コンテンツ プレースホルダー 2">
                <a:extLst>
                  <a:ext uri="{FF2B5EF4-FFF2-40B4-BE49-F238E27FC236}">
                    <a16:creationId xmlns:a16="http://schemas.microsoft.com/office/drawing/2014/main" id="{EB2192BA-9DCA-B145-BD02-2E4158A6A9CE}"/>
                  </a:ext>
                </a:extLst>
              </p:cNvPr>
              <p:cNvSpPr>
                <a:spLocks noGrp="1"/>
              </p:cNvSpPr>
              <p:nvPr>
                <p:ph idx="1"/>
              </p:nvPr>
            </p:nvSpPr>
            <p:spPr/>
            <p:txBody>
              <a:bodyPr>
                <a:normAutofit lnSpcReduction="10000"/>
              </a:bodyPr>
              <a:lstStyle/>
              <a:p>
                <a:pPr marL="0" indent="0">
                  <a:buNone/>
                </a:pPr>
                <a:r>
                  <a:rPr lang="ja-JP" altLang="en-US" dirty="0"/>
                  <a:t>各変動の平均平方（</a:t>
                </a:r>
                <a:r>
                  <a:rPr lang="en-US" altLang="ja-JP" i="1" dirty="0"/>
                  <a:t>MS</a:t>
                </a:r>
                <a:r>
                  <a:rPr lang="en-US" altLang="ja-JP" dirty="0"/>
                  <a:t>)</a:t>
                </a:r>
                <a:r>
                  <a:rPr lang="ja-JP" altLang="en-US" dirty="0"/>
                  <a:t>を計算し</a:t>
                </a:r>
                <a:r>
                  <a:rPr lang="en-US" altLang="ja-JP" dirty="0"/>
                  <a:t>,F</a:t>
                </a:r>
                <a:r>
                  <a:rPr lang="ja-JP" altLang="en-US" dirty="0"/>
                  <a:t>値を</a:t>
                </a:r>
                <a:r>
                  <a:rPr lang="ja-JP" altLang="en-US"/>
                  <a:t>求める</a:t>
                </a:r>
                <a:r>
                  <a:rPr lang="en-US" altLang="ja-JP" dirty="0"/>
                  <a:t>.</a:t>
                </a:r>
              </a:p>
              <a:p>
                <a:pPr marL="0" indent="0">
                  <a:buNone/>
                </a:pPr>
                <a:endParaRPr lang="en-US" altLang="ja-JP" dirty="0"/>
              </a:p>
              <a:p>
                <a:pPr marL="971550" lvl="1" indent="-514350">
                  <a:buFont typeface="+mj-lt"/>
                  <a:buAutoNum type="arabicPeriod"/>
                </a:pPr>
                <a:r>
                  <a:rPr lang="en-US" altLang="ja-JP" sz="3600" i="1" dirty="0"/>
                  <a:t>MS</a:t>
                </a:r>
                <a:r>
                  <a:rPr lang="en-US" altLang="ja-JP" sz="3600" baseline="-25000" dirty="0"/>
                  <a:t>A</a:t>
                </a:r>
                <a:r>
                  <a:rPr lang="en-US" altLang="ja-JP" sz="3600" dirty="0"/>
                  <a:t>=</a:t>
                </a:r>
                <a14:m>
                  <m:oMath xmlns:m="http://schemas.openxmlformats.org/officeDocument/2006/math">
                    <m:f>
                      <m:fPr>
                        <m:ctrlPr>
                          <a:rPr lang="en-US" altLang="ja-JP" sz="3600" i="1">
                            <a:latin typeface="Cambria Math" panose="02040503050406030204" pitchFamily="18" charset="0"/>
                          </a:rPr>
                        </m:ctrlPr>
                      </m:fPr>
                      <m:num>
                        <m:r>
                          <a:rPr lang="en-US" altLang="ja-JP" sz="3600" i="1">
                            <a:latin typeface="Cambria Math" panose="02040503050406030204" pitchFamily="18" charset="0"/>
                          </a:rPr>
                          <m:t>𝑆</m:t>
                        </m:r>
                        <m:sSub>
                          <m:sSubPr>
                            <m:ctrlPr>
                              <a:rPr lang="en-US" altLang="ja-JP" sz="3600" i="1">
                                <a:latin typeface="Cambria Math" panose="02040503050406030204" pitchFamily="18" charset="0"/>
                              </a:rPr>
                            </m:ctrlPr>
                          </m:sSubPr>
                          <m:e>
                            <m:r>
                              <a:rPr lang="en-US" altLang="ja-JP" sz="3600" i="1">
                                <a:latin typeface="Cambria Math" panose="02040503050406030204" pitchFamily="18" charset="0"/>
                              </a:rPr>
                              <m:t>𝑆</m:t>
                            </m:r>
                          </m:e>
                          <m:sub>
                            <m:r>
                              <a:rPr lang="en-US" altLang="ja-JP" sz="3600" i="1">
                                <a:latin typeface="Cambria Math" panose="02040503050406030204" pitchFamily="18" charset="0"/>
                              </a:rPr>
                              <m:t>𝐴</m:t>
                            </m:r>
                          </m:sub>
                        </m:sSub>
                      </m:num>
                      <m:den>
                        <m:r>
                          <a:rPr lang="en-US" altLang="ja-JP" sz="3600" i="1">
                            <a:latin typeface="Cambria Math" panose="02040503050406030204" pitchFamily="18" charset="0"/>
                          </a:rPr>
                          <m:t>𝑝</m:t>
                        </m:r>
                        <m:r>
                          <a:rPr lang="en-US" altLang="ja-JP" sz="3600" i="1">
                            <a:latin typeface="Cambria Math" panose="02040503050406030204" pitchFamily="18" charset="0"/>
                          </a:rPr>
                          <m:t>−1</m:t>
                        </m:r>
                      </m:den>
                    </m:f>
                  </m:oMath>
                </a14:m>
                <a:endParaRPr lang="en-US" altLang="ja-JP" sz="3600" dirty="0"/>
              </a:p>
              <a:p>
                <a:pPr marL="971550" lvl="1" indent="-514350">
                  <a:buFont typeface="+mj-lt"/>
                  <a:buAutoNum type="arabicPeriod"/>
                </a:pPr>
                <a:r>
                  <a:rPr lang="en-US" altLang="ja-JP" sz="3600" i="1" dirty="0" err="1"/>
                  <a:t>MS</a:t>
                </a:r>
                <a:r>
                  <a:rPr lang="en-US" altLang="ja-JP" sz="3600" baseline="-25000" dirty="0" err="1"/>
                  <a:t>wc</a:t>
                </a:r>
                <a:r>
                  <a:rPr lang="en-US" altLang="ja-JP" sz="3600" dirty="0"/>
                  <a:t>=</a:t>
                </a:r>
                <a14:m>
                  <m:oMath xmlns:m="http://schemas.openxmlformats.org/officeDocument/2006/math">
                    <m:f>
                      <m:fPr>
                        <m:ctrlPr>
                          <a:rPr lang="en-US" altLang="ja-JP" sz="3600" i="1">
                            <a:latin typeface="Cambria Math" panose="02040503050406030204" pitchFamily="18" charset="0"/>
                          </a:rPr>
                        </m:ctrlPr>
                      </m:fPr>
                      <m:num>
                        <m:r>
                          <a:rPr lang="en-US" altLang="ja-JP" sz="3600" i="1">
                            <a:latin typeface="Cambria Math" panose="02040503050406030204" pitchFamily="18" charset="0"/>
                          </a:rPr>
                          <m:t>𝑆</m:t>
                        </m:r>
                        <m:sSub>
                          <m:sSubPr>
                            <m:ctrlPr>
                              <a:rPr lang="en-US" altLang="ja-JP" sz="3600" i="1">
                                <a:latin typeface="Cambria Math" panose="02040503050406030204" pitchFamily="18" charset="0"/>
                              </a:rPr>
                            </m:ctrlPr>
                          </m:sSubPr>
                          <m:e>
                            <m:r>
                              <a:rPr lang="en-US" altLang="ja-JP" sz="3600" i="1">
                                <a:latin typeface="Cambria Math" panose="02040503050406030204" pitchFamily="18" charset="0"/>
                              </a:rPr>
                              <m:t>𝑆</m:t>
                            </m:r>
                          </m:e>
                          <m:sub>
                            <m:r>
                              <a:rPr lang="en-US" altLang="ja-JP" sz="3600" i="1">
                                <a:latin typeface="Cambria Math" panose="02040503050406030204" pitchFamily="18" charset="0"/>
                              </a:rPr>
                              <m:t>𝑤𝑐</m:t>
                            </m:r>
                          </m:sub>
                        </m:sSub>
                      </m:num>
                      <m:den>
                        <m:r>
                          <a:rPr lang="en-US" altLang="ja-JP" sz="3600" i="1">
                            <a:latin typeface="Cambria Math" panose="02040503050406030204" pitchFamily="18" charset="0"/>
                          </a:rPr>
                          <m:t>𝑝</m:t>
                        </m:r>
                        <m:r>
                          <a:rPr lang="en-US" altLang="ja-JP" sz="3600" i="1">
                            <a:latin typeface="Cambria Math" panose="02040503050406030204" pitchFamily="18" charset="0"/>
                          </a:rPr>
                          <m:t>(</m:t>
                        </m:r>
                        <m:r>
                          <a:rPr lang="en-US" altLang="ja-JP" sz="3600" i="1">
                            <a:latin typeface="Cambria Math" panose="02040503050406030204" pitchFamily="18" charset="0"/>
                          </a:rPr>
                          <m:t>𝑛</m:t>
                        </m:r>
                        <m:r>
                          <a:rPr lang="en-US" altLang="ja-JP" sz="3600" i="1">
                            <a:latin typeface="Cambria Math" panose="02040503050406030204" pitchFamily="18" charset="0"/>
                          </a:rPr>
                          <m:t>−1)</m:t>
                        </m:r>
                      </m:den>
                    </m:f>
                  </m:oMath>
                </a14:m>
                <a:endParaRPr lang="en-US" altLang="ja-JP" sz="3600" dirty="0"/>
              </a:p>
              <a:p>
                <a:pPr marL="971550" lvl="1" indent="-514350">
                  <a:buFont typeface="+mj-lt"/>
                  <a:buAutoNum type="arabicPeriod"/>
                </a:pPr>
                <a:r>
                  <a:rPr lang="en-US" altLang="ja-JP" sz="3600" dirty="0"/>
                  <a:t>F=</a:t>
                </a:r>
                <a14:m>
                  <m:oMath xmlns:m="http://schemas.openxmlformats.org/officeDocument/2006/math">
                    <m:f>
                      <m:fPr>
                        <m:ctrlPr>
                          <a:rPr lang="en-US" altLang="ja-JP" sz="3600" i="1">
                            <a:latin typeface="Cambria Math" panose="02040503050406030204" pitchFamily="18" charset="0"/>
                          </a:rPr>
                        </m:ctrlPr>
                      </m:fPr>
                      <m:num>
                        <m:sSub>
                          <m:sSubPr>
                            <m:ctrlPr>
                              <a:rPr lang="en-US" altLang="ja-JP" sz="3600" i="1">
                                <a:latin typeface="Cambria Math" panose="02040503050406030204" pitchFamily="18" charset="0"/>
                              </a:rPr>
                            </m:ctrlPr>
                          </m:sSubPr>
                          <m:e>
                            <m:r>
                              <a:rPr lang="en-US" altLang="ja-JP" sz="3600" i="1">
                                <a:latin typeface="Cambria Math" panose="02040503050406030204" pitchFamily="18" charset="0"/>
                              </a:rPr>
                              <m:t>𝑀𝑆</m:t>
                            </m:r>
                          </m:e>
                          <m:sub>
                            <m:r>
                              <a:rPr lang="en-US" altLang="ja-JP" sz="3600" i="1">
                                <a:latin typeface="Cambria Math" panose="02040503050406030204" pitchFamily="18" charset="0"/>
                              </a:rPr>
                              <m:t>𝐴</m:t>
                            </m:r>
                          </m:sub>
                        </m:sSub>
                      </m:num>
                      <m:den>
                        <m:sSub>
                          <m:sSubPr>
                            <m:ctrlPr>
                              <a:rPr lang="en-US" altLang="ja-JP" sz="3600" i="1">
                                <a:latin typeface="Cambria Math" panose="02040503050406030204" pitchFamily="18" charset="0"/>
                              </a:rPr>
                            </m:ctrlPr>
                          </m:sSubPr>
                          <m:e>
                            <m:r>
                              <a:rPr lang="en-US" altLang="ja-JP" sz="3600" i="1">
                                <a:latin typeface="Cambria Math" panose="02040503050406030204" pitchFamily="18" charset="0"/>
                              </a:rPr>
                              <m:t>𝑀𝑆</m:t>
                            </m:r>
                          </m:e>
                          <m:sub>
                            <m:r>
                              <a:rPr lang="en-US" altLang="ja-JP" sz="3600" i="1">
                                <a:latin typeface="Cambria Math" panose="02040503050406030204" pitchFamily="18" charset="0"/>
                              </a:rPr>
                              <m:t>𝑊𝐶</m:t>
                            </m:r>
                          </m:sub>
                        </m:sSub>
                      </m:den>
                    </m:f>
                  </m:oMath>
                </a14:m>
                <a:endParaRPr lang="en-US" altLang="ja-JP" sz="3600" dirty="0"/>
              </a:p>
              <a:p>
                <a:pPr marL="0" indent="0">
                  <a:buNone/>
                </a:pPr>
                <a:endParaRPr lang="en-US" altLang="ja-JP" dirty="0"/>
              </a:p>
              <a:p>
                <a:pPr marL="0" indent="0">
                  <a:buNone/>
                </a:pPr>
                <a:r>
                  <a:rPr lang="ja-JP" altLang="en-US" sz="2400"/>
                  <a:t>（</a:t>
                </a:r>
                <a:r>
                  <a:rPr lang="ja-JP" altLang="en-US" sz="2400" dirty="0"/>
                  <a:t>注意：対応がある／ない要因によって</a:t>
                </a:r>
                <a:r>
                  <a:rPr lang="en-US" altLang="ja-JP" sz="2400" dirty="0"/>
                  <a:t>,</a:t>
                </a:r>
                <a:r>
                  <a:rPr lang="ja-JP" altLang="en-US" sz="2400" dirty="0"/>
                  <a:t>誤差分散の求め方は異なる</a:t>
                </a:r>
                <a:r>
                  <a:rPr lang="en-US" altLang="ja-JP" sz="2400" dirty="0"/>
                  <a:t>)</a:t>
                </a:r>
                <a:endParaRPr kumimoji="1" lang="ja-JP" altLang="en-US" sz="2400" dirty="0"/>
              </a:p>
            </p:txBody>
          </p:sp>
        </mc:Choice>
        <mc:Fallback>
          <p:sp>
            <p:nvSpPr>
              <p:cNvPr id="3" name="コンテンツ プレースホルダー 2">
                <a:extLst>
                  <a:ext uri="{FF2B5EF4-FFF2-40B4-BE49-F238E27FC236}">
                    <a16:creationId xmlns:a16="http://schemas.microsoft.com/office/drawing/2014/main" id="{EB2192BA-9DCA-B145-BD02-2E4158A6A9CE}"/>
                  </a:ext>
                </a:extLst>
              </p:cNvPr>
              <p:cNvSpPr>
                <a:spLocks noGrp="1" noRot="1" noChangeAspect="1" noMove="1" noResize="1" noEditPoints="1" noAdjustHandles="1" noChangeArrowheads="1" noChangeShapeType="1" noTextEdit="1"/>
              </p:cNvSpPr>
              <p:nvPr>
                <p:ph idx="1"/>
              </p:nvPr>
            </p:nvSpPr>
            <p:spPr>
              <a:blipFill>
                <a:blip r:embed="rId2"/>
                <a:stretch>
                  <a:fillRect l="-1086" t="-3509"/>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72535047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71C1EFD-8937-764E-AB60-6C61A7E1B6EF}"/>
              </a:ext>
            </a:extLst>
          </p:cNvPr>
          <p:cNvSpPr>
            <a:spLocks noGrp="1"/>
          </p:cNvSpPr>
          <p:nvPr>
            <p:ph type="title"/>
          </p:nvPr>
        </p:nvSpPr>
        <p:spPr>
          <a:xfrm>
            <a:off x="838200" y="365125"/>
            <a:ext cx="10515600" cy="1292141"/>
          </a:xfrm>
        </p:spPr>
        <p:txBody>
          <a:bodyPr>
            <a:normAutofit/>
          </a:bodyPr>
          <a:lstStyle/>
          <a:p>
            <a:r>
              <a:rPr kumimoji="1" lang="en-US" altLang="ja-JP" dirty="0"/>
              <a:t>5. </a:t>
            </a:r>
            <a:r>
              <a:rPr kumimoji="1" lang="ja-JP" altLang="en-US" dirty="0"/>
              <a:t>分散分析表を作成する</a:t>
            </a:r>
            <a:r>
              <a:rPr kumimoji="1" lang="en-US" altLang="ja-JP" dirty="0"/>
              <a:t>.</a:t>
            </a:r>
            <a:endParaRPr kumimoji="1" lang="ja-JP" altLang="en-US" dirty="0"/>
          </a:p>
        </p:txBody>
      </p:sp>
      <mc:AlternateContent xmlns:mc="http://schemas.openxmlformats.org/markup-compatibility/2006" xmlns:a14="http://schemas.microsoft.com/office/drawing/2010/main">
        <mc:Choice Requires="a14">
          <p:graphicFrame>
            <p:nvGraphicFramePr>
              <p:cNvPr id="4" name="コンテンツ プレースホルダー 3">
                <a:extLst>
                  <a:ext uri="{FF2B5EF4-FFF2-40B4-BE49-F238E27FC236}">
                    <a16:creationId xmlns:a16="http://schemas.microsoft.com/office/drawing/2014/main" id="{786B8A26-2BA4-F941-AB0A-08C67083B448}"/>
                  </a:ext>
                </a:extLst>
              </p:cNvPr>
              <p:cNvGraphicFramePr>
                <a:graphicFrameLocks noGrp="1"/>
              </p:cNvGraphicFramePr>
              <p:nvPr>
                <p:ph idx="1"/>
                <p:extLst>
                  <p:ext uri="{D42A27DB-BD31-4B8C-83A1-F6EECF244321}">
                    <p14:modId xmlns:p14="http://schemas.microsoft.com/office/powerpoint/2010/main" val="3781630130"/>
                  </p:ext>
                </p:extLst>
              </p:nvPr>
            </p:nvGraphicFramePr>
            <p:xfrm>
              <a:off x="947927" y="1688973"/>
              <a:ext cx="9767697" cy="2284349"/>
            </p:xfrm>
            <a:graphic>
              <a:graphicData uri="http://schemas.openxmlformats.org/drawingml/2006/table">
                <a:tbl>
                  <a:tblPr firstRow="1" bandRow="1">
                    <a:tableStyleId>{2D5ABB26-0587-4C30-8999-92F81FD0307C}</a:tableStyleId>
                  </a:tblPr>
                  <a:tblGrid>
                    <a:gridCol w="2304939">
                      <a:extLst>
                        <a:ext uri="{9D8B030D-6E8A-4147-A177-3AD203B41FA5}">
                          <a16:colId xmlns:a16="http://schemas.microsoft.com/office/drawing/2014/main" val="4027185136"/>
                        </a:ext>
                      </a:extLst>
                    </a:gridCol>
                    <a:gridCol w="1678898">
                      <a:extLst>
                        <a:ext uri="{9D8B030D-6E8A-4147-A177-3AD203B41FA5}">
                          <a16:colId xmlns:a16="http://schemas.microsoft.com/office/drawing/2014/main" val="2233647611"/>
                        </a:ext>
                      </a:extLst>
                    </a:gridCol>
                    <a:gridCol w="1873770">
                      <a:extLst>
                        <a:ext uri="{9D8B030D-6E8A-4147-A177-3AD203B41FA5}">
                          <a16:colId xmlns:a16="http://schemas.microsoft.com/office/drawing/2014/main" val="3990298605"/>
                        </a:ext>
                      </a:extLst>
                    </a:gridCol>
                    <a:gridCol w="1738859">
                      <a:extLst>
                        <a:ext uri="{9D8B030D-6E8A-4147-A177-3AD203B41FA5}">
                          <a16:colId xmlns:a16="http://schemas.microsoft.com/office/drawing/2014/main" val="1593663330"/>
                        </a:ext>
                      </a:extLst>
                    </a:gridCol>
                    <a:gridCol w="2171231">
                      <a:extLst>
                        <a:ext uri="{9D8B030D-6E8A-4147-A177-3AD203B41FA5}">
                          <a16:colId xmlns:a16="http://schemas.microsoft.com/office/drawing/2014/main" val="1459177544"/>
                        </a:ext>
                      </a:extLst>
                    </a:gridCol>
                  </a:tblGrid>
                  <a:tr h="623941">
                    <a:tc>
                      <a:txBody>
                        <a:bodyPr/>
                        <a:lstStyle/>
                        <a:p>
                          <a:r>
                            <a:rPr kumimoji="1" lang="ja-JP" altLang="en-US" sz="2400" dirty="0"/>
                            <a:t>変動因</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2400" i="1" dirty="0"/>
                            <a:t>SS</a:t>
                          </a:r>
                        </a:p>
                        <a:p>
                          <a:r>
                            <a:rPr kumimoji="1" lang="en-US" altLang="ja-JP" sz="2000" dirty="0"/>
                            <a:t>(</a:t>
                          </a:r>
                          <a:r>
                            <a:rPr kumimoji="1" lang="ja-JP" altLang="en-US" sz="2000" dirty="0"/>
                            <a:t>平方和）</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2400" i="1" dirty="0" err="1"/>
                            <a:t>df</a:t>
                          </a:r>
                          <a:endParaRPr kumimoji="1" lang="en-US" altLang="ja-JP" sz="2400" i="1" dirty="0"/>
                        </a:p>
                        <a:p>
                          <a:r>
                            <a:rPr kumimoji="1" lang="ja-JP" altLang="en-US" sz="2000" dirty="0"/>
                            <a:t>（自由度）</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2400" i="1" dirty="0"/>
                            <a:t>MS</a:t>
                          </a:r>
                        </a:p>
                        <a:p>
                          <a:r>
                            <a:rPr kumimoji="1" lang="en-US" altLang="ja-JP" sz="2000" dirty="0"/>
                            <a:t>(</a:t>
                          </a:r>
                          <a:r>
                            <a:rPr kumimoji="1" lang="ja-JP" altLang="en-US" sz="2000" dirty="0"/>
                            <a:t>平均平方）</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2400" dirty="0"/>
                            <a:t>F</a:t>
                          </a:r>
                          <a:r>
                            <a:rPr kumimoji="1" lang="ja-JP" altLang="en-US" sz="2000" dirty="0"/>
                            <a:t>（</a:t>
                          </a:r>
                          <a:r>
                            <a:rPr kumimoji="1" lang="en-US" altLang="ja-JP" sz="2000" dirty="0"/>
                            <a:t>F</a:t>
                          </a:r>
                          <a:r>
                            <a:rPr kumimoji="1" lang="ja-JP" altLang="en-US" sz="2000" dirty="0"/>
                            <a:t>値）</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93273206"/>
                      </a:ext>
                    </a:extLst>
                  </a:tr>
                  <a:tr h="534592">
                    <a:tc>
                      <a:txBody>
                        <a:bodyPr/>
                        <a:lstStyle/>
                        <a:p>
                          <a:r>
                            <a:rPr kumimoji="1" lang="en-US" altLang="ja-JP" sz="2400" dirty="0"/>
                            <a:t>1. </a:t>
                          </a:r>
                          <a:r>
                            <a:rPr kumimoji="1" lang="ja-JP" altLang="en-US" sz="2400" dirty="0"/>
                            <a:t>記銘方略：</a:t>
                          </a:r>
                          <a:r>
                            <a:rPr kumimoji="1" lang="en-US" altLang="ja-JP" sz="2400" dirty="0"/>
                            <a:t>A</a:t>
                          </a:r>
                          <a:endParaRPr kumimoji="1" lang="ja-JP" alt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r>
                            <a:rPr kumimoji="1" lang="en-US" altLang="ja-JP" sz="2400" dirty="0"/>
                            <a:t>217.50</a:t>
                          </a:r>
                          <a:endParaRPr kumimoji="1" lang="ja-JP" altLang="en-US" sz="24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r>
                            <a:rPr kumimoji="1" lang="en-US" altLang="ja-JP" sz="2400" i="1" dirty="0"/>
                            <a:t>p</a:t>
                          </a:r>
                          <a:r>
                            <a:rPr kumimoji="1" lang="en-US" altLang="ja-JP" sz="2400" dirty="0"/>
                            <a:t>-3=3</a:t>
                          </a:r>
                        </a:p>
                      </a:txBody>
                      <a:tcPr>
                        <a:lnT w="12700" cap="flat" cmpd="sng" algn="ctr">
                          <a:solidFill>
                            <a:schemeClr val="tx1"/>
                          </a:solidFill>
                          <a:prstDash val="solid"/>
                          <a:round/>
                          <a:headEnd type="none" w="med" len="med"/>
                          <a:tailEnd type="none" w="med" len="med"/>
                        </a:lnT>
                      </a:tcPr>
                    </a:tc>
                    <a:tc>
                      <a:txBody>
                        <a:bodyPr/>
                        <a:lstStyle/>
                        <a:p>
                          <a:r>
                            <a:rPr kumimoji="1" lang="en-US" altLang="ja-JP" sz="2400" dirty="0"/>
                            <a:t>72.50</a:t>
                          </a:r>
                          <a:endParaRPr kumimoji="1" lang="ja-JP" altLang="en-US" sz="2400" dirty="0"/>
                        </a:p>
                      </a:txBody>
                      <a:tcPr>
                        <a:lnT w="12700" cap="flat" cmpd="sng" algn="ctr">
                          <a:solidFill>
                            <a:schemeClr val="tx1"/>
                          </a:solidFill>
                          <a:prstDash val="solid"/>
                          <a:round/>
                          <a:headEnd type="none" w="med" len="med"/>
                          <a:tailEnd type="none" w="med" len="med"/>
                        </a:lnT>
                      </a:tcPr>
                    </a:tc>
                    <a:tc>
                      <a:txBody>
                        <a:bodyPr/>
                        <a:lstStyle/>
                        <a:p>
                          <a:r>
                            <a:rPr kumimoji="1" lang="en-US" altLang="ja-JP" sz="2400" dirty="0"/>
                            <a:t>13.71* [ </a:t>
                          </a:r>
                          <a14:m>
                            <m:oMath xmlns:m="http://schemas.openxmlformats.org/officeDocument/2006/math">
                              <m:f>
                                <m:fPr>
                                  <m:ctrlPr>
                                    <a:rPr kumimoji="1" lang="en-US" altLang="ja-JP" sz="2400" i="1" smtClean="0">
                                      <a:latin typeface="Cambria Math" panose="02040503050406030204" pitchFamily="18" charset="0"/>
                                    </a:rPr>
                                  </m:ctrlPr>
                                </m:fPr>
                                <m:num>
                                  <m:r>
                                    <a:rPr kumimoji="1" lang="en-US" altLang="ja-JP" sz="2400" b="0" i="1" smtClean="0">
                                      <a:latin typeface="Cambria Math" panose="02040503050406030204" pitchFamily="18" charset="0"/>
                                    </a:rPr>
                                    <m:t>1</m:t>
                                  </m:r>
                                </m:num>
                                <m:den>
                                  <m:r>
                                    <a:rPr kumimoji="1" lang="en-US" altLang="ja-JP" sz="2400" b="0" i="1" smtClean="0">
                                      <a:latin typeface="Cambria Math" panose="02040503050406030204" pitchFamily="18" charset="0"/>
                                    </a:rPr>
                                    <m:t>2</m:t>
                                  </m:r>
                                </m:den>
                              </m:f>
                            </m:oMath>
                          </a14:m>
                          <a:r>
                            <a:rPr kumimoji="1" lang="en-US" altLang="ja-JP" sz="2400" dirty="0"/>
                            <a:t> ]</a:t>
                          </a:r>
                          <a:endParaRPr kumimoji="1" lang="ja-JP" altLang="en-US" sz="240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397234229"/>
                      </a:ext>
                    </a:extLst>
                  </a:tr>
                  <a:tr h="356538">
                    <a:tc>
                      <a:txBody>
                        <a:bodyPr/>
                        <a:lstStyle/>
                        <a:p>
                          <a:r>
                            <a:rPr kumimoji="1" lang="en-US" altLang="ja-JP" sz="2400" dirty="0"/>
                            <a:t>2. </a:t>
                          </a:r>
                          <a:r>
                            <a:rPr kumimoji="1" lang="ja-JP" altLang="en-US" sz="2400" dirty="0"/>
                            <a:t>誤差：</a:t>
                          </a:r>
                          <a:r>
                            <a:rPr kumimoji="1" lang="en-US" altLang="ja-JP" sz="2400" dirty="0"/>
                            <a:t>WC</a:t>
                          </a:r>
                          <a:endParaRPr kumimoji="1" lang="ja-JP" alt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r>
                            <a:rPr kumimoji="1" lang="en-US" altLang="ja-JP" sz="2400" dirty="0"/>
                            <a:t>148.00</a:t>
                          </a:r>
                          <a:endParaRPr kumimoji="1" lang="ja-JP" altLang="en-US" sz="2400"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r>
                            <a:rPr kumimoji="1" lang="en-US" altLang="ja-JP" sz="2400" i="1" dirty="0"/>
                            <a:t>p</a:t>
                          </a:r>
                          <a:r>
                            <a:rPr kumimoji="1" lang="en-US" altLang="ja-JP" sz="2400" dirty="0"/>
                            <a:t>(</a:t>
                          </a:r>
                          <a:r>
                            <a:rPr kumimoji="1" lang="en-US" altLang="ja-JP" sz="2400" i="1" dirty="0"/>
                            <a:t>n</a:t>
                          </a:r>
                          <a:r>
                            <a:rPr kumimoji="1" lang="en-US" altLang="ja-JP" sz="2400" dirty="0"/>
                            <a:t>-1)=28</a:t>
                          </a:r>
                        </a:p>
                      </a:txBody>
                      <a:tcPr>
                        <a:lnB w="12700" cap="flat" cmpd="sng" algn="ctr">
                          <a:solidFill>
                            <a:schemeClr val="tx1"/>
                          </a:solidFill>
                          <a:prstDash val="solid"/>
                          <a:round/>
                          <a:headEnd type="none" w="med" len="med"/>
                          <a:tailEnd type="none" w="med" len="med"/>
                        </a:lnB>
                      </a:tcPr>
                    </a:tc>
                    <a:tc>
                      <a:txBody>
                        <a:bodyPr/>
                        <a:lstStyle/>
                        <a:p>
                          <a:r>
                            <a:rPr kumimoji="1" lang="en-US" altLang="ja-JP" sz="2400" dirty="0"/>
                            <a:t>5.29</a:t>
                          </a:r>
                          <a:endParaRPr kumimoji="1" lang="ja-JP" altLang="en-US" sz="2400" dirty="0"/>
                        </a:p>
                      </a:txBody>
                      <a:tcPr>
                        <a:lnB w="12700" cap="flat" cmpd="sng" algn="ctr">
                          <a:solidFill>
                            <a:schemeClr val="tx1"/>
                          </a:solidFill>
                          <a:prstDash val="solid"/>
                          <a:round/>
                          <a:headEnd type="none" w="med" len="med"/>
                          <a:tailEnd type="none" w="med" len="med"/>
                        </a:lnB>
                      </a:tcPr>
                    </a:tc>
                    <a:tc>
                      <a:txBody>
                        <a:bodyPr/>
                        <a:lstStyle/>
                        <a:p>
                          <a:endParaRPr kumimoji="1" lang="ja-JP" altLang="en-US" sz="2400"/>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99250755"/>
                      </a:ext>
                    </a:extLst>
                  </a:tr>
                  <a:tr h="298495">
                    <a:tc>
                      <a:txBody>
                        <a:bodyPr/>
                        <a:lstStyle/>
                        <a:p>
                          <a:r>
                            <a:rPr kumimoji="1" lang="ja-JP" altLang="en-US" sz="2400" dirty="0"/>
                            <a:t>全体：</a:t>
                          </a:r>
                          <a:r>
                            <a:rPr kumimoji="1" lang="en-US" altLang="ja-JP" sz="2400" dirty="0"/>
                            <a:t>T</a:t>
                          </a:r>
                          <a:endParaRPr kumimoji="1" lang="ja-JP" alt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2400" dirty="0"/>
                            <a:t>365.50</a:t>
                          </a:r>
                          <a:endParaRPr kumimoji="1" lang="ja-JP" altLang="en-US" sz="24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2400" dirty="0"/>
                            <a:t>np-1=31</a:t>
                          </a:r>
                          <a:endParaRPr kumimoji="1" lang="ja-JP" altLang="en-US" sz="24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kumimoji="1" lang="ja-JP" altLang="en-US" sz="24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kumimoji="1" lang="ja-JP" altLang="en-US" sz="240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5342692"/>
                      </a:ext>
                    </a:extLst>
                  </a:tr>
                </a:tbl>
              </a:graphicData>
            </a:graphic>
          </p:graphicFrame>
        </mc:Choice>
        <mc:Fallback xmlns="">
          <p:graphicFrame>
            <p:nvGraphicFramePr>
              <p:cNvPr id="4" name="コンテンツ プレースホルダー 3">
                <a:extLst>
                  <a:ext uri="{FF2B5EF4-FFF2-40B4-BE49-F238E27FC236}">
                    <a16:creationId xmlns:a16="http://schemas.microsoft.com/office/drawing/2014/main" id="{786B8A26-2BA4-F941-AB0A-08C67083B448}"/>
                  </a:ext>
                </a:extLst>
              </p:cNvPr>
              <p:cNvGraphicFramePr>
                <a:graphicFrameLocks noGrp="1"/>
              </p:cNvGraphicFramePr>
              <p:nvPr>
                <p:ph idx="1"/>
                <p:extLst>
                  <p:ext uri="{D42A27DB-BD31-4B8C-83A1-F6EECF244321}">
                    <p14:modId xmlns:p14="http://schemas.microsoft.com/office/powerpoint/2010/main" val="3781630130"/>
                  </p:ext>
                </p:extLst>
              </p:nvPr>
            </p:nvGraphicFramePr>
            <p:xfrm>
              <a:off x="947927" y="1688973"/>
              <a:ext cx="9767697" cy="2284349"/>
            </p:xfrm>
            <a:graphic>
              <a:graphicData uri="http://schemas.openxmlformats.org/drawingml/2006/table">
                <a:tbl>
                  <a:tblPr firstRow="1" bandRow="1">
                    <a:tableStyleId>{2D5ABB26-0587-4C30-8999-92F81FD0307C}</a:tableStyleId>
                  </a:tblPr>
                  <a:tblGrid>
                    <a:gridCol w="2304939">
                      <a:extLst>
                        <a:ext uri="{9D8B030D-6E8A-4147-A177-3AD203B41FA5}">
                          <a16:colId xmlns:a16="http://schemas.microsoft.com/office/drawing/2014/main" val="4027185136"/>
                        </a:ext>
                      </a:extLst>
                    </a:gridCol>
                    <a:gridCol w="1678898">
                      <a:extLst>
                        <a:ext uri="{9D8B030D-6E8A-4147-A177-3AD203B41FA5}">
                          <a16:colId xmlns:a16="http://schemas.microsoft.com/office/drawing/2014/main" val="2233647611"/>
                        </a:ext>
                      </a:extLst>
                    </a:gridCol>
                    <a:gridCol w="1873770">
                      <a:extLst>
                        <a:ext uri="{9D8B030D-6E8A-4147-A177-3AD203B41FA5}">
                          <a16:colId xmlns:a16="http://schemas.microsoft.com/office/drawing/2014/main" val="3990298605"/>
                        </a:ext>
                      </a:extLst>
                    </a:gridCol>
                    <a:gridCol w="1738859">
                      <a:extLst>
                        <a:ext uri="{9D8B030D-6E8A-4147-A177-3AD203B41FA5}">
                          <a16:colId xmlns:a16="http://schemas.microsoft.com/office/drawing/2014/main" val="1593663330"/>
                        </a:ext>
                      </a:extLst>
                    </a:gridCol>
                    <a:gridCol w="2171231">
                      <a:extLst>
                        <a:ext uri="{9D8B030D-6E8A-4147-A177-3AD203B41FA5}">
                          <a16:colId xmlns:a16="http://schemas.microsoft.com/office/drawing/2014/main" val="1459177544"/>
                        </a:ext>
                      </a:extLst>
                    </a:gridCol>
                  </a:tblGrid>
                  <a:tr h="762000">
                    <a:tc>
                      <a:txBody>
                        <a:bodyPr/>
                        <a:lstStyle/>
                        <a:p>
                          <a:r>
                            <a:rPr kumimoji="1" lang="ja-JP" altLang="en-US" sz="2400" dirty="0"/>
                            <a:t>変動因</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2400" i="1" dirty="0"/>
                            <a:t>SS</a:t>
                          </a:r>
                        </a:p>
                        <a:p>
                          <a:r>
                            <a:rPr kumimoji="1" lang="en-US" altLang="ja-JP" sz="2000" dirty="0"/>
                            <a:t>(</a:t>
                          </a:r>
                          <a:r>
                            <a:rPr kumimoji="1" lang="ja-JP" altLang="en-US" sz="2000" dirty="0"/>
                            <a:t>平方和）</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2400" i="1" dirty="0" err="1"/>
                            <a:t>df</a:t>
                          </a:r>
                          <a:endParaRPr kumimoji="1" lang="en-US" altLang="ja-JP" sz="2400" i="1" dirty="0"/>
                        </a:p>
                        <a:p>
                          <a:r>
                            <a:rPr kumimoji="1" lang="ja-JP" altLang="en-US" sz="2000" dirty="0"/>
                            <a:t>（自由度）</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2400" i="1" dirty="0"/>
                            <a:t>MS</a:t>
                          </a:r>
                        </a:p>
                        <a:p>
                          <a:r>
                            <a:rPr kumimoji="1" lang="en-US" altLang="ja-JP" sz="2000" dirty="0"/>
                            <a:t>(</a:t>
                          </a:r>
                          <a:r>
                            <a:rPr kumimoji="1" lang="ja-JP" altLang="en-US" sz="2000" dirty="0"/>
                            <a:t>平均平方）</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2400" dirty="0"/>
                            <a:t>F</a:t>
                          </a:r>
                          <a:r>
                            <a:rPr kumimoji="1" lang="ja-JP" altLang="en-US" sz="2000" dirty="0"/>
                            <a:t>（</a:t>
                          </a:r>
                          <a:r>
                            <a:rPr kumimoji="1" lang="en-US" altLang="ja-JP" sz="2000" dirty="0"/>
                            <a:t>F</a:t>
                          </a:r>
                          <a:r>
                            <a:rPr kumimoji="1" lang="ja-JP" altLang="en-US" sz="2000" dirty="0"/>
                            <a:t>値）</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93273206"/>
                      </a:ext>
                    </a:extLst>
                  </a:tr>
                  <a:tr h="607949">
                    <a:tc>
                      <a:txBody>
                        <a:bodyPr/>
                        <a:lstStyle/>
                        <a:p>
                          <a:r>
                            <a:rPr kumimoji="1" lang="en-US" altLang="ja-JP" sz="2400" dirty="0"/>
                            <a:t>1. </a:t>
                          </a:r>
                          <a:r>
                            <a:rPr kumimoji="1" lang="ja-JP" altLang="en-US" sz="2400" dirty="0"/>
                            <a:t>記銘方略：</a:t>
                          </a:r>
                          <a:r>
                            <a:rPr kumimoji="1" lang="en-US" altLang="ja-JP" sz="2400" dirty="0"/>
                            <a:t>A</a:t>
                          </a:r>
                          <a:endParaRPr kumimoji="1" lang="ja-JP" alt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r>
                            <a:rPr kumimoji="1" lang="en-US" altLang="ja-JP" sz="2400" dirty="0"/>
                            <a:t>217.50</a:t>
                          </a:r>
                          <a:endParaRPr kumimoji="1" lang="ja-JP" altLang="en-US" sz="24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r>
                            <a:rPr kumimoji="1" lang="en-US" altLang="ja-JP" sz="2400" i="1" dirty="0"/>
                            <a:t>p</a:t>
                          </a:r>
                          <a:r>
                            <a:rPr kumimoji="1" lang="en-US" altLang="ja-JP" sz="2400" dirty="0"/>
                            <a:t>-3=3</a:t>
                          </a:r>
                        </a:p>
                      </a:txBody>
                      <a:tcPr>
                        <a:lnT w="12700" cap="flat" cmpd="sng" algn="ctr">
                          <a:solidFill>
                            <a:schemeClr val="tx1"/>
                          </a:solidFill>
                          <a:prstDash val="solid"/>
                          <a:round/>
                          <a:headEnd type="none" w="med" len="med"/>
                          <a:tailEnd type="none" w="med" len="med"/>
                        </a:lnT>
                      </a:tcPr>
                    </a:tc>
                    <a:tc>
                      <a:txBody>
                        <a:bodyPr/>
                        <a:lstStyle/>
                        <a:p>
                          <a:r>
                            <a:rPr kumimoji="1" lang="en-US" altLang="ja-JP" sz="2400" dirty="0"/>
                            <a:t>72.50</a:t>
                          </a:r>
                          <a:endParaRPr kumimoji="1" lang="ja-JP" altLang="en-US" sz="2400" dirty="0"/>
                        </a:p>
                      </a:txBody>
                      <a:tcPr>
                        <a:lnT w="12700" cap="flat" cmpd="sng" algn="ctr">
                          <a:solidFill>
                            <a:schemeClr val="tx1"/>
                          </a:solidFill>
                          <a:prstDash val="solid"/>
                          <a:round/>
                          <a:headEnd type="none" w="med" len="med"/>
                          <a:tailEnd type="none" w="med" len="med"/>
                        </a:lnT>
                      </a:tcPr>
                    </a:tc>
                    <a:tc>
                      <a:txBody>
                        <a:bodyPr/>
                        <a:lstStyle/>
                        <a:p>
                          <a:endParaRPr lang="ja-JP"/>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blipFill>
                          <a:blip r:embed="rId3"/>
                          <a:stretch>
                            <a:fillRect l="-350877" t="-128571" b="-169388"/>
                          </a:stretch>
                        </a:blipFill>
                      </a:tcPr>
                    </a:tc>
                    <a:extLst>
                      <a:ext uri="{0D108BD9-81ED-4DB2-BD59-A6C34878D82A}">
                        <a16:rowId xmlns:a16="http://schemas.microsoft.com/office/drawing/2014/main" val="2397234229"/>
                      </a:ext>
                    </a:extLst>
                  </a:tr>
                  <a:tr h="457200">
                    <a:tc>
                      <a:txBody>
                        <a:bodyPr/>
                        <a:lstStyle/>
                        <a:p>
                          <a:r>
                            <a:rPr kumimoji="1" lang="en-US" altLang="ja-JP" sz="2400" dirty="0"/>
                            <a:t>2. </a:t>
                          </a:r>
                          <a:r>
                            <a:rPr kumimoji="1" lang="ja-JP" altLang="en-US" sz="2400" dirty="0"/>
                            <a:t>誤差：</a:t>
                          </a:r>
                          <a:r>
                            <a:rPr kumimoji="1" lang="en-US" altLang="ja-JP" sz="2400" dirty="0"/>
                            <a:t>WC</a:t>
                          </a:r>
                          <a:endParaRPr kumimoji="1" lang="ja-JP" alt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r>
                            <a:rPr kumimoji="1" lang="en-US" altLang="ja-JP" sz="2400" dirty="0"/>
                            <a:t>148.00</a:t>
                          </a:r>
                          <a:endParaRPr kumimoji="1" lang="ja-JP" altLang="en-US" sz="2400"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r>
                            <a:rPr kumimoji="1" lang="en-US" altLang="ja-JP" sz="2400" i="1" dirty="0"/>
                            <a:t>p</a:t>
                          </a:r>
                          <a:r>
                            <a:rPr kumimoji="1" lang="en-US" altLang="ja-JP" sz="2400" dirty="0"/>
                            <a:t>(</a:t>
                          </a:r>
                          <a:r>
                            <a:rPr kumimoji="1" lang="en-US" altLang="ja-JP" sz="2400" i="1" dirty="0"/>
                            <a:t>n</a:t>
                          </a:r>
                          <a:r>
                            <a:rPr kumimoji="1" lang="en-US" altLang="ja-JP" sz="2400" dirty="0"/>
                            <a:t>-1)=28</a:t>
                          </a:r>
                        </a:p>
                      </a:txBody>
                      <a:tcPr>
                        <a:lnB w="12700" cap="flat" cmpd="sng" algn="ctr">
                          <a:solidFill>
                            <a:schemeClr val="tx1"/>
                          </a:solidFill>
                          <a:prstDash val="solid"/>
                          <a:round/>
                          <a:headEnd type="none" w="med" len="med"/>
                          <a:tailEnd type="none" w="med" len="med"/>
                        </a:lnB>
                      </a:tcPr>
                    </a:tc>
                    <a:tc>
                      <a:txBody>
                        <a:bodyPr/>
                        <a:lstStyle/>
                        <a:p>
                          <a:r>
                            <a:rPr kumimoji="1" lang="en-US" altLang="ja-JP" sz="2400" dirty="0"/>
                            <a:t>5.29</a:t>
                          </a:r>
                          <a:endParaRPr kumimoji="1" lang="ja-JP" altLang="en-US" sz="2400" dirty="0"/>
                        </a:p>
                      </a:txBody>
                      <a:tcPr>
                        <a:lnB w="12700" cap="flat" cmpd="sng" algn="ctr">
                          <a:solidFill>
                            <a:schemeClr val="tx1"/>
                          </a:solidFill>
                          <a:prstDash val="solid"/>
                          <a:round/>
                          <a:headEnd type="none" w="med" len="med"/>
                          <a:tailEnd type="none" w="med" len="med"/>
                        </a:lnB>
                      </a:tcPr>
                    </a:tc>
                    <a:tc>
                      <a:txBody>
                        <a:bodyPr/>
                        <a:lstStyle/>
                        <a:p>
                          <a:endParaRPr kumimoji="1" lang="ja-JP" altLang="en-US" sz="2400"/>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99250755"/>
                      </a:ext>
                    </a:extLst>
                  </a:tr>
                  <a:tr h="457200">
                    <a:tc>
                      <a:txBody>
                        <a:bodyPr/>
                        <a:lstStyle/>
                        <a:p>
                          <a:r>
                            <a:rPr kumimoji="1" lang="ja-JP" altLang="en-US" sz="2400" dirty="0"/>
                            <a:t>全体：</a:t>
                          </a:r>
                          <a:r>
                            <a:rPr kumimoji="1" lang="en-US" altLang="ja-JP" sz="2400" dirty="0"/>
                            <a:t>T</a:t>
                          </a:r>
                          <a:endParaRPr kumimoji="1" lang="ja-JP" alt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2400" dirty="0"/>
                            <a:t>365.50</a:t>
                          </a:r>
                          <a:endParaRPr kumimoji="1" lang="ja-JP" altLang="en-US" sz="24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2400" dirty="0"/>
                            <a:t>np-1=31</a:t>
                          </a:r>
                          <a:endParaRPr kumimoji="1" lang="ja-JP" altLang="en-US" sz="24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kumimoji="1" lang="ja-JP" altLang="en-US" sz="24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kumimoji="1" lang="ja-JP" altLang="en-US" sz="240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5342692"/>
                      </a:ext>
                    </a:extLst>
                  </a:tr>
                </a:tbl>
              </a:graphicData>
            </a:graphic>
          </p:graphicFrame>
        </mc:Fallback>
      </mc:AlternateContent>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FFFB549B-D081-D545-8538-D82F484FCA8E}"/>
                  </a:ext>
                </a:extLst>
              </p:cNvPr>
              <p:cNvSpPr txBox="1"/>
              <p:nvPr/>
            </p:nvSpPr>
            <p:spPr>
              <a:xfrm>
                <a:off x="9181176" y="3973322"/>
                <a:ext cx="1233415" cy="523220"/>
              </a:xfrm>
              <a:prstGeom prst="rect">
                <a:avLst/>
              </a:prstGeom>
              <a:noFill/>
            </p:spPr>
            <p:txBody>
              <a:bodyPr wrap="none" rtlCol="0">
                <a:spAutoFit/>
              </a:bodyPr>
              <a:lstStyle/>
              <a:p>
                <a:r>
                  <a:rPr kumimoji="1" lang="en-US" altLang="ja-JP" sz="2800" i="1" dirty="0"/>
                  <a:t>p</a:t>
                </a:r>
                <a14:m>
                  <m:oMath xmlns:m="http://schemas.openxmlformats.org/officeDocument/2006/math">
                    <m:r>
                      <a:rPr kumimoji="1" lang="en-US" altLang="ja-JP" sz="2800" i="1" smtClean="0">
                        <a:latin typeface="Cambria Math" panose="02040503050406030204" pitchFamily="18" charset="0"/>
                        <a:ea typeface="Cambria Math" panose="02040503050406030204" pitchFamily="18" charset="0"/>
                      </a:rPr>
                      <m:t>≤</m:t>
                    </m:r>
                    <m:r>
                      <a:rPr kumimoji="1" lang="en-US" altLang="ja-JP" sz="2800" b="0" i="1" smtClean="0">
                        <a:latin typeface="Cambria Math" panose="02040503050406030204" pitchFamily="18" charset="0"/>
                        <a:ea typeface="Cambria Math" panose="02040503050406030204" pitchFamily="18" charset="0"/>
                      </a:rPr>
                      <m:t>.05</m:t>
                    </m:r>
                  </m:oMath>
                </a14:m>
                <a:endParaRPr kumimoji="1" lang="ja-JP" altLang="en-US" sz="2800" dirty="0"/>
              </a:p>
            </p:txBody>
          </p:sp>
        </mc:Choice>
        <mc:Fallback xmlns="">
          <p:sp>
            <p:nvSpPr>
              <p:cNvPr id="5" name="テキスト ボックス 4">
                <a:extLst>
                  <a:ext uri="{FF2B5EF4-FFF2-40B4-BE49-F238E27FC236}">
                    <a16:creationId xmlns:a16="http://schemas.microsoft.com/office/drawing/2014/main" id="{FFFB549B-D081-D545-8538-D82F484FCA8E}"/>
                  </a:ext>
                </a:extLst>
              </p:cNvPr>
              <p:cNvSpPr txBox="1">
                <a:spLocks noRot="1" noChangeAspect="1" noMove="1" noResize="1" noEditPoints="1" noAdjustHandles="1" noChangeArrowheads="1" noChangeShapeType="1" noTextEdit="1"/>
              </p:cNvSpPr>
              <p:nvPr/>
            </p:nvSpPr>
            <p:spPr>
              <a:xfrm>
                <a:off x="9181176" y="3973322"/>
                <a:ext cx="1233415" cy="523220"/>
              </a:xfrm>
              <a:prstGeom prst="rect">
                <a:avLst/>
              </a:prstGeom>
              <a:blipFill>
                <a:blip r:embed="rId4"/>
                <a:stretch>
                  <a:fillRect l="-10204" t="-11905" r="-2041" b="-3095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B59D857D-15F1-7D46-A00C-2F9685536D92}"/>
                  </a:ext>
                </a:extLst>
              </p:cNvPr>
              <p:cNvSpPr txBox="1"/>
              <p:nvPr/>
            </p:nvSpPr>
            <p:spPr>
              <a:xfrm>
                <a:off x="947927" y="4005029"/>
                <a:ext cx="9996297" cy="2677656"/>
              </a:xfrm>
              <a:prstGeom prst="rect">
                <a:avLst/>
              </a:prstGeom>
              <a:noFill/>
            </p:spPr>
            <p:txBody>
              <a:bodyPr wrap="square" rtlCol="0">
                <a:spAutoFit/>
              </a:bodyPr>
              <a:lstStyle/>
              <a:p>
                <a:r>
                  <a:rPr kumimoji="1" lang="ja-JP" altLang="en-US" sz="2800" dirty="0"/>
                  <a:t>分散分析表を完成させて</a:t>
                </a:r>
                <a:r>
                  <a:rPr lang="en-US" altLang="ja-JP" sz="2800" dirty="0"/>
                  <a:t>,</a:t>
                </a:r>
                <a:r>
                  <a:rPr lang="ja-JP" altLang="en-US" sz="2800" dirty="0"/>
                  <a:t>有意性を判定する</a:t>
                </a:r>
                <a:r>
                  <a:rPr lang="en-US" altLang="ja-JP" sz="2800" dirty="0"/>
                  <a:t>.</a:t>
                </a:r>
              </a:p>
              <a:p>
                <a:r>
                  <a:rPr kumimoji="1" lang="ja-JP" altLang="en-US" sz="2800" dirty="0"/>
                  <a:t>ここでは</a:t>
                </a:r>
                <a:r>
                  <a:rPr kumimoji="1" lang="en-US" altLang="ja-JP" sz="2800" dirty="0"/>
                  <a:t>,F</a:t>
                </a:r>
                <a:r>
                  <a:rPr kumimoji="1" lang="ja-JP" altLang="en-US" sz="2800" dirty="0"/>
                  <a:t>値の分子と分母の自由度は</a:t>
                </a:r>
                <a:r>
                  <a:rPr lang="en-US" altLang="ja-JP" sz="2800" dirty="0"/>
                  <a:t>,</a:t>
                </a:r>
                <a:r>
                  <a:rPr kumimoji="1" lang="en-US" altLang="ja-JP" sz="2800" dirty="0"/>
                  <a:t>3,2</a:t>
                </a:r>
                <a:r>
                  <a:rPr lang="en-US" altLang="ja-JP" sz="2800" dirty="0"/>
                  <a:t>8</a:t>
                </a:r>
                <a:r>
                  <a:rPr lang="ja-JP" altLang="en-US" sz="2800" dirty="0"/>
                  <a:t>である</a:t>
                </a:r>
                <a:r>
                  <a:rPr lang="en-US" altLang="ja-JP" sz="2800" dirty="0"/>
                  <a:t>.</a:t>
                </a:r>
              </a:p>
              <a:p>
                <a:r>
                  <a:rPr lang="ja-JP" altLang="en-US" sz="2800" dirty="0"/>
                  <a:t>有意水準</a:t>
                </a:r>
                <a:r>
                  <a:rPr lang="en-US" altLang="ja-JP" sz="2800" dirty="0"/>
                  <a:t>5%</a:t>
                </a:r>
                <a:r>
                  <a:rPr lang="ja-JP" altLang="en-US" sz="2800" dirty="0"/>
                  <a:t>の臨界値を確認すると</a:t>
                </a:r>
                <a:r>
                  <a:rPr lang="en-US" altLang="ja-JP" sz="2800" dirty="0"/>
                  <a:t>=2.95 .</a:t>
                </a:r>
              </a:p>
              <a:p>
                <a:r>
                  <a:rPr lang="ja-JP" altLang="en-US" sz="2800" dirty="0"/>
                  <a:t>得られた</a:t>
                </a:r>
                <a:r>
                  <a:rPr lang="en-US" altLang="ja-JP" sz="2800" dirty="0"/>
                  <a:t>F</a:t>
                </a:r>
                <a:r>
                  <a:rPr lang="ja-JP" altLang="en-US" sz="2800" dirty="0"/>
                  <a:t>値と比較すると</a:t>
                </a:r>
                <a:r>
                  <a:rPr lang="en-US" altLang="ja-JP" sz="2800" dirty="0"/>
                  <a:t>=F</a:t>
                </a:r>
                <a:r>
                  <a:rPr lang="ja-JP" altLang="en-US" sz="2800" dirty="0"/>
                  <a:t>値</a:t>
                </a:r>
                <a:r>
                  <a:rPr lang="en-US" altLang="ja-JP" sz="2800" dirty="0"/>
                  <a:t>(13.71)</a:t>
                </a:r>
                <a:r>
                  <a:rPr lang="ja-JP" altLang="en-US" sz="2800" dirty="0"/>
                  <a:t>＞</a:t>
                </a:r>
                <a:r>
                  <a:rPr lang="en-US" altLang="ja-JP" sz="2800" dirty="0"/>
                  <a:t>2.95</a:t>
                </a:r>
              </a:p>
              <a:p>
                <a:r>
                  <a:rPr lang="ja-JP" altLang="en-US" sz="2800" dirty="0"/>
                  <a:t>よって</a:t>
                </a:r>
                <a:r>
                  <a:rPr lang="en-US" altLang="ja-JP" sz="2800" dirty="0"/>
                  <a:t>,</a:t>
                </a:r>
                <a:r>
                  <a:rPr lang="ja-JP" altLang="en-US" sz="2800" dirty="0"/>
                  <a:t> 記銘方略の効果は有意であるといえる</a:t>
                </a:r>
                <a:r>
                  <a:rPr lang="en-US" altLang="ja-JP" sz="2800" dirty="0"/>
                  <a:t>.</a:t>
                </a:r>
              </a:p>
              <a:p>
                <a:r>
                  <a:rPr lang="ja-JP" altLang="en-US" sz="2800" dirty="0"/>
                  <a:t>結果は一般に</a:t>
                </a:r>
                <a:r>
                  <a:rPr lang="en-US" altLang="ja-JP" sz="2800" dirty="0"/>
                  <a:t>, F</a:t>
                </a:r>
                <a:r>
                  <a:rPr lang="en-US" altLang="ja-JP" sz="2800" baseline="-25000" dirty="0"/>
                  <a:t>(3,28)</a:t>
                </a:r>
                <a:r>
                  <a:rPr lang="en-US" altLang="ja-JP" sz="2800" dirty="0"/>
                  <a:t>=13.71, p</a:t>
                </a:r>
                <a14:m>
                  <m:oMath xmlns:m="http://schemas.openxmlformats.org/officeDocument/2006/math">
                    <m:r>
                      <a:rPr lang="en-US" altLang="ja-JP" sz="2800" i="1">
                        <a:latin typeface="Cambria Math" panose="02040503050406030204" pitchFamily="18" charset="0"/>
                        <a:ea typeface="Cambria Math" panose="02040503050406030204" pitchFamily="18" charset="0"/>
                      </a:rPr>
                      <m:t>≤.05</m:t>
                    </m:r>
                    <m:r>
                      <a:rPr lang="ja-JP" altLang="en-US" sz="2800" i="1">
                        <a:latin typeface="Cambria Math" panose="02040503050406030204" pitchFamily="18" charset="0"/>
                        <a:ea typeface="Cambria Math" panose="02040503050406030204" pitchFamily="18" charset="0"/>
                      </a:rPr>
                      <m:t>などと</m:t>
                    </m:r>
                  </m:oMath>
                </a14:m>
                <a:r>
                  <a:rPr lang="ja-JP" altLang="en-US" sz="2800" dirty="0"/>
                  <a:t>表記する</a:t>
                </a:r>
                <a:r>
                  <a:rPr lang="en-US" altLang="ja-JP" sz="2800" dirty="0"/>
                  <a:t>.</a:t>
                </a:r>
              </a:p>
            </p:txBody>
          </p:sp>
        </mc:Choice>
        <mc:Fallback xmlns="">
          <p:sp>
            <p:nvSpPr>
              <p:cNvPr id="7" name="テキスト ボックス 6">
                <a:extLst>
                  <a:ext uri="{FF2B5EF4-FFF2-40B4-BE49-F238E27FC236}">
                    <a16:creationId xmlns:a16="http://schemas.microsoft.com/office/drawing/2014/main" id="{B59D857D-15F1-7D46-A00C-2F9685536D92}"/>
                  </a:ext>
                </a:extLst>
              </p:cNvPr>
              <p:cNvSpPr txBox="1">
                <a:spLocks noRot="1" noChangeAspect="1" noMove="1" noResize="1" noEditPoints="1" noAdjustHandles="1" noChangeArrowheads="1" noChangeShapeType="1" noTextEdit="1"/>
              </p:cNvSpPr>
              <p:nvPr/>
            </p:nvSpPr>
            <p:spPr>
              <a:xfrm>
                <a:off x="947927" y="4005029"/>
                <a:ext cx="9996297" cy="2677656"/>
              </a:xfrm>
              <a:prstGeom prst="rect">
                <a:avLst/>
              </a:prstGeom>
              <a:blipFill>
                <a:blip r:embed="rId5"/>
                <a:stretch>
                  <a:fillRect l="-1269" t="-1887" b="-5660"/>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73197818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2">
            <a:alpha val="0"/>
          </a:schemeClr>
        </a:solidFill>
        <a:effectLst/>
      </p:bgPr>
    </p:bg>
    <p:spTree>
      <p:nvGrpSpPr>
        <p:cNvPr id="1" name=""/>
        <p:cNvGrpSpPr/>
        <p:nvPr/>
      </p:nvGrpSpPr>
      <p:grpSpPr>
        <a:xfrm>
          <a:off x="0" y="0"/>
          <a:ext cx="0" cy="0"/>
          <a:chOff x="0" y="0"/>
          <a:chExt cx="0" cy="0"/>
        </a:xfrm>
      </p:grpSpPr>
      <p:pic>
        <p:nvPicPr>
          <p:cNvPr id="6" name="図 5">
            <a:extLst>
              <a:ext uri="{FF2B5EF4-FFF2-40B4-BE49-F238E27FC236}">
                <a16:creationId xmlns:a16="http://schemas.microsoft.com/office/drawing/2014/main" id="{4AFB6D52-D73C-3541-89E7-DC1222ACB300}"/>
              </a:ext>
            </a:extLst>
          </p:cNvPr>
          <p:cNvPicPr>
            <a:picLocks noChangeAspect="1"/>
          </p:cNvPicPr>
          <p:nvPr/>
        </p:nvPicPr>
        <p:blipFill rotWithShape="1">
          <a:blip r:embed="rId2">
            <a:duotone>
              <a:prstClr val="black"/>
              <a:schemeClr val="tx2">
                <a:tint val="45000"/>
                <a:satMod val="400000"/>
              </a:schemeClr>
            </a:duotone>
            <a:alphaModFix amt="25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t="5457" b="19543"/>
          <a:stretch/>
        </p:blipFill>
        <p:spPr>
          <a:xfrm rot="767155">
            <a:off x="4328426" y="1319134"/>
            <a:ext cx="7490224" cy="4213252"/>
          </a:xfrm>
          <a:prstGeom prst="rect">
            <a:avLst/>
          </a:prstGeom>
        </p:spPr>
      </p:pic>
      <p:sp>
        <p:nvSpPr>
          <p:cNvPr id="2" name="タイトル 1">
            <a:extLst>
              <a:ext uri="{FF2B5EF4-FFF2-40B4-BE49-F238E27FC236}">
                <a16:creationId xmlns:a16="http://schemas.microsoft.com/office/drawing/2014/main" id="{7659AF9A-DC38-4C47-BFA4-E1FAA827FE90}"/>
              </a:ext>
            </a:extLst>
          </p:cNvPr>
          <p:cNvSpPr>
            <a:spLocks noGrp="1"/>
          </p:cNvSpPr>
          <p:nvPr>
            <p:ph type="title"/>
          </p:nvPr>
        </p:nvSpPr>
        <p:spPr>
          <a:xfrm>
            <a:off x="838200" y="365125"/>
            <a:ext cx="10515600" cy="1325563"/>
          </a:xfrm>
        </p:spPr>
        <p:txBody>
          <a:bodyPr>
            <a:normAutofit/>
          </a:bodyPr>
          <a:lstStyle/>
          <a:p>
            <a:r>
              <a:rPr lang="en-US" altLang="ja-JP" dirty="0">
                <a:solidFill>
                  <a:schemeClr val="bg1"/>
                </a:solidFill>
              </a:rPr>
              <a:t>6. </a:t>
            </a:r>
            <a:r>
              <a:rPr lang="ja-JP" altLang="en-US" dirty="0">
                <a:solidFill>
                  <a:schemeClr val="bg1"/>
                </a:solidFill>
              </a:rPr>
              <a:t>有意水準の臨界値との照合</a:t>
            </a:r>
            <a:endParaRPr kumimoji="1" lang="ja-JP" altLang="en-US" dirty="0">
              <a:solidFill>
                <a:schemeClr val="bg1"/>
              </a:solidFill>
            </a:endParaRPr>
          </a:p>
        </p:txBody>
      </p:sp>
      <p:graphicFrame>
        <p:nvGraphicFramePr>
          <p:cNvPr id="4" name="コンテンツ プレースホルダー 3">
            <a:extLst>
              <a:ext uri="{FF2B5EF4-FFF2-40B4-BE49-F238E27FC236}">
                <a16:creationId xmlns:a16="http://schemas.microsoft.com/office/drawing/2014/main" id="{8A356C32-EBDB-E647-987C-A6E041503C30}"/>
              </a:ext>
            </a:extLst>
          </p:cNvPr>
          <p:cNvGraphicFramePr>
            <a:graphicFrameLocks noGrp="1"/>
          </p:cNvGraphicFramePr>
          <p:nvPr>
            <p:ph idx="1"/>
            <p:extLst>
              <p:ext uri="{D42A27DB-BD31-4B8C-83A1-F6EECF244321}">
                <p14:modId xmlns:p14="http://schemas.microsoft.com/office/powerpoint/2010/main" val="1877298163"/>
              </p:ext>
            </p:extLst>
          </p:nvPr>
        </p:nvGraphicFramePr>
        <p:xfrm>
          <a:off x="838200" y="2443397"/>
          <a:ext cx="7501127" cy="373356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7" name="正方形/長方形 6">
            <a:extLst>
              <a:ext uri="{FF2B5EF4-FFF2-40B4-BE49-F238E27FC236}">
                <a16:creationId xmlns:a16="http://schemas.microsoft.com/office/drawing/2014/main" id="{9EB1F195-A967-F34A-842E-04602971DF7A}"/>
              </a:ext>
            </a:extLst>
          </p:cNvPr>
          <p:cNvSpPr/>
          <p:nvPr/>
        </p:nvSpPr>
        <p:spPr>
          <a:xfrm>
            <a:off x="994348" y="1243068"/>
            <a:ext cx="6096000" cy="369332"/>
          </a:xfrm>
          <a:prstGeom prst="rect">
            <a:avLst/>
          </a:prstGeom>
        </p:spPr>
        <p:txBody>
          <a:bodyPr>
            <a:spAutoFit/>
          </a:bodyPr>
          <a:lstStyle/>
          <a:p>
            <a:endParaRPr lang="ja-JP" altLang="en-US" dirty="0"/>
          </a:p>
        </p:txBody>
      </p:sp>
    </p:spTree>
    <p:extLst>
      <p:ext uri="{BB962C8B-B14F-4D97-AF65-F5344CB8AC3E}">
        <p14:creationId xmlns:p14="http://schemas.microsoft.com/office/powerpoint/2010/main" val="1990648833"/>
      </p:ext>
    </p:extLst>
  </p:cSld>
  <p:clrMapOvr>
    <a:overrideClrMapping bg1="dk1" tx1="lt1" bg2="dk2" tx2="lt2" accent1="accent1" accent2="accent2" accent3="accent3" accent4="accent4" accent5="accent5" accent6="accent6" hlink="hlink" folHlink="folHlink"/>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A6FB963-868C-8544-8F22-25F1BA649530}"/>
              </a:ext>
            </a:extLst>
          </p:cNvPr>
          <p:cNvSpPr>
            <a:spLocks noGrp="1"/>
          </p:cNvSpPr>
          <p:nvPr>
            <p:ph type="title"/>
          </p:nvPr>
        </p:nvSpPr>
        <p:spPr/>
        <p:txBody>
          <a:bodyPr/>
          <a:lstStyle/>
          <a:p>
            <a:r>
              <a:rPr kumimoji="1" lang="en-US" altLang="ja-JP" dirty="0"/>
              <a:t>7. </a:t>
            </a:r>
            <a:r>
              <a:rPr kumimoji="1" lang="ja-JP" altLang="en-US" dirty="0"/>
              <a:t>必要なら下位検定を行う（多重比較）</a:t>
            </a:r>
          </a:p>
        </p:txBody>
      </p:sp>
      <p:graphicFrame>
        <p:nvGraphicFramePr>
          <p:cNvPr id="4" name="コンテンツ プレースホルダー 3">
            <a:extLst>
              <a:ext uri="{FF2B5EF4-FFF2-40B4-BE49-F238E27FC236}">
                <a16:creationId xmlns:a16="http://schemas.microsoft.com/office/drawing/2014/main" id="{70708FFB-B689-5D49-8C7E-9EABE0273A7C}"/>
              </a:ext>
            </a:extLst>
          </p:cNvPr>
          <p:cNvGraphicFramePr>
            <a:graphicFrameLocks noGrp="1"/>
          </p:cNvGraphicFramePr>
          <p:nvPr>
            <p:ph idx="1"/>
            <p:extLst>
              <p:ext uri="{D42A27DB-BD31-4B8C-83A1-F6EECF244321}">
                <p14:modId xmlns:p14="http://schemas.microsoft.com/office/powerpoint/2010/main" val="1446331371"/>
              </p:ext>
            </p:extLst>
          </p:nvPr>
        </p:nvGraphicFramePr>
        <p:xfrm>
          <a:off x="1373904" y="2390239"/>
          <a:ext cx="9654915" cy="21521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テキスト ボックス 4">
            <a:extLst>
              <a:ext uri="{FF2B5EF4-FFF2-40B4-BE49-F238E27FC236}">
                <a16:creationId xmlns:a16="http://schemas.microsoft.com/office/drawing/2014/main" id="{719B2610-63EE-4846-93BF-36C7C6535ED6}"/>
              </a:ext>
            </a:extLst>
          </p:cNvPr>
          <p:cNvSpPr txBox="1"/>
          <p:nvPr/>
        </p:nvSpPr>
        <p:spPr>
          <a:xfrm>
            <a:off x="2773180" y="5384669"/>
            <a:ext cx="6856364" cy="1354217"/>
          </a:xfrm>
          <a:prstGeom prst="rect">
            <a:avLst/>
          </a:prstGeom>
          <a:noFill/>
        </p:spPr>
        <p:txBody>
          <a:bodyPr wrap="none" rtlCol="0">
            <a:spAutoFit/>
          </a:bodyPr>
          <a:lstStyle/>
          <a:p>
            <a:r>
              <a:rPr lang="ja-JP" altLang="ja-JP" sz="3200" dirty="0"/>
              <a:t>多重比較という手続きを行い</a:t>
            </a:r>
            <a:r>
              <a:rPr lang="en-US" altLang="ja-JP" sz="3200" dirty="0"/>
              <a:t>, </a:t>
            </a:r>
          </a:p>
          <a:p>
            <a:r>
              <a:rPr lang="ja-JP" altLang="ja-JP" sz="3200" dirty="0"/>
              <a:t>どこに差があるのかを明らかにする</a:t>
            </a:r>
            <a:r>
              <a:rPr lang="en-US" altLang="ja-JP" sz="3200" dirty="0"/>
              <a:t>.</a:t>
            </a:r>
            <a:endParaRPr lang="ja-JP" altLang="ja-JP" sz="3200" dirty="0"/>
          </a:p>
          <a:p>
            <a:endParaRPr kumimoji="1" lang="ja-JP" altLang="en-US" dirty="0"/>
          </a:p>
        </p:txBody>
      </p:sp>
      <p:sp>
        <p:nvSpPr>
          <p:cNvPr id="6" name="テキスト ボックス 5">
            <a:extLst>
              <a:ext uri="{FF2B5EF4-FFF2-40B4-BE49-F238E27FC236}">
                <a16:creationId xmlns:a16="http://schemas.microsoft.com/office/drawing/2014/main" id="{A92D971B-A001-344E-998F-45639CEC7C3D}"/>
              </a:ext>
            </a:extLst>
          </p:cNvPr>
          <p:cNvSpPr txBox="1"/>
          <p:nvPr/>
        </p:nvSpPr>
        <p:spPr>
          <a:xfrm>
            <a:off x="1229193" y="1588798"/>
            <a:ext cx="2236510" cy="584775"/>
          </a:xfrm>
          <a:prstGeom prst="rect">
            <a:avLst/>
          </a:prstGeom>
          <a:noFill/>
        </p:spPr>
        <p:txBody>
          <a:bodyPr wrap="none" rtlCol="0">
            <a:spAutoFit/>
          </a:bodyPr>
          <a:lstStyle/>
          <a:p>
            <a:r>
              <a:rPr kumimoji="1" lang="ja-JP" altLang="en-US" sz="3200" dirty="0"/>
              <a:t>分散分析で</a:t>
            </a:r>
          </a:p>
        </p:txBody>
      </p:sp>
      <p:sp>
        <p:nvSpPr>
          <p:cNvPr id="7" name="下矢印 6">
            <a:extLst>
              <a:ext uri="{FF2B5EF4-FFF2-40B4-BE49-F238E27FC236}">
                <a16:creationId xmlns:a16="http://schemas.microsoft.com/office/drawing/2014/main" id="{58ED8200-7E6F-D24A-8B53-E5D12CF5848D}"/>
              </a:ext>
            </a:extLst>
          </p:cNvPr>
          <p:cNvSpPr/>
          <p:nvPr/>
        </p:nvSpPr>
        <p:spPr>
          <a:xfrm>
            <a:off x="5026713" y="4563752"/>
            <a:ext cx="2138573" cy="72434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38080987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FA370C2-381D-2D4F-AB31-9AC0A72990FF}"/>
              </a:ext>
            </a:extLst>
          </p:cNvPr>
          <p:cNvSpPr>
            <a:spLocks noGrp="1"/>
          </p:cNvSpPr>
          <p:nvPr>
            <p:ph type="title"/>
          </p:nvPr>
        </p:nvSpPr>
        <p:spPr/>
        <p:txBody>
          <a:bodyPr/>
          <a:lstStyle/>
          <a:p>
            <a:r>
              <a:rPr kumimoji="1" lang="ja-JP" altLang="en-US" dirty="0"/>
              <a:t>多重比較の２つのタイプ</a:t>
            </a:r>
          </a:p>
        </p:txBody>
      </p:sp>
      <p:sp>
        <p:nvSpPr>
          <p:cNvPr id="3" name="コンテンツ プレースホルダー 2">
            <a:extLst>
              <a:ext uri="{FF2B5EF4-FFF2-40B4-BE49-F238E27FC236}">
                <a16:creationId xmlns:a16="http://schemas.microsoft.com/office/drawing/2014/main" id="{D5663613-A655-FE4D-852E-7FC2E84D4EDD}"/>
              </a:ext>
            </a:extLst>
          </p:cNvPr>
          <p:cNvSpPr>
            <a:spLocks noGrp="1"/>
          </p:cNvSpPr>
          <p:nvPr>
            <p:ph idx="1"/>
          </p:nvPr>
        </p:nvSpPr>
        <p:spPr/>
        <p:txBody>
          <a:bodyPr>
            <a:normAutofit lnSpcReduction="10000"/>
          </a:bodyPr>
          <a:lstStyle/>
          <a:p>
            <a:pPr marL="514350" indent="-514350">
              <a:buFont typeface="+mj-lt"/>
              <a:buAutoNum type="arabicPeriod"/>
            </a:pPr>
            <a:r>
              <a:rPr kumimoji="1" lang="ja-JP" altLang="en-US" dirty="0"/>
              <a:t>先験的比較（計画比較）</a:t>
            </a:r>
            <a:endParaRPr kumimoji="1" lang="en-US" altLang="ja-JP" dirty="0"/>
          </a:p>
          <a:p>
            <a:pPr lvl="1"/>
            <a:r>
              <a:rPr lang="ja-JP" altLang="en-US" dirty="0"/>
              <a:t>比較したい平均値の対が実験前に指定されている場合に用いる</a:t>
            </a:r>
            <a:r>
              <a:rPr lang="en-US" altLang="ja-JP" dirty="0"/>
              <a:t>.</a:t>
            </a:r>
          </a:p>
          <a:p>
            <a:pPr lvl="1"/>
            <a:r>
              <a:rPr lang="ja-JP" altLang="en-US" dirty="0"/>
              <a:t>例えば</a:t>
            </a:r>
            <a:r>
              <a:rPr lang="en-US" altLang="ja-JP" dirty="0"/>
              <a:t>,</a:t>
            </a:r>
            <a:r>
              <a:rPr lang="ja-JP" altLang="en-US" dirty="0"/>
              <a:t>複数の実験条件と統制群との相違だけに関心がある場合</a:t>
            </a:r>
            <a:r>
              <a:rPr lang="en-US" altLang="ja-JP" dirty="0"/>
              <a:t>.</a:t>
            </a:r>
          </a:p>
          <a:p>
            <a:pPr lvl="1"/>
            <a:r>
              <a:rPr kumimoji="1" lang="en-US" altLang="ja-JP" dirty="0" err="1"/>
              <a:t>Dumn</a:t>
            </a:r>
            <a:r>
              <a:rPr kumimoji="1" lang="ja-JP" altLang="en-US" dirty="0"/>
              <a:t>法や</a:t>
            </a:r>
            <a:r>
              <a:rPr kumimoji="1" lang="en-US" altLang="ja-JP" dirty="0" err="1"/>
              <a:t>Sunnett</a:t>
            </a:r>
            <a:r>
              <a:rPr kumimoji="1" lang="ja-JP" altLang="en-US" dirty="0"/>
              <a:t>法などがある</a:t>
            </a:r>
            <a:r>
              <a:rPr kumimoji="1" lang="en-US" altLang="ja-JP" dirty="0"/>
              <a:t>.</a:t>
            </a:r>
          </a:p>
          <a:p>
            <a:pPr marL="0" indent="0">
              <a:buNone/>
            </a:pPr>
            <a:r>
              <a:rPr lang="en-US" altLang="ja-JP" dirty="0"/>
              <a:t>2.  </a:t>
            </a:r>
            <a:r>
              <a:rPr lang="ja-JP" altLang="en-US" dirty="0"/>
              <a:t>事後比較</a:t>
            </a:r>
            <a:endParaRPr lang="en-US" altLang="ja-JP" dirty="0"/>
          </a:p>
          <a:p>
            <a:pPr lvl="1"/>
            <a:r>
              <a:rPr kumimoji="1" lang="ja-JP" altLang="en-US" dirty="0"/>
              <a:t>前もって特定の水準間の差に関心があるわけではない場合に用いる</a:t>
            </a:r>
            <a:r>
              <a:rPr kumimoji="1" lang="en-US" altLang="ja-JP" dirty="0"/>
              <a:t>.</a:t>
            </a:r>
          </a:p>
          <a:p>
            <a:pPr lvl="1"/>
            <a:r>
              <a:rPr lang="ja-JP" altLang="en-US" dirty="0"/>
              <a:t>主効果が有意である時に</a:t>
            </a:r>
            <a:r>
              <a:rPr lang="en-US" altLang="ja-JP" dirty="0"/>
              <a:t>,</a:t>
            </a:r>
            <a:r>
              <a:rPr lang="ja-JP" altLang="en-US" dirty="0"/>
              <a:t>有意差の認められる水準を全て検出する目的で用いる</a:t>
            </a:r>
            <a:r>
              <a:rPr lang="en-US" altLang="ja-JP" dirty="0"/>
              <a:t>. </a:t>
            </a:r>
            <a:r>
              <a:rPr lang="ja-JP" altLang="en-US" dirty="0"/>
              <a:t>まず全体としてどこかに差があるかを検討し</a:t>
            </a:r>
            <a:r>
              <a:rPr lang="en-US" altLang="ja-JP" dirty="0"/>
              <a:t>, </a:t>
            </a:r>
            <a:r>
              <a:rPr lang="ja-JP" altLang="en-US" dirty="0"/>
              <a:t>その後でどこに差があるのかを検討する</a:t>
            </a:r>
            <a:r>
              <a:rPr lang="en-US" altLang="ja-JP" dirty="0"/>
              <a:t>.</a:t>
            </a:r>
          </a:p>
          <a:p>
            <a:pPr lvl="1"/>
            <a:r>
              <a:rPr lang="en-US" altLang="ja-JP" dirty="0"/>
              <a:t>Turkey</a:t>
            </a:r>
            <a:r>
              <a:rPr lang="ja-JP" altLang="en-US" dirty="0"/>
              <a:t>法（</a:t>
            </a:r>
            <a:r>
              <a:rPr lang="en-US" altLang="ja-JP" dirty="0"/>
              <a:t>Turkey</a:t>
            </a:r>
            <a:r>
              <a:rPr lang="ja-JP" altLang="en-US" dirty="0"/>
              <a:t>の</a:t>
            </a:r>
            <a:r>
              <a:rPr lang="en-US" altLang="ja-JP" dirty="0"/>
              <a:t>HSD</a:t>
            </a:r>
            <a:r>
              <a:rPr lang="ja-JP" altLang="en-US" dirty="0"/>
              <a:t>法</a:t>
            </a:r>
            <a:r>
              <a:rPr lang="en-US" altLang="ja-JP" dirty="0"/>
              <a:t>), LSD</a:t>
            </a:r>
            <a:r>
              <a:rPr lang="ja-JP" altLang="en-US" dirty="0"/>
              <a:t>法</a:t>
            </a:r>
            <a:r>
              <a:rPr lang="en-US" altLang="ja-JP" dirty="0"/>
              <a:t>,Ryan</a:t>
            </a:r>
            <a:r>
              <a:rPr lang="ja-JP" altLang="en-US" dirty="0"/>
              <a:t>法</a:t>
            </a:r>
            <a:r>
              <a:rPr lang="en-US" altLang="ja-JP" dirty="0"/>
              <a:t>,Duncan</a:t>
            </a:r>
            <a:r>
              <a:rPr lang="ja-JP" altLang="en-US" dirty="0"/>
              <a:t>法などの手法がある</a:t>
            </a:r>
            <a:r>
              <a:rPr lang="en-US" altLang="ja-JP" dirty="0"/>
              <a:t>.</a:t>
            </a:r>
          </a:p>
          <a:p>
            <a:pPr lvl="1"/>
            <a:r>
              <a:rPr kumimoji="1" lang="ja-JP" altLang="en-US" dirty="0"/>
              <a:t>前もって明確な仮説がない場合に行う</a:t>
            </a:r>
            <a:r>
              <a:rPr kumimoji="1" lang="en-US" altLang="ja-JP" dirty="0"/>
              <a:t>. </a:t>
            </a:r>
          </a:p>
        </p:txBody>
      </p:sp>
    </p:spTree>
    <p:extLst>
      <p:ext uri="{BB962C8B-B14F-4D97-AF65-F5344CB8AC3E}">
        <p14:creationId xmlns:p14="http://schemas.microsoft.com/office/powerpoint/2010/main" val="238222130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B24A87F-74BD-7543-8480-D33F8C8896DD}"/>
              </a:ext>
            </a:extLst>
          </p:cNvPr>
          <p:cNvSpPr>
            <a:spLocks noGrp="1"/>
          </p:cNvSpPr>
          <p:nvPr>
            <p:ph type="title"/>
          </p:nvPr>
        </p:nvSpPr>
        <p:spPr/>
        <p:txBody>
          <a:bodyPr/>
          <a:lstStyle/>
          <a:p>
            <a:r>
              <a:rPr kumimoji="1" lang="ja-JP" altLang="en-US"/>
              <a:t>参考資料</a:t>
            </a:r>
          </a:p>
        </p:txBody>
      </p:sp>
      <p:sp>
        <p:nvSpPr>
          <p:cNvPr id="3" name="コンテンツ プレースホルダー 2">
            <a:extLst>
              <a:ext uri="{FF2B5EF4-FFF2-40B4-BE49-F238E27FC236}">
                <a16:creationId xmlns:a16="http://schemas.microsoft.com/office/drawing/2014/main" id="{9E85EB26-8505-CD46-A803-0BE33EA60ED5}"/>
              </a:ext>
            </a:extLst>
          </p:cNvPr>
          <p:cNvSpPr>
            <a:spLocks noGrp="1"/>
          </p:cNvSpPr>
          <p:nvPr>
            <p:ph idx="1"/>
          </p:nvPr>
        </p:nvSpPr>
        <p:spPr/>
        <p:txBody>
          <a:bodyPr/>
          <a:lstStyle/>
          <a:p>
            <a:r>
              <a:rPr kumimoji="1" lang="ja-JP" altLang="en-US"/>
              <a:t>森俊昭・吉田寿夫</a:t>
            </a:r>
            <a:r>
              <a:rPr kumimoji="1" lang="en-US" altLang="ja-JP" dirty="0"/>
              <a:t> </a:t>
            </a:r>
            <a:r>
              <a:rPr kumimoji="1" lang="ja-JP" altLang="en-US"/>
              <a:t>編著　</a:t>
            </a:r>
            <a:r>
              <a:rPr kumimoji="1" lang="en-US" altLang="ja-JP" dirty="0"/>
              <a:t>1990</a:t>
            </a:r>
            <a:r>
              <a:rPr kumimoji="1" lang="ja-JP" altLang="en-US"/>
              <a:t> 心理学の</a:t>
            </a:r>
            <a:r>
              <a:rPr lang="ja-JP" altLang="en-US"/>
              <a:t>ためのデータ解析テクニカルブック　北大路書房</a:t>
            </a:r>
            <a:r>
              <a:rPr lang="en-US" altLang="ja-JP" dirty="0"/>
              <a:t>.</a:t>
            </a:r>
          </a:p>
          <a:p>
            <a:r>
              <a:rPr lang="ja-JP" altLang="en-US"/>
              <a:t>涌井良幸・涌井貞美</a:t>
            </a:r>
            <a:r>
              <a:rPr lang="ja-JP" altLang="en-US" dirty="0"/>
              <a:t>　</a:t>
            </a:r>
            <a:r>
              <a:rPr lang="en-US" altLang="ja-JP" dirty="0"/>
              <a:t>2015</a:t>
            </a:r>
            <a:r>
              <a:rPr lang="ja-JP" altLang="en-US"/>
              <a:t> </a:t>
            </a:r>
            <a:r>
              <a:rPr lang="en-US" altLang="ja-JP" dirty="0"/>
              <a:t> </a:t>
            </a:r>
            <a:r>
              <a:rPr lang="ja-JP" altLang="en-US"/>
              <a:t>統計学の図鑑　技術評論社</a:t>
            </a:r>
            <a:r>
              <a:rPr lang="en-US" altLang="ja-JP" dirty="0"/>
              <a:t>.</a:t>
            </a:r>
          </a:p>
          <a:p>
            <a:r>
              <a:rPr kumimoji="1" lang="ja-JP" altLang="en-US"/>
              <a:t>南風原朝和</a:t>
            </a:r>
            <a:r>
              <a:rPr lang="en-US" altLang="ja-JP" dirty="0"/>
              <a:t>  2002 </a:t>
            </a:r>
            <a:r>
              <a:rPr kumimoji="1" lang="ja-JP" altLang="en-US"/>
              <a:t>心理学統計学の基礎</a:t>
            </a:r>
            <a:r>
              <a:rPr kumimoji="1" lang="en-US" altLang="ja-JP" dirty="0"/>
              <a:t> </a:t>
            </a:r>
            <a:r>
              <a:rPr lang="ja-JP" altLang="en-US"/>
              <a:t>有斐閣アルマ</a:t>
            </a:r>
            <a:r>
              <a:rPr lang="en-US" altLang="ja-JP"/>
              <a:t>.</a:t>
            </a:r>
            <a:endParaRPr kumimoji="1" lang="ja-JP" altLang="en-US"/>
          </a:p>
        </p:txBody>
      </p:sp>
    </p:spTree>
    <p:extLst>
      <p:ext uri="{BB962C8B-B14F-4D97-AF65-F5344CB8AC3E}">
        <p14:creationId xmlns:p14="http://schemas.microsoft.com/office/powerpoint/2010/main" val="7456950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F79E595-4C6A-AE4D-9582-D0FAF4AD4FE4}"/>
              </a:ext>
            </a:extLst>
          </p:cNvPr>
          <p:cNvSpPr>
            <a:spLocks noGrp="1"/>
          </p:cNvSpPr>
          <p:nvPr>
            <p:ph type="title"/>
          </p:nvPr>
        </p:nvSpPr>
        <p:spPr/>
        <p:txBody>
          <a:bodyPr/>
          <a:lstStyle/>
          <a:p>
            <a:r>
              <a:rPr lang="ja-JP" altLang="en-US"/>
              <a:t>分析のイメージ</a:t>
            </a:r>
            <a:endParaRPr kumimoji="1" lang="ja-JP" altLang="en-US"/>
          </a:p>
        </p:txBody>
      </p:sp>
      <p:sp>
        <p:nvSpPr>
          <p:cNvPr id="3" name="コンテンツ プレースホルダー 2">
            <a:extLst>
              <a:ext uri="{FF2B5EF4-FFF2-40B4-BE49-F238E27FC236}">
                <a16:creationId xmlns:a16="http://schemas.microsoft.com/office/drawing/2014/main" id="{F5CF3FE5-F317-B248-A0EB-A0B68BB0CECC}"/>
              </a:ext>
            </a:extLst>
          </p:cNvPr>
          <p:cNvSpPr>
            <a:spLocks noGrp="1"/>
          </p:cNvSpPr>
          <p:nvPr>
            <p:ph idx="1"/>
          </p:nvPr>
        </p:nvSpPr>
        <p:spPr>
          <a:xfrm>
            <a:off x="6522720" y="1825625"/>
            <a:ext cx="5047488" cy="4351338"/>
          </a:xfrm>
        </p:spPr>
        <p:txBody>
          <a:bodyPr/>
          <a:lstStyle/>
          <a:p>
            <a:r>
              <a:rPr kumimoji="1" lang="ja-JP" altLang="en-US"/>
              <a:t>新種米と肥料の相性の調査</a:t>
            </a:r>
            <a:endParaRPr kumimoji="1" lang="en-US" altLang="ja-JP" dirty="0"/>
          </a:p>
          <a:p>
            <a:r>
              <a:rPr lang="ja-JP" altLang="en-US"/>
              <a:t>肥料</a:t>
            </a:r>
            <a:r>
              <a:rPr lang="en-US" altLang="ja-JP" dirty="0"/>
              <a:t>A,B,C</a:t>
            </a:r>
            <a:r>
              <a:rPr lang="ja-JP" altLang="en-US"/>
              <a:t>を使用したところ</a:t>
            </a:r>
            <a:r>
              <a:rPr lang="en-US" altLang="ja-JP" dirty="0"/>
              <a:t>,</a:t>
            </a:r>
            <a:r>
              <a:rPr lang="ja-JP" altLang="en-US"/>
              <a:t> 平均収穫量は肥料</a:t>
            </a:r>
            <a:r>
              <a:rPr lang="en-US" altLang="ja-JP" dirty="0"/>
              <a:t>B</a:t>
            </a:r>
            <a:r>
              <a:rPr lang="ja-JP" altLang="en-US"/>
              <a:t>が一番だった。</a:t>
            </a:r>
            <a:endParaRPr lang="en-US" altLang="ja-JP" dirty="0"/>
          </a:p>
          <a:p>
            <a:pPr marL="0" indent="0">
              <a:buNone/>
            </a:pPr>
            <a:endParaRPr lang="en-US" altLang="ja-JP" dirty="0"/>
          </a:p>
          <a:p>
            <a:pPr marL="0" indent="0">
              <a:buNone/>
            </a:pPr>
            <a:endParaRPr lang="en-US" altLang="ja-JP" dirty="0"/>
          </a:p>
          <a:p>
            <a:r>
              <a:rPr lang="ja-JP" altLang="en-US"/>
              <a:t>肥料</a:t>
            </a:r>
            <a:r>
              <a:rPr lang="en-US" altLang="ja-JP" dirty="0"/>
              <a:t>B</a:t>
            </a:r>
            <a:r>
              <a:rPr lang="ja-JP" altLang="en-US"/>
              <a:t>がよく効くのか？</a:t>
            </a:r>
            <a:endParaRPr lang="en-US" altLang="ja-JP" dirty="0"/>
          </a:p>
          <a:p>
            <a:r>
              <a:rPr lang="ja-JP" altLang="en-US"/>
              <a:t>統計誤差なのか？</a:t>
            </a:r>
            <a:endParaRPr lang="en-US" altLang="ja-JP" dirty="0"/>
          </a:p>
        </p:txBody>
      </p:sp>
      <p:pic>
        <p:nvPicPr>
          <p:cNvPr id="4" name="図 3">
            <a:extLst>
              <a:ext uri="{FF2B5EF4-FFF2-40B4-BE49-F238E27FC236}">
                <a16:creationId xmlns:a16="http://schemas.microsoft.com/office/drawing/2014/main" id="{CF74B3E8-062B-E941-8DD6-F99255CC08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4128" y="1472459"/>
            <a:ext cx="5770042" cy="4299009"/>
          </a:xfrm>
          <a:prstGeom prst="rect">
            <a:avLst/>
          </a:prstGeom>
        </p:spPr>
      </p:pic>
      <p:sp>
        <p:nvSpPr>
          <p:cNvPr id="5" name="角丸四角形 4">
            <a:extLst>
              <a:ext uri="{FF2B5EF4-FFF2-40B4-BE49-F238E27FC236}">
                <a16:creationId xmlns:a16="http://schemas.microsoft.com/office/drawing/2014/main" id="{B4B6670D-0AA1-E444-AA8B-53D47311FD3A}"/>
              </a:ext>
            </a:extLst>
          </p:cNvPr>
          <p:cNvSpPr/>
          <p:nvPr/>
        </p:nvSpPr>
        <p:spPr>
          <a:xfrm>
            <a:off x="6522720" y="4401312"/>
            <a:ext cx="4608576" cy="1370156"/>
          </a:xfrm>
          <a:prstGeom prst="round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下矢印 5">
            <a:extLst>
              <a:ext uri="{FF2B5EF4-FFF2-40B4-BE49-F238E27FC236}">
                <a16:creationId xmlns:a16="http://schemas.microsoft.com/office/drawing/2014/main" id="{33864CDC-E281-744F-B854-6BBA69921184}"/>
              </a:ext>
            </a:extLst>
          </p:cNvPr>
          <p:cNvSpPr/>
          <p:nvPr/>
        </p:nvSpPr>
        <p:spPr>
          <a:xfrm>
            <a:off x="8321040" y="3499104"/>
            <a:ext cx="688848" cy="76727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04724558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3834D84-003E-734D-95C3-98F54830E741}"/>
              </a:ext>
            </a:extLst>
          </p:cNvPr>
          <p:cNvSpPr>
            <a:spLocks noGrp="1"/>
          </p:cNvSpPr>
          <p:nvPr>
            <p:ph type="title"/>
          </p:nvPr>
        </p:nvSpPr>
        <p:spPr/>
        <p:txBody>
          <a:bodyPr/>
          <a:lstStyle/>
          <a:p>
            <a:r>
              <a:rPr kumimoji="1" lang="ja-JP" altLang="en-US" dirty="0"/>
              <a:t>実験研究の基礎概念</a:t>
            </a:r>
          </a:p>
        </p:txBody>
      </p:sp>
      <p:sp>
        <p:nvSpPr>
          <p:cNvPr id="3" name="コンテンツ プレースホルダー 2">
            <a:extLst>
              <a:ext uri="{FF2B5EF4-FFF2-40B4-BE49-F238E27FC236}">
                <a16:creationId xmlns:a16="http://schemas.microsoft.com/office/drawing/2014/main" id="{B540AC7F-BC47-9E4E-A178-95ED2267DDB4}"/>
              </a:ext>
            </a:extLst>
          </p:cNvPr>
          <p:cNvSpPr>
            <a:spLocks noGrp="1"/>
          </p:cNvSpPr>
          <p:nvPr>
            <p:ph idx="1"/>
          </p:nvPr>
        </p:nvSpPr>
        <p:spPr/>
        <p:txBody>
          <a:bodyPr>
            <a:normAutofit fontScale="92500" lnSpcReduction="20000"/>
          </a:bodyPr>
          <a:lstStyle/>
          <a:p>
            <a:r>
              <a:rPr kumimoji="1" lang="ja-JP" altLang="en-US" dirty="0"/>
              <a:t>実験とは</a:t>
            </a:r>
            <a:r>
              <a:rPr kumimoji="1" lang="en-US" altLang="ja-JP" dirty="0"/>
              <a:t>,</a:t>
            </a:r>
            <a:r>
              <a:rPr kumimoji="1" lang="ja-JP" altLang="en-US" dirty="0"/>
              <a:t>いくつかの変数の値を研究者が創作し</a:t>
            </a:r>
            <a:r>
              <a:rPr kumimoji="1" lang="en-US" altLang="ja-JP" dirty="0"/>
              <a:t>, </a:t>
            </a:r>
            <a:r>
              <a:rPr kumimoji="1" lang="ja-JP" altLang="en-US" dirty="0"/>
              <a:t>それが別の変数にどう影響するかを調べる研究のことである</a:t>
            </a:r>
            <a:r>
              <a:rPr kumimoji="1" lang="en-US" altLang="ja-JP" dirty="0"/>
              <a:t>.</a:t>
            </a:r>
          </a:p>
          <a:p>
            <a:r>
              <a:rPr lang="ja-JP" altLang="en-US" dirty="0"/>
              <a:t>したがって実験研究では</a:t>
            </a:r>
            <a:r>
              <a:rPr lang="en-US" altLang="ja-JP" dirty="0"/>
              <a:t>,</a:t>
            </a:r>
            <a:r>
              <a:rPr lang="ja-JP" altLang="en-US" dirty="0"/>
              <a:t>変数は次の</a:t>
            </a:r>
            <a:r>
              <a:rPr lang="en-US" altLang="ja-JP" dirty="0"/>
              <a:t>3</a:t>
            </a:r>
            <a:r>
              <a:rPr lang="ja-JP" altLang="en-US" dirty="0"/>
              <a:t>つのどれかに分類されることになる</a:t>
            </a:r>
            <a:r>
              <a:rPr lang="en-US" altLang="ja-JP" dirty="0"/>
              <a:t>.</a:t>
            </a:r>
          </a:p>
          <a:p>
            <a:pPr marL="971550" lvl="1" indent="-514350">
              <a:buFont typeface="+mj-lt"/>
              <a:buAutoNum type="arabicPeriod"/>
            </a:pPr>
            <a:r>
              <a:rPr lang="ja-JP" altLang="en-US" dirty="0"/>
              <a:t>従属変数：推定される変数</a:t>
            </a:r>
            <a:r>
              <a:rPr lang="en-US" altLang="ja-JP" dirty="0"/>
              <a:t>. </a:t>
            </a:r>
            <a:r>
              <a:rPr lang="ja-JP" altLang="en-US" dirty="0"/>
              <a:t>「原因・結果」という文脈で言えば結果の側</a:t>
            </a:r>
            <a:endParaRPr lang="en-US" altLang="ja-JP" dirty="0"/>
          </a:p>
          <a:p>
            <a:pPr marL="971550" lvl="1" indent="-514350">
              <a:buFont typeface="+mj-lt"/>
              <a:buAutoNum type="arabicPeriod"/>
            </a:pPr>
            <a:r>
              <a:rPr lang="ja-JP" altLang="en-US" dirty="0"/>
              <a:t>独立変数：研究者が創作する変数</a:t>
            </a:r>
            <a:r>
              <a:rPr lang="en-US" altLang="ja-JP" dirty="0"/>
              <a:t>. </a:t>
            </a:r>
            <a:r>
              <a:rPr lang="ja-JP" altLang="en-US" dirty="0"/>
              <a:t>要因</a:t>
            </a:r>
            <a:r>
              <a:rPr lang="en-US" altLang="ja-JP" dirty="0"/>
              <a:t>,</a:t>
            </a:r>
            <a:r>
              <a:rPr lang="ja-JP" altLang="en-US" dirty="0"/>
              <a:t>処理</a:t>
            </a:r>
            <a:r>
              <a:rPr lang="en-US" altLang="ja-JP" dirty="0"/>
              <a:t>,</a:t>
            </a:r>
            <a:r>
              <a:rPr lang="ja-JP" altLang="en-US" dirty="0"/>
              <a:t>説明変数などともいう</a:t>
            </a:r>
            <a:r>
              <a:rPr lang="en-US" altLang="ja-JP" dirty="0"/>
              <a:t>.</a:t>
            </a:r>
          </a:p>
          <a:p>
            <a:pPr marL="971550" lvl="1" indent="-514350">
              <a:buFont typeface="+mj-lt"/>
              <a:buAutoNum type="arabicPeriod"/>
            </a:pPr>
            <a:r>
              <a:rPr lang="ja-JP" altLang="en-US" dirty="0"/>
              <a:t>余剰変数：従属変数に影響を与えるかもしれないのに</a:t>
            </a:r>
            <a:r>
              <a:rPr lang="en-US" altLang="ja-JP" dirty="0"/>
              <a:t>,</a:t>
            </a:r>
            <a:r>
              <a:rPr lang="ja-JP" altLang="en-US" dirty="0"/>
              <a:t>研究者が操作していない変数</a:t>
            </a:r>
            <a:r>
              <a:rPr lang="en-US" altLang="ja-JP" dirty="0"/>
              <a:t>. </a:t>
            </a:r>
          </a:p>
          <a:p>
            <a:r>
              <a:rPr lang="ja-JP" altLang="en-US" dirty="0"/>
              <a:t>独立変数のとる値は</a:t>
            </a:r>
            <a:r>
              <a:rPr lang="en-US" altLang="ja-JP" dirty="0"/>
              <a:t>,</a:t>
            </a:r>
            <a:r>
              <a:rPr lang="ja-JP" altLang="en-US" dirty="0"/>
              <a:t>いくつかに限られるのがふつうである</a:t>
            </a:r>
            <a:r>
              <a:rPr lang="en-US" altLang="ja-JP" dirty="0"/>
              <a:t>.</a:t>
            </a:r>
            <a:r>
              <a:rPr lang="ja-JP" altLang="en-US" dirty="0"/>
              <a:t>このとき</a:t>
            </a:r>
            <a:r>
              <a:rPr lang="en-US" altLang="ja-JP" dirty="0"/>
              <a:t>,</a:t>
            </a:r>
            <a:r>
              <a:rPr lang="ja-JP" altLang="en-US" dirty="0"/>
              <a:t>それぞれの値を水準という</a:t>
            </a:r>
            <a:r>
              <a:rPr lang="en-US" altLang="ja-JP" dirty="0"/>
              <a:t>.</a:t>
            </a:r>
          </a:p>
          <a:p>
            <a:r>
              <a:rPr lang="ja-JP" altLang="en-US" dirty="0"/>
              <a:t>独立変数が複数ある実験の場合</a:t>
            </a:r>
            <a:r>
              <a:rPr lang="en-US" altLang="ja-JP" dirty="0"/>
              <a:t>,</a:t>
            </a:r>
            <a:r>
              <a:rPr lang="ja-JP" altLang="en-US" dirty="0"/>
              <a:t>水準と水準の組み合わせのことをセルという</a:t>
            </a:r>
            <a:r>
              <a:rPr lang="en-US" altLang="ja-JP" dirty="0"/>
              <a:t>.</a:t>
            </a:r>
          </a:p>
          <a:p>
            <a:r>
              <a:rPr lang="ja-JP" altLang="en-US" dirty="0"/>
              <a:t>あるセルのなかにある測定値の数のことを</a:t>
            </a:r>
            <a:r>
              <a:rPr lang="en-US" altLang="ja-JP" dirty="0"/>
              <a:t>,</a:t>
            </a:r>
            <a:r>
              <a:rPr lang="ja-JP" altLang="en-US" dirty="0"/>
              <a:t>繰り返し数と呼ぶ</a:t>
            </a:r>
            <a:r>
              <a:rPr lang="en-US" altLang="ja-JP" dirty="0"/>
              <a:t>.</a:t>
            </a:r>
          </a:p>
          <a:p>
            <a:pPr marL="0" indent="0">
              <a:buNone/>
            </a:pPr>
            <a:endParaRPr lang="en-US" altLang="ja-JP" dirty="0"/>
          </a:p>
        </p:txBody>
      </p:sp>
    </p:spTree>
    <p:extLst>
      <p:ext uri="{BB962C8B-B14F-4D97-AF65-F5344CB8AC3E}">
        <p14:creationId xmlns:p14="http://schemas.microsoft.com/office/powerpoint/2010/main" val="260306092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715167F-E982-E74F-B462-CED27DB14353}"/>
              </a:ext>
            </a:extLst>
          </p:cNvPr>
          <p:cNvSpPr>
            <a:spLocks noGrp="1"/>
          </p:cNvSpPr>
          <p:nvPr>
            <p:ph type="title"/>
          </p:nvPr>
        </p:nvSpPr>
        <p:spPr/>
        <p:txBody>
          <a:bodyPr/>
          <a:lstStyle/>
          <a:p>
            <a:endParaRPr kumimoji="1" lang="ja-JP" altLang="en-US"/>
          </a:p>
        </p:txBody>
      </p:sp>
      <p:sp>
        <p:nvSpPr>
          <p:cNvPr id="3" name="コンテンツ プレースホルダー 2">
            <a:extLst>
              <a:ext uri="{FF2B5EF4-FFF2-40B4-BE49-F238E27FC236}">
                <a16:creationId xmlns:a16="http://schemas.microsoft.com/office/drawing/2014/main" id="{93AD1944-311D-9948-A4CA-9BFAF64C3E84}"/>
              </a:ext>
            </a:extLst>
          </p:cNvPr>
          <p:cNvSpPr>
            <a:spLocks noGrp="1"/>
          </p:cNvSpPr>
          <p:nvPr>
            <p:ph idx="1"/>
          </p:nvPr>
        </p:nvSpPr>
        <p:spPr/>
        <p:txBody>
          <a:bodyPr/>
          <a:lstStyle/>
          <a:p>
            <a:r>
              <a:rPr lang="en-US" altLang="ja-JP" dirty="0">
                <a:hlinkClick r:id="rId2"/>
              </a:rPr>
              <a:t>http://yaplog.jp/bks-psycho/archive/38</a:t>
            </a:r>
            <a:endParaRPr lang="en-US" altLang="ja-JP" dirty="0"/>
          </a:p>
          <a:p>
            <a:endParaRPr kumimoji="1" lang="ja-JP" altLang="en-US" dirty="0"/>
          </a:p>
        </p:txBody>
      </p:sp>
    </p:spTree>
    <p:extLst>
      <p:ext uri="{BB962C8B-B14F-4D97-AF65-F5344CB8AC3E}">
        <p14:creationId xmlns:p14="http://schemas.microsoft.com/office/powerpoint/2010/main" val="241248262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F1A0989-ABE3-DE4A-B0ED-844AF44EC05D}"/>
              </a:ext>
            </a:extLst>
          </p:cNvPr>
          <p:cNvSpPr>
            <a:spLocks noGrp="1"/>
          </p:cNvSpPr>
          <p:nvPr>
            <p:ph type="title"/>
          </p:nvPr>
        </p:nvSpPr>
        <p:spPr>
          <a:xfrm>
            <a:off x="603990" y="201007"/>
            <a:ext cx="10515600" cy="1325563"/>
          </a:xfrm>
        </p:spPr>
        <p:txBody>
          <a:bodyPr/>
          <a:lstStyle/>
          <a:p>
            <a:r>
              <a:rPr kumimoji="1" lang="ja-JP" altLang="en-US" dirty="0"/>
              <a:t>なぜ平均値の比較に「分散」分析なのか</a:t>
            </a:r>
          </a:p>
        </p:txBody>
      </p:sp>
      <p:sp>
        <p:nvSpPr>
          <p:cNvPr id="3" name="コンテンツ プレースホルダー 2">
            <a:extLst>
              <a:ext uri="{FF2B5EF4-FFF2-40B4-BE49-F238E27FC236}">
                <a16:creationId xmlns:a16="http://schemas.microsoft.com/office/drawing/2014/main" id="{D79EFD4C-B825-6942-B2CD-C3A89BFA9EDC}"/>
              </a:ext>
            </a:extLst>
          </p:cNvPr>
          <p:cNvSpPr>
            <a:spLocks noGrp="1"/>
          </p:cNvSpPr>
          <p:nvPr>
            <p:ph idx="1"/>
          </p:nvPr>
        </p:nvSpPr>
        <p:spPr>
          <a:xfrm>
            <a:off x="878739" y="1600251"/>
            <a:ext cx="10864266" cy="1771015"/>
          </a:xfrm>
        </p:spPr>
        <p:txBody>
          <a:bodyPr>
            <a:normAutofit/>
          </a:bodyPr>
          <a:lstStyle/>
          <a:p>
            <a:r>
              <a:rPr kumimoji="1" lang="ja-JP" altLang="en-US" dirty="0"/>
              <a:t>分散分析では</a:t>
            </a:r>
            <a:r>
              <a:rPr kumimoji="1" lang="en-US" altLang="ja-JP" dirty="0"/>
              <a:t>,(1)</a:t>
            </a:r>
            <a:r>
              <a:rPr kumimoji="1" lang="ja-JP" altLang="en-US" dirty="0"/>
              <a:t>測定値の全体平均からの変動が</a:t>
            </a:r>
            <a:r>
              <a:rPr kumimoji="1" lang="en-US" altLang="ja-JP" dirty="0"/>
              <a:t>,(2)</a:t>
            </a:r>
            <a:r>
              <a:rPr kumimoji="1" lang="ja-JP" altLang="en-US" dirty="0"/>
              <a:t>要因の効果に基づく変動</a:t>
            </a:r>
            <a:r>
              <a:rPr kumimoji="1" lang="en-US" altLang="ja-JP" dirty="0"/>
              <a:t>+(3)</a:t>
            </a:r>
            <a:r>
              <a:rPr kumimoji="1" lang="ja-JP" altLang="en-US" dirty="0"/>
              <a:t>水準内での偶然的な変動に反映されるとする</a:t>
            </a:r>
            <a:r>
              <a:rPr kumimoji="1" lang="en-US" altLang="ja-JP" dirty="0"/>
              <a:t>.</a:t>
            </a:r>
          </a:p>
          <a:p>
            <a:r>
              <a:rPr kumimoji="1" lang="ja-JP" altLang="en-US" dirty="0"/>
              <a:t>つまり</a:t>
            </a:r>
            <a:r>
              <a:rPr kumimoji="1" lang="en-US" altLang="ja-JP" dirty="0"/>
              <a:t>(1)</a:t>
            </a:r>
            <a:r>
              <a:rPr kumimoji="1" lang="ja-JP" altLang="en-US" dirty="0"/>
              <a:t>測定値の分散は</a:t>
            </a:r>
            <a:r>
              <a:rPr kumimoji="1" lang="en-US" altLang="ja-JP" dirty="0"/>
              <a:t>,(2)</a:t>
            </a:r>
            <a:r>
              <a:rPr kumimoji="1" lang="ja-JP" altLang="en-US" dirty="0"/>
              <a:t>要因で説明される分散と</a:t>
            </a:r>
            <a:r>
              <a:rPr kumimoji="1" lang="en-US" altLang="ja-JP" dirty="0"/>
              <a:t>,(3)</a:t>
            </a:r>
            <a:r>
              <a:rPr kumimoji="1" lang="ja-JP" altLang="en-US" dirty="0"/>
              <a:t>要因では説明できない部分に分解できる</a:t>
            </a:r>
            <a:r>
              <a:rPr kumimoji="1" lang="en-US" altLang="ja-JP" dirty="0"/>
              <a:t>.</a:t>
            </a:r>
          </a:p>
        </p:txBody>
      </p:sp>
      <p:graphicFrame>
        <p:nvGraphicFramePr>
          <p:cNvPr id="4" name="表 3">
            <a:extLst>
              <a:ext uri="{FF2B5EF4-FFF2-40B4-BE49-F238E27FC236}">
                <a16:creationId xmlns:a16="http://schemas.microsoft.com/office/drawing/2014/main" id="{08E5EBE5-E64A-F845-BA8D-8149AA708102}"/>
              </a:ext>
            </a:extLst>
          </p:cNvPr>
          <p:cNvGraphicFramePr>
            <a:graphicFrameLocks noGrp="1"/>
          </p:cNvGraphicFramePr>
          <p:nvPr>
            <p:extLst>
              <p:ext uri="{D42A27DB-BD31-4B8C-83A1-F6EECF244321}">
                <p14:modId xmlns:p14="http://schemas.microsoft.com/office/powerpoint/2010/main" val="3146583399"/>
              </p:ext>
            </p:extLst>
          </p:nvPr>
        </p:nvGraphicFramePr>
        <p:xfrm>
          <a:off x="603990" y="3741682"/>
          <a:ext cx="1534160" cy="2358408"/>
        </p:xfrm>
        <a:graphic>
          <a:graphicData uri="http://schemas.openxmlformats.org/drawingml/2006/table">
            <a:tbl>
              <a:tblPr firstRow="1" bandRow="1">
                <a:tableStyleId>{0505E3EF-67EA-436B-97B2-0124C06EBD24}</a:tableStyleId>
              </a:tblPr>
              <a:tblGrid>
                <a:gridCol w="767080">
                  <a:extLst>
                    <a:ext uri="{9D8B030D-6E8A-4147-A177-3AD203B41FA5}">
                      <a16:colId xmlns:a16="http://schemas.microsoft.com/office/drawing/2014/main" val="2781572229"/>
                    </a:ext>
                  </a:extLst>
                </a:gridCol>
                <a:gridCol w="767080">
                  <a:extLst>
                    <a:ext uri="{9D8B030D-6E8A-4147-A177-3AD203B41FA5}">
                      <a16:colId xmlns:a16="http://schemas.microsoft.com/office/drawing/2014/main" val="2827361122"/>
                    </a:ext>
                  </a:extLst>
                </a:gridCol>
              </a:tblGrid>
              <a:tr h="243625">
                <a:tc gridSpan="2">
                  <a:txBody>
                    <a:bodyPr/>
                    <a:lstStyle/>
                    <a:p>
                      <a:pPr algn="ctr"/>
                      <a:r>
                        <a:rPr kumimoji="1" lang="ja-JP" altLang="en-US" sz="1600" dirty="0"/>
                        <a:t>測定値</a:t>
                      </a:r>
                    </a:p>
                  </a:txBody>
                  <a:tcPr/>
                </a:tc>
                <a:tc hMerge="1">
                  <a:txBody>
                    <a:bodyPr/>
                    <a:lstStyle/>
                    <a:p>
                      <a:endParaRPr kumimoji="1" lang="ja-JP" altLang="en-US" dirty="0"/>
                    </a:p>
                  </a:txBody>
                  <a:tcPr/>
                </a:tc>
                <a:extLst>
                  <a:ext uri="{0D108BD9-81ED-4DB2-BD59-A6C34878D82A}">
                    <a16:rowId xmlns:a16="http://schemas.microsoft.com/office/drawing/2014/main" val="693872076"/>
                  </a:ext>
                </a:extLst>
              </a:tr>
              <a:tr h="346728">
                <a:tc>
                  <a:txBody>
                    <a:bodyPr/>
                    <a:lstStyle/>
                    <a:p>
                      <a:pPr algn="ctr"/>
                      <a:r>
                        <a:rPr kumimoji="1" lang="ja-JP" altLang="en-US" sz="1600" dirty="0"/>
                        <a:t>男性</a:t>
                      </a:r>
                    </a:p>
                  </a:txBody>
                  <a:tcPr/>
                </a:tc>
                <a:tc>
                  <a:txBody>
                    <a:bodyPr/>
                    <a:lstStyle/>
                    <a:p>
                      <a:pPr algn="ctr"/>
                      <a:r>
                        <a:rPr kumimoji="1" lang="ja-JP" altLang="en-US" sz="1600" dirty="0"/>
                        <a:t>女性</a:t>
                      </a:r>
                    </a:p>
                  </a:txBody>
                  <a:tcPr/>
                </a:tc>
                <a:extLst>
                  <a:ext uri="{0D108BD9-81ED-4DB2-BD59-A6C34878D82A}">
                    <a16:rowId xmlns:a16="http://schemas.microsoft.com/office/drawing/2014/main" val="2594704726"/>
                  </a:ext>
                </a:extLst>
              </a:tr>
              <a:tr h="243625">
                <a:tc>
                  <a:txBody>
                    <a:bodyPr/>
                    <a:lstStyle/>
                    <a:p>
                      <a:pPr algn="ctr"/>
                      <a:r>
                        <a:rPr kumimoji="1" lang="en-US" altLang="ja-JP" sz="1600" dirty="0"/>
                        <a:t>19</a:t>
                      </a:r>
                      <a:endParaRPr kumimoji="1" lang="ja-JP" altLang="en-US" sz="1600" dirty="0"/>
                    </a:p>
                  </a:txBody>
                  <a:tcPr/>
                </a:tc>
                <a:tc>
                  <a:txBody>
                    <a:bodyPr/>
                    <a:lstStyle/>
                    <a:p>
                      <a:pPr algn="ctr"/>
                      <a:r>
                        <a:rPr kumimoji="1" lang="en-US" altLang="ja-JP" sz="1600" dirty="0"/>
                        <a:t>22</a:t>
                      </a:r>
                      <a:endParaRPr kumimoji="1" lang="ja-JP" altLang="en-US" sz="1600" dirty="0"/>
                    </a:p>
                  </a:txBody>
                  <a:tcPr/>
                </a:tc>
                <a:extLst>
                  <a:ext uri="{0D108BD9-81ED-4DB2-BD59-A6C34878D82A}">
                    <a16:rowId xmlns:a16="http://schemas.microsoft.com/office/drawing/2014/main" val="2599092641"/>
                  </a:ext>
                </a:extLst>
              </a:tr>
              <a:tr h="243625">
                <a:tc>
                  <a:txBody>
                    <a:bodyPr/>
                    <a:lstStyle/>
                    <a:p>
                      <a:pPr algn="ctr"/>
                      <a:r>
                        <a:rPr kumimoji="1" lang="en-US" altLang="ja-JP" sz="1600" dirty="0"/>
                        <a:t>13</a:t>
                      </a:r>
                      <a:endParaRPr kumimoji="1" lang="ja-JP" altLang="en-US" sz="1600" dirty="0"/>
                    </a:p>
                  </a:txBody>
                  <a:tcPr/>
                </a:tc>
                <a:tc>
                  <a:txBody>
                    <a:bodyPr/>
                    <a:lstStyle/>
                    <a:p>
                      <a:pPr algn="ctr"/>
                      <a:r>
                        <a:rPr kumimoji="1" lang="en-US" altLang="ja-JP" sz="1600" dirty="0"/>
                        <a:t>24</a:t>
                      </a:r>
                      <a:endParaRPr kumimoji="1" lang="ja-JP" altLang="en-US" sz="1600" dirty="0"/>
                    </a:p>
                  </a:txBody>
                  <a:tcPr/>
                </a:tc>
                <a:extLst>
                  <a:ext uri="{0D108BD9-81ED-4DB2-BD59-A6C34878D82A}">
                    <a16:rowId xmlns:a16="http://schemas.microsoft.com/office/drawing/2014/main" val="4056271977"/>
                  </a:ext>
                </a:extLst>
              </a:tr>
              <a:tr h="243625">
                <a:tc>
                  <a:txBody>
                    <a:bodyPr/>
                    <a:lstStyle/>
                    <a:p>
                      <a:pPr algn="ctr"/>
                      <a:r>
                        <a:rPr kumimoji="1" lang="en-US" altLang="ja-JP" sz="1600" dirty="0"/>
                        <a:t>21</a:t>
                      </a:r>
                      <a:endParaRPr kumimoji="1" lang="ja-JP" altLang="en-US" sz="1600" dirty="0"/>
                    </a:p>
                  </a:txBody>
                  <a:tcPr/>
                </a:tc>
                <a:tc>
                  <a:txBody>
                    <a:bodyPr/>
                    <a:lstStyle/>
                    <a:p>
                      <a:pPr algn="ctr"/>
                      <a:r>
                        <a:rPr kumimoji="1" lang="en-US" altLang="ja-JP" sz="1600" dirty="0"/>
                        <a:t>25</a:t>
                      </a:r>
                      <a:endParaRPr kumimoji="1" lang="ja-JP" altLang="en-US" sz="1600" dirty="0"/>
                    </a:p>
                  </a:txBody>
                  <a:tcPr/>
                </a:tc>
                <a:extLst>
                  <a:ext uri="{0D108BD9-81ED-4DB2-BD59-A6C34878D82A}">
                    <a16:rowId xmlns:a16="http://schemas.microsoft.com/office/drawing/2014/main" val="1086520917"/>
                  </a:ext>
                </a:extLst>
              </a:tr>
              <a:tr h="243625">
                <a:tc>
                  <a:txBody>
                    <a:bodyPr/>
                    <a:lstStyle/>
                    <a:p>
                      <a:pPr algn="ctr"/>
                      <a:r>
                        <a:rPr kumimoji="1" lang="en-US" altLang="ja-JP" sz="1600" dirty="0"/>
                        <a:t>17</a:t>
                      </a:r>
                      <a:endParaRPr kumimoji="1" lang="ja-JP" altLang="en-US" sz="1600" dirty="0"/>
                    </a:p>
                  </a:txBody>
                  <a:tcPr/>
                </a:tc>
                <a:tc>
                  <a:txBody>
                    <a:bodyPr/>
                    <a:lstStyle/>
                    <a:p>
                      <a:pPr algn="ctr"/>
                      <a:r>
                        <a:rPr kumimoji="1" lang="en-US" altLang="ja-JP" sz="1600" dirty="0"/>
                        <a:t>23</a:t>
                      </a:r>
                      <a:endParaRPr kumimoji="1" lang="ja-JP" altLang="en-US" sz="1600" dirty="0"/>
                    </a:p>
                  </a:txBody>
                  <a:tcPr/>
                </a:tc>
                <a:extLst>
                  <a:ext uri="{0D108BD9-81ED-4DB2-BD59-A6C34878D82A}">
                    <a16:rowId xmlns:a16="http://schemas.microsoft.com/office/drawing/2014/main" val="3885016359"/>
                  </a:ext>
                </a:extLst>
              </a:tr>
              <a:tr h="243625">
                <a:tc>
                  <a:txBody>
                    <a:bodyPr/>
                    <a:lstStyle/>
                    <a:p>
                      <a:pPr algn="ctr"/>
                      <a:r>
                        <a:rPr kumimoji="1" lang="en-US" altLang="ja-JP" sz="1600" dirty="0"/>
                        <a:t>15</a:t>
                      </a:r>
                      <a:endParaRPr kumimoji="1" lang="ja-JP" altLang="en-US" sz="1600" dirty="0"/>
                    </a:p>
                  </a:txBody>
                  <a:tcPr/>
                </a:tc>
                <a:tc>
                  <a:txBody>
                    <a:bodyPr/>
                    <a:lstStyle/>
                    <a:p>
                      <a:pPr algn="ctr"/>
                      <a:r>
                        <a:rPr kumimoji="1" lang="en-US" altLang="ja-JP" sz="1600" dirty="0"/>
                        <a:t>21</a:t>
                      </a:r>
                      <a:endParaRPr kumimoji="1" lang="ja-JP" altLang="en-US" sz="1600" dirty="0"/>
                    </a:p>
                  </a:txBody>
                  <a:tcPr/>
                </a:tc>
                <a:extLst>
                  <a:ext uri="{0D108BD9-81ED-4DB2-BD59-A6C34878D82A}">
                    <a16:rowId xmlns:a16="http://schemas.microsoft.com/office/drawing/2014/main" val="867323839"/>
                  </a:ext>
                </a:extLst>
              </a:tr>
            </a:tbl>
          </a:graphicData>
        </a:graphic>
      </p:graphicFrame>
      <p:sp>
        <p:nvSpPr>
          <p:cNvPr id="5" name="テキスト ボックス 4">
            <a:extLst>
              <a:ext uri="{FF2B5EF4-FFF2-40B4-BE49-F238E27FC236}">
                <a16:creationId xmlns:a16="http://schemas.microsoft.com/office/drawing/2014/main" id="{0FAF70FA-4422-FF4E-ACD4-AE03DC0118A0}"/>
              </a:ext>
            </a:extLst>
          </p:cNvPr>
          <p:cNvSpPr txBox="1"/>
          <p:nvPr/>
        </p:nvSpPr>
        <p:spPr>
          <a:xfrm>
            <a:off x="2207297" y="3601673"/>
            <a:ext cx="1569660" cy="923330"/>
          </a:xfrm>
          <a:prstGeom prst="rect">
            <a:avLst/>
          </a:prstGeom>
          <a:noFill/>
        </p:spPr>
        <p:txBody>
          <a:bodyPr wrap="none" rtlCol="0">
            <a:spAutoFit/>
          </a:bodyPr>
          <a:lstStyle/>
          <a:p>
            <a:r>
              <a:rPr kumimoji="1" lang="ja-JP" altLang="en-US" dirty="0">
                <a:solidFill>
                  <a:srgbClr val="FF0000"/>
                </a:solidFill>
              </a:rPr>
              <a:t>総平均＝</a:t>
            </a:r>
            <a:r>
              <a:rPr kumimoji="1" lang="en-US" altLang="ja-JP" dirty="0">
                <a:solidFill>
                  <a:srgbClr val="FF0000"/>
                </a:solidFill>
              </a:rPr>
              <a:t>20</a:t>
            </a:r>
          </a:p>
          <a:p>
            <a:r>
              <a:rPr lang="ja-JP" altLang="en-US" dirty="0">
                <a:solidFill>
                  <a:srgbClr val="FF0000"/>
                </a:solidFill>
              </a:rPr>
              <a:t>男性平均</a:t>
            </a:r>
            <a:r>
              <a:rPr lang="en-US" altLang="ja-JP" dirty="0">
                <a:solidFill>
                  <a:srgbClr val="FF0000"/>
                </a:solidFill>
              </a:rPr>
              <a:t>=17</a:t>
            </a:r>
          </a:p>
          <a:p>
            <a:r>
              <a:rPr kumimoji="1" lang="ja-JP" altLang="en-US" dirty="0">
                <a:solidFill>
                  <a:srgbClr val="FF0000"/>
                </a:solidFill>
              </a:rPr>
              <a:t>女性平均</a:t>
            </a:r>
            <a:r>
              <a:rPr kumimoji="1" lang="en-US" altLang="ja-JP" dirty="0">
                <a:solidFill>
                  <a:srgbClr val="FF0000"/>
                </a:solidFill>
              </a:rPr>
              <a:t>=23</a:t>
            </a:r>
            <a:endParaRPr kumimoji="1" lang="ja-JP" altLang="en-US" dirty="0">
              <a:solidFill>
                <a:srgbClr val="FF0000"/>
              </a:solidFill>
            </a:endParaRPr>
          </a:p>
        </p:txBody>
      </p:sp>
      <p:graphicFrame>
        <p:nvGraphicFramePr>
          <p:cNvPr id="6" name="表 5">
            <a:extLst>
              <a:ext uri="{FF2B5EF4-FFF2-40B4-BE49-F238E27FC236}">
                <a16:creationId xmlns:a16="http://schemas.microsoft.com/office/drawing/2014/main" id="{DC389710-D548-604D-8F57-C8A81FC38365}"/>
              </a:ext>
            </a:extLst>
          </p:cNvPr>
          <p:cNvGraphicFramePr>
            <a:graphicFrameLocks noGrp="1"/>
          </p:cNvGraphicFramePr>
          <p:nvPr>
            <p:extLst>
              <p:ext uri="{D42A27DB-BD31-4B8C-83A1-F6EECF244321}">
                <p14:modId xmlns:p14="http://schemas.microsoft.com/office/powerpoint/2010/main" val="672867718"/>
              </p:ext>
            </p:extLst>
          </p:nvPr>
        </p:nvGraphicFramePr>
        <p:xfrm>
          <a:off x="3787684" y="3753103"/>
          <a:ext cx="1681540" cy="2386814"/>
        </p:xfrm>
        <a:graphic>
          <a:graphicData uri="http://schemas.openxmlformats.org/drawingml/2006/table">
            <a:tbl>
              <a:tblPr firstRow="1" bandRow="1">
                <a:tableStyleId>{0505E3EF-67EA-436B-97B2-0124C06EBD24}</a:tableStyleId>
              </a:tblPr>
              <a:tblGrid>
                <a:gridCol w="840770">
                  <a:extLst>
                    <a:ext uri="{9D8B030D-6E8A-4147-A177-3AD203B41FA5}">
                      <a16:colId xmlns:a16="http://schemas.microsoft.com/office/drawing/2014/main" val="2781572229"/>
                    </a:ext>
                  </a:extLst>
                </a:gridCol>
                <a:gridCol w="840770">
                  <a:extLst>
                    <a:ext uri="{9D8B030D-6E8A-4147-A177-3AD203B41FA5}">
                      <a16:colId xmlns:a16="http://schemas.microsoft.com/office/drawing/2014/main" val="2827361122"/>
                    </a:ext>
                  </a:extLst>
                </a:gridCol>
              </a:tblGrid>
              <a:tr h="375134">
                <a:tc gridSpan="2">
                  <a:txBody>
                    <a:bodyPr/>
                    <a:lstStyle/>
                    <a:p>
                      <a:pPr algn="ctr"/>
                      <a:r>
                        <a:rPr kumimoji="1" lang="ja-JP" altLang="en-US" sz="1600" dirty="0"/>
                        <a:t>変動しない部分</a:t>
                      </a:r>
                    </a:p>
                  </a:txBody>
                  <a:tcPr/>
                </a:tc>
                <a:tc hMerge="1">
                  <a:txBody>
                    <a:bodyPr/>
                    <a:lstStyle/>
                    <a:p>
                      <a:endParaRPr kumimoji="1" lang="ja-JP" altLang="en-US" dirty="0"/>
                    </a:p>
                  </a:txBody>
                  <a:tcPr/>
                </a:tc>
                <a:extLst>
                  <a:ext uri="{0D108BD9-81ED-4DB2-BD59-A6C34878D82A}">
                    <a16:rowId xmlns:a16="http://schemas.microsoft.com/office/drawing/2014/main" val="693872076"/>
                  </a:ext>
                </a:extLst>
              </a:tr>
              <a:tr h="311952">
                <a:tc>
                  <a:txBody>
                    <a:bodyPr/>
                    <a:lstStyle/>
                    <a:p>
                      <a:pPr algn="ctr"/>
                      <a:r>
                        <a:rPr kumimoji="1" lang="ja-JP" altLang="en-US" sz="1600" dirty="0"/>
                        <a:t>男性</a:t>
                      </a:r>
                    </a:p>
                  </a:txBody>
                  <a:tcPr/>
                </a:tc>
                <a:tc>
                  <a:txBody>
                    <a:bodyPr/>
                    <a:lstStyle/>
                    <a:p>
                      <a:pPr algn="ctr"/>
                      <a:r>
                        <a:rPr kumimoji="1" lang="ja-JP" altLang="en-US" sz="1600" dirty="0"/>
                        <a:t>女性</a:t>
                      </a:r>
                    </a:p>
                  </a:txBody>
                  <a:tcPr/>
                </a:tc>
                <a:extLst>
                  <a:ext uri="{0D108BD9-81ED-4DB2-BD59-A6C34878D82A}">
                    <a16:rowId xmlns:a16="http://schemas.microsoft.com/office/drawing/2014/main" val="2594704726"/>
                  </a:ext>
                </a:extLst>
              </a:tr>
              <a:tr h="311952">
                <a:tc>
                  <a:txBody>
                    <a:bodyPr/>
                    <a:lstStyle/>
                    <a:p>
                      <a:pPr algn="ctr"/>
                      <a:r>
                        <a:rPr kumimoji="1" lang="en-US" altLang="ja-JP" sz="1600" dirty="0"/>
                        <a:t>20</a:t>
                      </a:r>
                      <a:endParaRPr kumimoji="1" lang="ja-JP" altLang="en-US" sz="1600" dirty="0"/>
                    </a:p>
                  </a:txBody>
                  <a:tcPr/>
                </a:tc>
                <a:tc>
                  <a:txBody>
                    <a:bodyPr/>
                    <a:lstStyle/>
                    <a:p>
                      <a:pPr algn="ctr"/>
                      <a:r>
                        <a:rPr kumimoji="1" lang="en-US" altLang="ja-JP" sz="1600" dirty="0"/>
                        <a:t>20</a:t>
                      </a:r>
                      <a:endParaRPr kumimoji="1" lang="ja-JP" altLang="en-US" sz="1600" dirty="0"/>
                    </a:p>
                  </a:txBody>
                  <a:tcPr/>
                </a:tc>
                <a:extLst>
                  <a:ext uri="{0D108BD9-81ED-4DB2-BD59-A6C34878D82A}">
                    <a16:rowId xmlns:a16="http://schemas.microsoft.com/office/drawing/2014/main" val="2599092641"/>
                  </a:ext>
                </a:extLst>
              </a:tr>
              <a:tr h="311952">
                <a:tc>
                  <a:txBody>
                    <a:bodyPr/>
                    <a:lstStyle/>
                    <a:p>
                      <a:pPr algn="ctr"/>
                      <a:r>
                        <a:rPr kumimoji="1" lang="en-US" altLang="ja-JP" sz="1600" dirty="0"/>
                        <a:t>20</a:t>
                      </a:r>
                      <a:endParaRPr kumimoji="1" lang="ja-JP" altLang="en-US" sz="1600" dirty="0"/>
                    </a:p>
                  </a:txBody>
                  <a:tcPr/>
                </a:tc>
                <a:tc>
                  <a:txBody>
                    <a:bodyPr/>
                    <a:lstStyle/>
                    <a:p>
                      <a:pPr algn="ctr"/>
                      <a:r>
                        <a:rPr kumimoji="1" lang="en-US" altLang="ja-JP" sz="1600" dirty="0"/>
                        <a:t>20</a:t>
                      </a:r>
                      <a:endParaRPr kumimoji="1" lang="ja-JP" altLang="en-US" sz="1600" dirty="0"/>
                    </a:p>
                  </a:txBody>
                  <a:tcPr/>
                </a:tc>
                <a:extLst>
                  <a:ext uri="{0D108BD9-81ED-4DB2-BD59-A6C34878D82A}">
                    <a16:rowId xmlns:a16="http://schemas.microsoft.com/office/drawing/2014/main" val="4056271977"/>
                  </a:ext>
                </a:extLst>
              </a:tr>
              <a:tr h="311952">
                <a:tc>
                  <a:txBody>
                    <a:bodyPr/>
                    <a:lstStyle/>
                    <a:p>
                      <a:pPr algn="ctr"/>
                      <a:r>
                        <a:rPr kumimoji="1" lang="en-US" altLang="ja-JP" sz="1600" dirty="0"/>
                        <a:t>20</a:t>
                      </a:r>
                      <a:endParaRPr kumimoji="1" lang="ja-JP" altLang="en-US" sz="1600" dirty="0"/>
                    </a:p>
                  </a:txBody>
                  <a:tcPr/>
                </a:tc>
                <a:tc>
                  <a:txBody>
                    <a:bodyPr/>
                    <a:lstStyle/>
                    <a:p>
                      <a:pPr algn="ctr"/>
                      <a:r>
                        <a:rPr kumimoji="1" lang="en-US" altLang="ja-JP" sz="1600" dirty="0"/>
                        <a:t>20</a:t>
                      </a:r>
                      <a:endParaRPr kumimoji="1" lang="ja-JP" altLang="en-US" sz="1600" dirty="0"/>
                    </a:p>
                  </a:txBody>
                  <a:tcPr/>
                </a:tc>
                <a:extLst>
                  <a:ext uri="{0D108BD9-81ED-4DB2-BD59-A6C34878D82A}">
                    <a16:rowId xmlns:a16="http://schemas.microsoft.com/office/drawing/2014/main" val="1086520917"/>
                  </a:ext>
                </a:extLst>
              </a:tr>
              <a:tr h="311952">
                <a:tc>
                  <a:txBody>
                    <a:bodyPr/>
                    <a:lstStyle/>
                    <a:p>
                      <a:pPr algn="ctr"/>
                      <a:r>
                        <a:rPr kumimoji="1" lang="en-US" altLang="ja-JP" sz="1600" dirty="0"/>
                        <a:t>20</a:t>
                      </a:r>
                      <a:endParaRPr kumimoji="1" lang="ja-JP" altLang="en-US" sz="1600" dirty="0"/>
                    </a:p>
                  </a:txBody>
                  <a:tcPr/>
                </a:tc>
                <a:tc>
                  <a:txBody>
                    <a:bodyPr/>
                    <a:lstStyle/>
                    <a:p>
                      <a:pPr algn="ctr"/>
                      <a:r>
                        <a:rPr kumimoji="1" lang="en-US" altLang="ja-JP" sz="1600" dirty="0"/>
                        <a:t>20</a:t>
                      </a:r>
                      <a:endParaRPr kumimoji="1" lang="ja-JP" altLang="en-US" sz="1600" dirty="0"/>
                    </a:p>
                  </a:txBody>
                  <a:tcPr/>
                </a:tc>
                <a:extLst>
                  <a:ext uri="{0D108BD9-81ED-4DB2-BD59-A6C34878D82A}">
                    <a16:rowId xmlns:a16="http://schemas.microsoft.com/office/drawing/2014/main" val="3885016359"/>
                  </a:ext>
                </a:extLst>
              </a:tr>
              <a:tr h="311952">
                <a:tc>
                  <a:txBody>
                    <a:bodyPr/>
                    <a:lstStyle/>
                    <a:p>
                      <a:pPr algn="ctr"/>
                      <a:r>
                        <a:rPr kumimoji="1" lang="en-US" altLang="ja-JP" sz="1600" dirty="0"/>
                        <a:t>20</a:t>
                      </a:r>
                      <a:endParaRPr kumimoji="1" lang="ja-JP" altLang="en-US" sz="1600" dirty="0"/>
                    </a:p>
                  </a:txBody>
                  <a:tcPr/>
                </a:tc>
                <a:tc>
                  <a:txBody>
                    <a:bodyPr/>
                    <a:lstStyle/>
                    <a:p>
                      <a:pPr algn="ctr"/>
                      <a:r>
                        <a:rPr kumimoji="1" lang="en-US" altLang="ja-JP" sz="1600" dirty="0"/>
                        <a:t>20</a:t>
                      </a:r>
                      <a:endParaRPr kumimoji="1" lang="ja-JP" altLang="en-US" sz="1600" dirty="0"/>
                    </a:p>
                  </a:txBody>
                  <a:tcPr/>
                </a:tc>
                <a:extLst>
                  <a:ext uri="{0D108BD9-81ED-4DB2-BD59-A6C34878D82A}">
                    <a16:rowId xmlns:a16="http://schemas.microsoft.com/office/drawing/2014/main" val="867323839"/>
                  </a:ext>
                </a:extLst>
              </a:tr>
            </a:tbl>
          </a:graphicData>
        </a:graphic>
      </p:graphicFrame>
      <p:graphicFrame>
        <p:nvGraphicFramePr>
          <p:cNvPr id="7" name="表 6">
            <a:extLst>
              <a:ext uri="{FF2B5EF4-FFF2-40B4-BE49-F238E27FC236}">
                <a16:creationId xmlns:a16="http://schemas.microsoft.com/office/drawing/2014/main" id="{10C642E4-0934-924A-AE51-B0C75AF39B47}"/>
              </a:ext>
            </a:extLst>
          </p:cNvPr>
          <p:cNvGraphicFramePr>
            <a:graphicFrameLocks noGrp="1"/>
          </p:cNvGraphicFramePr>
          <p:nvPr>
            <p:extLst>
              <p:ext uri="{D42A27DB-BD31-4B8C-83A1-F6EECF244321}">
                <p14:modId xmlns:p14="http://schemas.microsoft.com/office/powerpoint/2010/main" val="2159425707"/>
              </p:ext>
            </p:extLst>
          </p:nvPr>
        </p:nvGraphicFramePr>
        <p:xfrm>
          <a:off x="6216890" y="3758825"/>
          <a:ext cx="1534160" cy="2358408"/>
        </p:xfrm>
        <a:graphic>
          <a:graphicData uri="http://schemas.openxmlformats.org/drawingml/2006/table">
            <a:tbl>
              <a:tblPr firstRow="1" bandRow="1">
                <a:tableStyleId>{0505E3EF-67EA-436B-97B2-0124C06EBD24}</a:tableStyleId>
              </a:tblPr>
              <a:tblGrid>
                <a:gridCol w="767080">
                  <a:extLst>
                    <a:ext uri="{9D8B030D-6E8A-4147-A177-3AD203B41FA5}">
                      <a16:colId xmlns:a16="http://schemas.microsoft.com/office/drawing/2014/main" val="2781572229"/>
                    </a:ext>
                  </a:extLst>
                </a:gridCol>
                <a:gridCol w="767080">
                  <a:extLst>
                    <a:ext uri="{9D8B030D-6E8A-4147-A177-3AD203B41FA5}">
                      <a16:colId xmlns:a16="http://schemas.microsoft.com/office/drawing/2014/main" val="2827361122"/>
                    </a:ext>
                  </a:extLst>
                </a:gridCol>
              </a:tblGrid>
              <a:tr h="243625">
                <a:tc gridSpan="2">
                  <a:txBody>
                    <a:bodyPr/>
                    <a:lstStyle/>
                    <a:p>
                      <a:pPr algn="ctr"/>
                      <a:r>
                        <a:rPr kumimoji="1" lang="ja-JP" altLang="en-US" sz="1600" dirty="0"/>
                        <a:t>変動する部分</a:t>
                      </a:r>
                    </a:p>
                  </a:txBody>
                  <a:tcPr/>
                </a:tc>
                <a:tc hMerge="1">
                  <a:txBody>
                    <a:bodyPr/>
                    <a:lstStyle/>
                    <a:p>
                      <a:endParaRPr kumimoji="1" lang="ja-JP" altLang="en-US" dirty="0"/>
                    </a:p>
                  </a:txBody>
                  <a:tcPr/>
                </a:tc>
                <a:extLst>
                  <a:ext uri="{0D108BD9-81ED-4DB2-BD59-A6C34878D82A}">
                    <a16:rowId xmlns:a16="http://schemas.microsoft.com/office/drawing/2014/main" val="693872076"/>
                  </a:ext>
                </a:extLst>
              </a:tr>
              <a:tr h="346728">
                <a:tc>
                  <a:txBody>
                    <a:bodyPr/>
                    <a:lstStyle/>
                    <a:p>
                      <a:pPr algn="ctr"/>
                      <a:r>
                        <a:rPr kumimoji="1" lang="ja-JP" altLang="en-US" sz="1600" dirty="0"/>
                        <a:t>男性</a:t>
                      </a:r>
                    </a:p>
                  </a:txBody>
                  <a:tcPr/>
                </a:tc>
                <a:tc>
                  <a:txBody>
                    <a:bodyPr/>
                    <a:lstStyle/>
                    <a:p>
                      <a:pPr algn="ctr"/>
                      <a:r>
                        <a:rPr kumimoji="1" lang="ja-JP" altLang="en-US" sz="1600" dirty="0"/>
                        <a:t>女性</a:t>
                      </a:r>
                    </a:p>
                  </a:txBody>
                  <a:tcPr/>
                </a:tc>
                <a:extLst>
                  <a:ext uri="{0D108BD9-81ED-4DB2-BD59-A6C34878D82A}">
                    <a16:rowId xmlns:a16="http://schemas.microsoft.com/office/drawing/2014/main" val="2594704726"/>
                  </a:ext>
                </a:extLst>
              </a:tr>
              <a:tr h="243625">
                <a:tc>
                  <a:txBody>
                    <a:bodyPr/>
                    <a:lstStyle/>
                    <a:p>
                      <a:pPr algn="ctr"/>
                      <a:r>
                        <a:rPr kumimoji="1" lang="en-US" altLang="ja-JP" sz="1600" dirty="0"/>
                        <a:t>-1</a:t>
                      </a:r>
                      <a:endParaRPr kumimoji="1" lang="ja-JP" altLang="en-US" sz="1600" dirty="0"/>
                    </a:p>
                  </a:txBody>
                  <a:tcPr/>
                </a:tc>
                <a:tc>
                  <a:txBody>
                    <a:bodyPr/>
                    <a:lstStyle/>
                    <a:p>
                      <a:pPr algn="ctr"/>
                      <a:r>
                        <a:rPr kumimoji="1" lang="en-US" altLang="ja-JP" sz="1600" dirty="0"/>
                        <a:t>2</a:t>
                      </a:r>
                      <a:endParaRPr kumimoji="1" lang="ja-JP" altLang="en-US" sz="1600" dirty="0"/>
                    </a:p>
                  </a:txBody>
                  <a:tcPr/>
                </a:tc>
                <a:extLst>
                  <a:ext uri="{0D108BD9-81ED-4DB2-BD59-A6C34878D82A}">
                    <a16:rowId xmlns:a16="http://schemas.microsoft.com/office/drawing/2014/main" val="2599092641"/>
                  </a:ext>
                </a:extLst>
              </a:tr>
              <a:tr h="243625">
                <a:tc>
                  <a:txBody>
                    <a:bodyPr/>
                    <a:lstStyle/>
                    <a:p>
                      <a:pPr algn="ctr"/>
                      <a:r>
                        <a:rPr kumimoji="1" lang="en-US" altLang="ja-JP" sz="1600" dirty="0"/>
                        <a:t>-7</a:t>
                      </a:r>
                      <a:endParaRPr kumimoji="1" lang="ja-JP" altLang="en-US" sz="1600" dirty="0"/>
                    </a:p>
                  </a:txBody>
                  <a:tcPr/>
                </a:tc>
                <a:tc>
                  <a:txBody>
                    <a:bodyPr/>
                    <a:lstStyle/>
                    <a:p>
                      <a:pPr algn="ctr"/>
                      <a:r>
                        <a:rPr kumimoji="1" lang="en-US" altLang="ja-JP" sz="1600" dirty="0"/>
                        <a:t>4</a:t>
                      </a:r>
                      <a:endParaRPr kumimoji="1" lang="ja-JP" altLang="en-US" sz="1600" dirty="0"/>
                    </a:p>
                  </a:txBody>
                  <a:tcPr/>
                </a:tc>
                <a:extLst>
                  <a:ext uri="{0D108BD9-81ED-4DB2-BD59-A6C34878D82A}">
                    <a16:rowId xmlns:a16="http://schemas.microsoft.com/office/drawing/2014/main" val="4056271977"/>
                  </a:ext>
                </a:extLst>
              </a:tr>
              <a:tr h="243625">
                <a:tc>
                  <a:txBody>
                    <a:bodyPr/>
                    <a:lstStyle/>
                    <a:p>
                      <a:pPr algn="ctr"/>
                      <a:r>
                        <a:rPr kumimoji="1" lang="en-US" altLang="ja-JP" sz="1600" dirty="0"/>
                        <a:t>1</a:t>
                      </a:r>
                      <a:endParaRPr kumimoji="1" lang="ja-JP" altLang="en-US" sz="1600" dirty="0"/>
                    </a:p>
                  </a:txBody>
                  <a:tcPr/>
                </a:tc>
                <a:tc>
                  <a:txBody>
                    <a:bodyPr/>
                    <a:lstStyle/>
                    <a:p>
                      <a:pPr algn="ctr"/>
                      <a:r>
                        <a:rPr kumimoji="1" lang="en-US" altLang="ja-JP" sz="1600" dirty="0"/>
                        <a:t>5</a:t>
                      </a:r>
                      <a:endParaRPr kumimoji="1" lang="ja-JP" altLang="en-US" sz="1600" dirty="0"/>
                    </a:p>
                  </a:txBody>
                  <a:tcPr/>
                </a:tc>
                <a:extLst>
                  <a:ext uri="{0D108BD9-81ED-4DB2-BD59-A6C34878D82A}">
                    <a16:rowId xmlns:a16="http://schemas.microsoft.com/office/drawing/2014/main" val="1086520917"/>
                  </a:ext>
                </a:extLst>
              </a:tr>
              <a:tr h="243625">
                <a:tc>
                  <a:txBody>
                    <a:bodyPr/>
                    <a:lstStyle/>
                    <a:p>
                      <a:pPr algn="ctr"/>
                      <a:r>
                        <a:rPr kumimoji="1" lang="en-US" altLang="ja-JP" sz="1600" dirty="0"/>
                        <a:t>-3</a:t>
                      </a:r>
                      <a:endParaRPr kumimoji="1" lang="ja-JP" altLang="en-US" sz="1600" dirty="0"/>
                    </a:p>
                  </a:txBody>
                  <a:tcPr/>
                </a:tc>
                <a:tc>
                  <a:txBody>
                    <a:bodyPr/>
                    <a:lstStyle/>
                    <a:p>
                      <a:pPr algn="ctr"/>
                      <a:r>
                        <a:rPr kumimoji="1" lang="en-US" altLang="ja-JP" sz="1600" dirty="0"/>
                        <a:t>3</a:t>
                      </a:r>
                      <a:endParaRPr kumimoji="1" lang="ja-JP" altLang="en-US" sz="1600" dirty="0"/>
                    </a:p>
                  </a:txBody>
                  <a:tcPr/>
                </a:tc>
                <a:extLst>
                  <a:ext uri="{0D108BD9-81ED-4DB2-BD59-A6C34878D82A}">
                    <a16:rowId xmlns:a16="http://schemas.microsoft.com/office/drawing/2014/main" val="3885016359"/>
                  </a:ext>
                </a:extLst>
              </a:tr>
              <a:tr h="243625">
                <a:tc>
                  <a:txBody>
                    <a:bodyPr/>
                    <a:lstStyle/>
                    <a:p>
                      <a:pPr algn="ctr"/>
                      <a:r>
                        <a:rPr kumimoji="1" lang="en-US" altLang="ja-JP" sz="1600" dirty="0"/>
                        <a:t>-5</a:t>
                      </a:r>
                      <a:endParaRPr kumimoji="1" lang="ja-JP" altLang="en-US" sz="1600" dirty="0"/>
                    </a:p>
                  </a:txBody>
                  <a:tcPr/>
                </a:tc>
                <a:tc>
                  <a:txBody>
                    <a:bodyPr/>
                    <a:lstStyle/>
                    <a:p>
                      <a:pPr algn="ctr"/>
                      <a:r>
                        <a:rPr kumimoji="1" lang="en-US" altLang="ja-JP" sz="1600" dirty="0"/>
                        <a:t>1</a:t>
                      </a:r>
                      <a:endParaRPr kumimoji="1" lang="ja-JP" altLang="en-US" sz="1600" dirty="0"/>
                    </a:p>
                  </a:txBody>
                  <a:tcPr/>
                </a:tc>
                <a:extLst>
                  <a:ext uri="{0D108BD9-81ED-4DB2-BD59-A6C34878D82A}">
                    <a16:rowId xmlns:a16="http://schemas.microsoft.com/office/drawing/2014/main" val="867323839"/>
                  </a:ext>
                </a:extLst>
              </a:tr>
            </a:tbl>
          </a:graphicData>
        </a:graphic>
      </p:graphicFrame>
      <p:sp>
        <p:nvSpPr>
          <p:cNvPr id="9" name="等号 8">
            <a:extLst>
              <a:ext uri="{FF2B5EF4-FFF2-40B4-BE49-F238E27FC236}">
                <a16:creationId xmlns:a16="http://schemas.microsoft.com/office/drawing/2014/main" id="{7F55785F-EBFE-3045-90BA-C2E358BC6006}"/>
              </a:ext>
            </a:extLst>
          </p:cNvPr>
          <p:cNvSpPr/>
          <p:nvPr/>
        </p:nvSpPr>
        <p:spPr>
          <a:xfrm>
            <a:off x="2778443" y="4755410"/>
            <a:ext cx="914400" cy="717859"/>
          </a:xfrm>
          <a:prstGeom prst="math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0" name="加算記号 9">
            <a:extLst>
              <a:ext uri="{FF2B5EF4-FFF2-40B4-BE49-F238E27FC236}">
                <a16:creationId xmlns:a16="http://schemas.microsoft.com/office/drawing/2014/main" id="{7336D6C0-D408-A545-9E79-2C634224BCBC}"/>
              </a:ext>
            </a:extLst>
          </p:cNvPr>
          <p:cNvSpPr/>
          <p:nvPr/>
        </p:nvSpPr>
        <p:spPr>
          <a:xfrm>
            <a:off x="5548863" y="4617084"/>
            <a:ext cx="592599" cy="658852"/>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ボックス 11">
            <a:extLst>
              <a:ext uri="{FF2B5EF4-FFF2-40B4-BE49-F238E27FC236}">
                <a16:creationId xmlns:a16="http://schemas.microsoft.com/office/drawing/2014/main" id="{E88D5A7E-23D1-0746-A944-8B70D443E1D3}"/>
              </a:ext>
            </a:extLst>
          </p:cNvPr>
          <p:cNvSpPr txBox="1"/>
          <p:nvPr/>
        </p:nvSpPr>
        <p:spPr>
          <a:xfrm>
            <a:off x="8115820" y="2938721"/>
            <a:ext cx="2954655" cy="646331"/>
          </a:xfrm>
          <a:prstGeom prst="rect">
            <a:avLst/>
          </a:prstGeom>
          <a:noFill/>
        </p:spPr>
        <p:txBody>
          <a:bodyPr wrap="none" rtlCol="0">
            <a:spAutoFit/>
          </a:bodyPr>
          <a:lstStyle/>
          <a:p>
            <a:r>
              <a:rPr lang="ja-JP" altLang="en-US" dirty="0">
                <a:solidFill>
                  <a:srgbClr val="FF0000"/>
                </a:solidFill>
              </a:rPr>
              <a:t>総平均より男性平均は−３</a:t>
            </a:r>
            <a:endParaRPr lang="en-US" altLang="ja-JP" dirty="0">
              <a:solidFill>
                <a:srgbClr val="FF0000"/>
              </a:solidFill>
            </a:endParaRPr>
          </a:p>
          <a:p>
            <a:r>
              <a:rPr lang="ja-JP" altLang="en-US" dirty="0">
                <a:solidFill>
                  <a:srgbClr val="FF0000"/>
                </a:solidFill>
              </a:rPr>
              <a:t>女性平均は＋３</a:t>
            </a:r>
          </a:p>
        </p:txBody>
      </p:sp>
      <p:graphicFrame>
        <p:nvGraphicFramePr>
          <p:cNvPr id="13" name="表 12">
            <a:extLst>
              <a:ext uri="{FF2B5EF4-FFF2-40B4-BE49-F238E27FC236}">
                <a16:creationId xmlns:a16="http://schemas.microsoft.com/office/drawing/2014/main" id="{AE6C0B61-40BC-EE4D-B166-58C871B178BC}"/>
              </a:ext>
            </a:extLst>
          </p:cNvPr>
          <p:cNvGraphicFramePr>
            <a:graphicFrameLocks noGrp="1"/>
          </p:cNvGraphicFramePr>
          <p:nvPr>
            <p:extLst>
              <p:ext uri="{D42A27DB-BD31-4B8C-83A1-F6EECF244321}">
                <p14:modId xmlns:p14="http://schemas.microsoft.com/office/powerpoint/2010/main" val="639693653"/>
              </p:ext>
            </p:extLst>
          </p:nvPr>
        </p:nvGraphicFramePr>
        <p:xfrm>
          <a:off x="8264781" y="3741682"/>
          <a:ext cx="1534160" cy="2625090"/>
        </p:xfrm>
        <a:graphic>
          <a:graphicData uri="http://schemas.openxmlformats.org/drawingml/2006/table">
            <a:tbl>
              <a:tblPr firstRow="1" bandRow="1">
                <a:tableStyleId>{0505E3EF-67EA-436B-97B2-0124C06EBD24}</a:tableStyleId>
              </a:tblPr>
              <a:tblGrid>
                <a:gridCol w="767080">
                  <a:extLst>
                    <a:ext uri="{9D8B030D-6E8A-4147-A177-3AD203B41FA5}">
                      <a16:colId xmlns:a16="http://schemas.microsoft.com/office/drawing/2014/main" val="2781572229"/>
                    </a:ext>
                  </a:extLst>
                </a:gridCol>
                <a:gridCol w="767080">
                  <a:extLst>
                    <a:ext uri="{9D8B030D-6E8A-4147-A177-3AD203B41FA5}">
                      <a16:colId xmlns:a16="http://schemas.microsoft.com/office/drawing/2014/main" val="2827361122"/>
                    </a:ext>
                  </a:extLst>
                </a:gridCol>
              </a:tblGrid>
              <a:tr h="243625">
                <a:tc gridSpan="2">
                  <a:txBody>
                    <a:bodyPr/>
                    <a:lstStyle/>
                    <a:p>
                      <a:pPr algn="ctr"/>
                      <a:r>
                        <a:rPr kumimoji="1" lang="ja-JP" altLang="en-US" sz="1600" dirty="0"/>
                        <a:t>性別で変動する部分</a:t>
                      </a:r>
                    </a:p>
                  </a:txBody>
                  <a:tcPr/>
                </a:tc>
                <a:tc hMerge="1">
                  <a:txBody>
                    <a:bodyPr/>
                    <a:lstStyle/>
                    <a:p>
                      <a:endParaRPr kumimoji="1" lang="ja-JP" altLang="en-US" dirty="0"/>
                    </a:p>
                  </a:txBody>
                  <a:tcPr/>
                </a:tc>
                <a:extLst>
                  <a:ext uri="{0D108BD9-81ED-4DB2-BD59-A6C34878D82A}">
                    <a16:rowId xmlns:a16="http://schemas.microsoft.com/office/drawing/2014/main" val="693872076"/>
                  </a:ext>
                </a:extLst>
              </a:tr>
              <a:tr h="346728">
                <a:tc>
                  <a:txBody>
                    <a:bodyPr/>
                    <a:lstStyle/>
                    <a:p>
                      <a:pPr algn="ctr"/>
                      <a:r>
                        <a:rPr kumimoji="1" lang="ja-JP" altLang="en-US" sz="1600" dirty="0"/>
                        <a:t>男性</a:t>
                      </a:r>
                    </a:p>
                  </a:txBody>
                  <a:tcPr/>
                </a:tc>
                <a:tc>
                  <a:txBody>
                    <a:bodyPr/>
                    <a:lstStyle/>
                    <a:p>
                      <a:pPr algn="ctr"/>
                      <a:r>
                        <a:rPr kumimoji="1" lang="ja-JP" altLang="en-US" sz="1600" dirty="0"/>
                        <a:t>女性</a:t>
                      </a:r>
                    </a:p>
                  </a:txBody>
                  <a:tcPr/>
                </a:tc>
                <a:extLst>
                  <a:ext uri="{0D108BD9-81ED-4DB2-BD59-A6C34878D82A}">
                    <a16:rowId xmlns:a16="http://schemas.microsoft.com/office/drawing/2014/main" val="2594704726"/>
                  </a:ext>
                </a:extLst>
              </a:tr>
              <a:tr h="243625">
                <a:tc>
                  <a:txBody>
                    <a:bodyPr/>
                    <a:lstStyle/>
                    <a:p>
                      <a:pPr algn="ctr"/>
                      <a:r>
                        <a:rPr kumimoji="1" lang="en-US" altLang="ja-JP" sz="1600" dirty="0"/>
                        <a:t>-3</a:t>
                      </a:r>
                      <a:endParaRPr kumimoji="1" lang="ja-JP" altLang="en-US" sz="1600" dirty="0"/>
                    </a:p>
                  </a:txBody>
                  <a:tcPr/>
                </a:tc>
                <a:tc>
                  <a:txBody>
                    <a:bodyPr/>
                    <a:lstStyle/>
                    <a:p>
                      <a:pPr algn="ctr"/>
                      <a:r>
                        <a:rPr kumimoji="1" lang="en-US" altLang="ja-JP" sz="1600" dirty="0"/>
                        <a:t>+3</a:t>
                      </a:r>
                      <a:endParaRPr kumimoji="1" lang="ja-JP" altLang="en-US" sz="1600" dirty="0"/>
                    </a:p>
                  </a:txBody>
                  <a:tcPr/>
                </a:tc>
                <a:extLst>
                  <a:ext uri="{0D108BD9-81ED-4DB2-BD59-A6C34878D82A}">
                    <a16:rowId xmlns:a16="http://schemas.microsoft.com/office/drawing/2014/main" val="2599092641"/>
                  </a:ext>
                </a:extLst>
              </a:tr>
              <a:tr h="35812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600" dirty="0"/>
                        <a:t>-3</a:t>
                      </a:r>
                      <a:endParaRPr kumimoji="1" lang="ja-JP" altLang="en-US" sz="1600" dirty="0"/>
                    </a:p>
                  </a:txBody>
                  <a:tcPr/>
                </a:tc>
                <a:tc>
                  <a:txBody>
                    <a:bodyPr/>
                    <a:lstStyle/>
                    <a:p>
                      <a:pPr algn="ctr"/>
                      <a:r>
                        <a:rPr kumimoji="1" lang="en-US" altLang="ja-JP" sz="1600" dirty="0"/>
                        <a:t>+3</a:t>
                      </a:r>
                      <a:endParaRPr kumimoji="1" lang="ja-JP" altLang="en-US" sz="1600" dirty="0"/>
                    </a:p>
                  </a:txBody>
                  <a:tcPr/>
                </a:tc>
                <a:extLst>
                  <a:ext uri="{0D108BD9-81ED-4DB2-BD59-A6C34878D82A}">
                    <a16:rowId xmlns:a16="http://schemas.microsoft.com/office/drawing/2014/main" val="4056271977"/>
                  </a:ext>
                </a:extLst>
              </a:tr>
              <a:tr h="243625">
                <a:tc>
                  <a:txBody>
                    <a:bodyPr/>
                    <a:lstStyle/>
                    <a:p>
                      <a:pPr algn="ctr"/>
                      <a:r>
                        <a:rPr kumimoji="1" lang="en-US" altLang="ja-JP" sz="1600" dirty="0"/>
                        <a:t>-3</a:t>
                      </a:r>
                      <a:endParaRPr kumimoji="1" lang="ja-JP" altLang="en-US" sz="1600" dirty="0"/>
                    </a:p>
                  </a:txBody>
                  <a:tcPr/>
                </a:tc>
                <a:tc>
                  <a:txBody>
                    <a:bodyPr/>
                    <a:lstStyle/>
                    <a:p>
                      <a:pPr algn="ctr"/>
                      <a:r>
                        <a:rPr kumimoji="1" lang="en-US" altLang="ja-JP" sz="1600" dirty="0"/>
                        <a:t>+3</a:t>
                      </a:r>
                      <a:endParaRPr kumimoji="1" lang="ja-JP" altLang="en-US" sz="1600" dirty="0"/>
                    </a:p>
                  </a:txBody>
                  <a:tcPr/>
                </a:tc>
                <a:extLst>
                  <a:ext uri="{0D108BD9-81ED-4DB2-BD59-A6C34878D82A}">
                    <a16:rowId xmlns:a16="http://schemas.microsoft.com/office/drawing/2014/main" val="1086520917"/>
                  </a:ext>
                </a:extLst>
              </a:tr>
              <a:tr h="243625">
                <a:tc>
                  <a:txBody>
                    <a:bodyPr/>
                    <a:lstStyle/>
                    <a:p>
                      <a:pPr algn="ctr"/>
                      <a:r>
                        <a:rPr kumimoji="1" lang="en-US" altLang="ja-JP" sz="1600" dirty="0"/>
                        <a:t>-3</a:t>
                      </a:r>
                      <a:endParaRPr kumimoji="1" lang="ja-JP" altLang="en-US" sz="1600" dirty="0"/>
                    </a:p>
                  </a:txBody>
                  <a:tcPr/>
                </a:tc>
                <a:tc>
                  <a:txBody>
                    <a:bodyPr/>
                    <a:lstStyle/>
                    <a:p>
                      <a:pPr algn="ctr"/>
                      <a:r>
                        <a:rPr kumimoji="1" lang="en-US" altLang="ja-JP" sz="1600" dirty="0"/>
                        <a:t>+3</a:t>
                      </a:r>
                      <a:endParaRPr kumimoji="1" lang="ja-JP" altLang="en-US" sz="1600" dirty="0"/>
                    </a:p>
                  </a:txBody>
                  <a:tcPr/>
                </a:tc>
                <a:extLst>
                  <a:ext uri="{0D108BD9-81ED-4DB2-BD59-A6C34878D82A}">
                    <a16:rowId xmlns:a16="http://schemas.microsoft.com/office/drawing/2014/main" val="3885016359"/>
                  </a:ext>
                </a:extLst>
              </a:tr>
              <a:tr h="243625">
                <a:tc>
                  <a:txBody>
                    <a:bodyPr/>
                    <a:lstStyle/>
                    <a:p>
                      <a:pPr algn="ctr"/>
                      <a:r>
                        <a:rPr kumimoji="1" lang="en-US" altLang="ja-JP" sz="1600" dirty="0"/>
                        <a:t>-3</a:t>
                      </a:r>
                      <a:endParaRPr kumimoji="1" lang="ja-JP" altLang="en-US" sz="1600" dirty="0"/>
                    </a:p>
                  </a:txBody>
                  <a:tcPr/>
                </a:tc>
                <a:tc>
                  <a:txBody>
                    <a:bodyPr/>
                    <a:lstStyle/>
                    <a:p>
                      <a:pPr algn="ctr"/>
                      <a:r>
                        <a:rPr kumimoji="1" lang="en-US" altLang="ja-JP" sz="1600" dirty="0"/>
                        <a:t>+3</a:t>
                      </a:r>
                      <a:endParaRPr kumimoji="1" lang="ja-JP" altLang="en-US" sz="1600" dirty="0"/>
                    </a:p>
                  </a:txBody>
                  <a:tcPr/>
                </a:tc>
                <a:extLst>
                  <a:ext uri="{0D108BD9-81ED-4DB2-BD59-A6C34878D82A}">
                    <a16:rowId xmlns:a16="http://schemas.microsoft.com/office/drawing/2014/main" val="867323839"/>
                  </a:ext>
                </a:extLst>
              </a:tr>
            </a:tbl>
          </a:graphicData>
        </a:graphic>
      </p:graphicFrame>
      <p:graphicFrame>
        <p:nvGraphicFramePr>
          <p:cNvPr id="14" name="表 13">
            <a:extLst>
              <a:ext uri="{FF2B5EF4-FFF2-40B4-BE49-F238E27FC236}">
                <a16:creationId xmlns:a16="http://schemas.microsoft.com/office/drawing/2014/main" id="{505CF733-AE4B-A64F-9FC6-F114C98ADD23}"/>
              </a:ext>
            </a:extLst>
          </p:cNvPr>
          <p:cNvGraphicFramePr>
            <a:graphicFrameLocks noGrp="1"/>
          </p:cNvGraphicFramePr>
          <p:nvPr>
            <p:extLst>
              <p:ext uri="{D42A27DB-BD31-4B8C-83A1-F6EECF244321}">
                <p14:modId xmlns:p14="http://schemas.microsoft.com/office/powerpoint/2010/main" val="2043375042"/>
              </p:ext>
            </p:extLst>
          </p:nvPr>
        </p:nvGraphicFramePr>
        <p:xfrm>
          <a:off x="10172173" y="3753103"/>
          <a:ext cx="1570832" cy="2602248"/>
        </p:xfrm>
        <a:graphic>
          <a:graphicData uri="http://schemas.openxmlformats.org/drawingml/2006/table">
            <a:tbl>
              <a:tblPr firstRow="1" bandRow="1">
                <a:tableStyleId>{0505E3EF-67EA-436B-97B2-0124C06EBD24}</a:tableStyleId>
              </a:tblPr>
              <a:tblGrid>
                <a:gridCol w="785416">
                  <a:extLst>
                    <a:ext uri="{9D8B030D-6E8A-4147-A177-3AD203B41FA5}">
                      <a16:colId xmlns:a16="http://schemas.microsoft.com/office/drawing/2014/main" val="2781572229"/>
                    </a:ext>
                  </a:extLst>
                </a:gridCol>
                <a:gridCol w="785416">
                  <a:extLst>
                    <a:ext uri="{9D8B030D-6E8A-4147-A177-3AD203B41FA5}">
                      <a16:colId xmlns:a16="http://schemas.microsoft.com/office/drawing/2014/main" val="2827361122"/>
                    </a:ext>
                  </a:extLst>
                </a:gridCol>
              </a:tblGrid>
              <a:tr h="243625">
                <a:tc gridSpan="2">
                  <a:txBody>
                    <a:bodyPr/>
                    <a:lstStyle/>
                    <a:p>
                      <a:pPr algn="ctr"/>
                      <a:r>
                        <a:rPr kumimoji="1" lang="ja-JP" altLang="en-US" sz="1600" dirty="0"/>
                        <a:t>誤差で変動する部分</a:t>
                      </a:r>
                    </a:p>
                  </a:txBody>
                  <a:tcPr/>
                </a:tc>
                <a:tc hMerge="1">
                  <a:txBody>
                    <a:bodyPr/>
                    <a:lstStyle/>
                    <a:p>
                      <a:endParaRPr kumimoji="1" lang="ja-JP" altLang="en-US" dirty="0"/>
                    </a:p>
                  </a:txBody>
                  <a:tcPr/>
                </a:tc>
                <a:extLst>
                  <a:ext uri="{0D108BD9-81ED-4DB2-BD59-A6C34878D82A}">
                    <a16:rowId xmlns:a16="http://schemas.microsoft.com/office/drawing/2014/main" val="693872076"/>
                  </a:ext>
                </a:extLst>
              </a:tr>
              <a:tr h="346728">
                <a:tc>
                  <a:txBody>
                    <a:bodyPr/>
                    <a:lstStyle/>
                    <a:p>
                      <a:pPr algn="ctr"/>
                      <a:r>
                        <a:rPr kumimoji="1" lang="ja-JP" altLang="en-US" sz="1600" dirty="0"/>
                        <a:t>男性</a:t>
                      </a:r>
                    </a:p>
                  </a:txBody>
                  <a:tcPr/>
                </a:tc>
                <a:tc>
                  <a:txBody>
                    <a:bodyPr/>
                    <a:lstStyle/>
                    <a:p>
                      <a:pPr algn="ctr"/>
                      <a:r>
                        <a:rPr kumimoji="1" lang="ja-JP" altLang="en-US" sz="1600" dirty="0"/>
                        <a:t>女性</a:t>
                      </a:r>
                    </a:p>
                  </a:txBody>
                  <a:tcPr/>
                </a:tc>
                <a:extLst>
                  <a:ext uri="{0D108BD9-81ED-4DB2-BD59-A6C34878D82A}">
                    <a16:rowId xmlns:a16="http://schemas.microsoft.com/office/drawing/2014/main" val="2594704726"/>
                  </a:ext>
                </a:extLst>
              </a:tr>
              <a:tr h="243625">
                <a:tc>
                  <a:txBody>
                    <a:bodyPr/>
                    <a:lstStyle/>
                    <a:p>
                      <a:pPr algn="ctr"/>
                      <a:r>
                        <a:rPr kumimoji="1" lang="ja-JP" altLang="en-US" sz="1600" dirty="0"/>
                        <a:t>２</a:t>
                      </a:r>
                      <a:endParaRPr kumimoji="1" lang="en-US" altLang="ja-JP" sz="1600" dirty="0"/>
                    </a:p>
                  </a:txBody>
                  <a:tcPr/>
                </a:tc>
                <a:tc>
                  <a:txBody>
                    <a:bodyPr/>
                    <a:lstStyle/>
                    <a:p>
                      <a:pPr algn="ctr"/>
                      <a:r>
                        <a:rPr kumimoji="1" lang="en-US" altLang="ja-JP" sz="1600" dirty="0"/>
                        <a:t>-1</a:t>
                      </a:r>
                      <a:endParaRPr kumimoji="1" lang="ja-JP" altLang="en-US" sz="1600" dirty="0"/>
                    </a:p>
                  </a:txBody>
                  <a:tcPr/>
                </a:tc>
                <a:extLst>
                  <a:ext uri="{0D108BD9-81ED-4DB2-BD59-A6C34878D82A}">
                    <a16:rowId xmlns:a16="http://schemas.microsoft.com/office/drawing/2014/main" val="2599092641"/>
                  </a:ext>
                </a:extLst>
              </a:tr>
              <a:tr h="243625">
                <a:tc>
                  <a:txBody>
                    <a:bodyPr/>
                    <a:lstStyle/>
                    <a:p>
                      <a:pPr algn="ctr"/>
                      <a:r>
                        <a:rPr kumimoji="1" lang="en-US" altLang="ja-JP" sz="1600" dirty="0"/>
                        <a:t>-4</a:t>
                      </a:r>
                      <a:endParaRPr kumimoji="1" lang="ja-JP" altLang="en-US" sz="1600" dirty="0"/>
                    </a:p>
                  </a:txBody>
                  <a:tcPr/>
                </a:tc>
                <a:tc>
                  <a:txBody>
                    <a:bodyPr/>
                    <a:lstStyle/>
                    <a:p>
                      <a:pPr algn="ctr"/>
                      <a:r>
                        <a:rPr kumimoji="1" lang="en-US" altLang="ja-JP" sz="1600" dirty="0"/>
                        <a:t>1</a:t>
                      </a:r>
                      <a:endParaRPr kumimoji="1" lang="ja-JP" altLang="en-US" sz="1600" dirty="0"/>
                    </a:p>
                  </a:txBody>
                  <a:tcPr/>
                </a:tc>
                <a:extLst>
                  <a:ext uri="{0D108BD9-81ED-4DB2-BD59-A6C34878D82A}">
                    <a16:rowId xmlns:a16="http://schemas.microsoft.com/office/drawing/2014/main" val="4056271977"/>
                  </a:ext>
                </a:extLst>
              </a:tr>
              <a:tr h="243625">
                <a:tc>
                  <a:txBody>
                    <a:bodyPr/>
                    <a:lstStyle/>
                    <a:p>
                      <a:pPr algn="ctr"/>
                      <a:r>
                        <a:rPr kumimoji="1" lang="en-US" altLang="ja-JP" sz="1600" dirty="0"/>
                        <a:t>4</a:t>
                      </a:r>
                      <a:endParaRPr kumimoji="1" lang="ja-JP" altLang="en-US" sz="1600" dirty="0"/>
                    </a:p>
                  </a:txBody>
                  <a:tcPr/>
                </a:tc>
                <a:tc>
                  <a:txBody>
                    <a:bodyPr/>
                    <a:lstStyle/>
                    <a:p>
                      <a:pPr algn="ctr"/>
                      <a:r>
                        <a:rPr kumimoji="1" lang="en-US" altLang="ja-JP" sz="1600" dirty="0"/>
                        <a:t>2</a:t>
                      </a:r>
                      <a:endParaRPr kumimoji="1" lang="ja-JP" altLang="en-US" sz="1600" dirty="0"/>
                    </a:p>
                  </a:txBody>
                  <a:tcPr/>
                </a:tc>
                <a:extLst>
                  <a:ext uri="{0D108BD9-81ED-4DB2-BD59-A6C34878D82A}">
                    <a16:rowId xmlns:a16="http://schemas.microsoft.com/office/drawing/2014/main" val="1086520917"/>
                  </a:ext>
                </a:extLst>
              </a:tr>
              <a:tr h="243625">
                <a:tc>
                  <a:txBody>
                    <a:bodyPr/>
                    <a:lstStyle/>
                    <a:p>
                      <a:pPr algn="ctr"/>
                      <a:r>
                        <a:rPr kumimoji="1" lang="en-US" altLang="ja-JP" sz="1600" dirty="0"/>
                        <a:t>0</a:t>
                      </a:r>
                      <a:endParaRPr kumimoji="1" lang="ja-JP" altLang="en-US" sz="1600" dirty="0"/>
                    </a:p>
                  </a:txBody>
                  <a:tcPr/>
                </a:tc>
                <a:tc>
                  <a:txBody>
                    <a:bodyPr/>
                    <a:lstStyle/>
                    <a:p>
                      <a:pPr algn="ctr"/>
                      <a:r>
                        <a:rPr kumimoji="1" lang="en-US" altLang="ja-JP" sz="1600" dirty="0"/>
                        <a:t>0</a:t>
                      </a:r>
                      <a:endParaRPr kumimoji="1" lang="ja-JP" altLang="en-US" sz="1600" dirty="0"/>
                    </a:p>
                  </a:txBody>
                  <a:tcPr/>
                </a:tc>
                <a:extLst>
                  <a:ext uri="{0D108BD9-81ED-4DB2-BD59-A6C34878D82A}">
                    <a16:rowId xmlns:a16="http://schemas.microsoft.com/office/drawing/2014/main" val="3885016359"/>
                  </a:ext>
                </a:extLst>
              </a:tr>
              <a:tr h="243625">
                <a:tc>
                  <a:txBody>
                    <a:bodyPr/>
                    <a:lstStyle/>
                    <a:p>
                      <a:pPr algn="ctr"/>
                      <a:r>
                        <a:rPr kumimoji="1" lang="en-US" altLang="ja-JP" sz="1600" dirty="0"/>
                        <a:t>-2</a:t>
                      </a:r>
                      <a:endParaRPr kumimoji="1" lang="ja-JP" altLang="en-US" sz="1600" dirty="0"/>
                    </a:p>
                  </a:txBody>
                  <a:tcPr/>
                </a:tc>
                <a:tc>
                  <a:txBody>
                    <a:bodyPr/>
                    <a:lstStyle/>
                    <a:p>
                      <a:pPr algn="ctr"/>
                      <a:r>
                        <a:rPr kumimoji="1" lang="en-US" altLang="ja-JP" sz="1600" dirty="0"/>
                        <a:t>-2</a:t>
                      </a:r>
                      <a:endParaRPr kumimoji="1" lang="ja-JP" altLang="en-US" sz="1600" dirty="0"/>
                    </a:p>
                  </a:txBody>
                  <a:tcPr/>
                </a:tc>
                <a:extLst>
                  <a:ext uri="{0D108BD9-81ED-4DB2-BD59-A6C34878D82A}">
                    <a16:rowId xmlns:a16="http://schemas.microsoft.com/office/drawing/2014/main" val="867323839"/>
                  </a:ext>
                </a:extLst>
              </a:tr>
            </a:tbl>
          </a:graphicData>
        </a:graphic>
      </p:graphicFrame>
      <p:sp>
        <p:nvSpPr>
          <p:cNvPr id="15" name="正方形/長方形 14">
            <a:extLst>
              <a:ext uri="{FF2B5EF4-FFF2-40B4-BE49-F238E27FC236}">
                <a16:creationId xmlns:a16="http://schemas.microsoft.com/office/drawing/2014/main" id="{9E0545E7-5F29-5941-828E-D7E3D4E051D4}"/>
              </a:ext>
            </a:extLst>
          </p:cNvPr>
          <p:cNvSpPr/>
          <p:nvPr/>
        </p:nvSpPr>
        <p:spPr>
          <a:xfrm>
            <a:off x="8115820" y="3598606"/>
            <a:ext cx="3786128" cy="2830426"/>
          </a:xfrm>
          <a:prstGeom prst="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6" name="加算記号 15">
            <a:extLst>
              <a:ext uri="{FF2B5EF4-FFF2-40B4-BE49-F238E27FC236}">
                <a16:creationId xmlns:a16="http://schemas.microsoft.com/office/drawing/2014/main" id="{2F67345D-649F-4C45-B09D-E80310920EAF}"/>
              </a:ext>
            </a:extLst>
          </p:cNvPr>
          <p:cNvSpPr/>
          <p:nvPr/>
        </p:nvSpPr>
        <p:spPr>
          <a:xfrm>
            <a:off x="9669863" y="4605663"/>
            <a:ext cx="667960" cy="737581"/>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テキスト ボックス 16">
            <a:extLst>
              <a:ext uri="{FF2B5EF4-FFF2-40B4-BE49-F238E27FC236}">
                <a16:creationId xmlns:a16="http://schemas.microsoft.com/office/drawing/2014/main" id="{9D2E9085-3C1C-EB42-9D35-8509B3133A9E}"/>
              </a:ext>
            </a:extLst>
          </p:cNvPr>
          <p:cNvSpPr txBox="1"/>
          <p:nvPr/>
        </p:nvSpPr>
        <p:spPr>
          <a:xfrm>
            <a:off x="9941926" y="3232341"/>
            <a:ext cx="2031325" cy="369332"/>
          </a:xfrm>
          <a:prstGeom prst="rect">
            <a:avLst/>
          </a:prstGeom>
          <a:noFill/>
        </p:spPr>
        <p:txBody>
          <a:bodyPr wrap="none" rtlCol="0">
            <a:spAutoFit/>
          </a:bodyPr>
          <a:lstStyle/>
          <a:p>
            <a:r>
              <a:rPr lang="ja-JP" altLang="en-US" dirty="0"/>
              <a:t>＜変動する部分＞</a:t>
            </a:r>
            <a:endParaRPr kumimoji="1" lang="ja-JP" altLang="en-US" dirty="0"/>
          </a:p>
        </p:txBody>
      </p:sp>
      <p:sp>
        <p:nvSpPr>
          <p:cNvPr id="18" name="下カーブ矢印 17">
            <a:extLst>
              <a:ext uri="{FF2B5EF4-FFF2-40B4-BE49-F238E27FC236}">
                <a16:creationId xmlns:a16="http://schemas.microsoft.com/office/drawing/2014/main" id="{E56BC015-F8C5-A24B-A89D-0EAFA4E67E2A}"/>
              </a:ext>
            </a:extLst>
          </p:cNvPr>
          <p:cNvSpPr/>
          <p:nvPr/>
        </p:nvSpPr>
        <p:spPr>
          <a:xfrm>
            <a:off x="7121994" y="3202167"/>
            <a:ext cx="993826" cy="369332"/>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9" name="テキスト ボックス 18">
            <a:extLst>
              <a:ext uri="{FF2B5EF4-FFF2-40B4-BE49-F238E27FC236}">
                <a16:creationId xmlns:a16="http://schemas.microsoft.com/office/drawing/2014/main" id="{E7AEBDA7-1C0B-BA45-B6E7-F9E2880C74A0}"/>
              </a:ext>
            </a:extLst>
          </p:cNvPr>
          <p:cNvSpPr txBox="1"/>
          <p:nvPr/>
        </p:nvSpPr>
        <p:spPr>
          <a:xfrm>
            <a:off x="829470" y="1163416"/>
            <a:ext cx="10899752" cy="369332"/>
          </a:xfrm>
          <a:prstGeom prst="rect">
            <a:avLst/>
          </a:prstGeom>
          <a:noFill/>
        </p:spPr>
        <p:txBody>
          <a:bodyPr wrap="square" rtlCol="0">
            <a:spAutoFit/>
          </a:bodyPr>
          <a:lstStyle/>
          <a:p>
            <a:r>
              <a:rPr lang="ja-JP" altLang="en-US" dirty="0"/>
              <a:t>データを変動（分散）という点から分解することで</a:t>
            </a:r>
            <a:r>
              <a:rPr lang="en-US" altLang="ja-JP" dirty="0"/>
              <a:t>,</a:t>
            </a:r>
            <a:r>
              <a:rPr lang="ja-JP" altLang="en-US" dirty="0"/>
              <a:t>平均値の差を検討する</a:t>
            </a:r>
            <a:r>
              <a:rPr lang="en-US" altLang="ja-JP" dirty="0"/>
              <a:t>.</a:t>
            </a:r>
            <a:endParaRPr kumimoji="1" lang="ja-JP" altLang="en-US" dirty="0"/>
          </a:p>
        </p:txBody>
      </p:sp>
    </p:spTree>
    <p:extLst>
      <p:ext uri="{BB962C8B-B14F-4D97-AF65-F5344CB8AC3E}">
        <p14:creationId xmlns:p14="http://schemas.microsoft.com/office/powerpoint/2010/main" val="243198546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E852C59-2864-4F4B-B5C9-BA914B802018}"/>
              </a:ext>
            </a:extLst>
          </p:cNvPr>
          <p:cNvSpPr>
            <a:spLocks noGrp="1"/>
          </p:cNvSpPr>
          <p:nvPr>
            <p:ph type="title"/>
          </p:nvPr>
        </p:nvSpPr>
        <p:spPr>
          <a:xfrm>
            <a:off x="1338262" y="542466"/>
            <a:ext cx="10515600" cy="1325563"/>
          </a:xfrm>
        </p:spPr>
        <p:txBody>
          <a:bodyPr/>
          <a:lstStyle/>
          <a:p>
            <a:r>
              <a:rPr kumimoji="1" lang="en-US" altLang="ja-JP" dirty="0"/>
              <a:t>t</a:t>
            </a:r>
            <a:r>
              <a:rPr kumimoji="1" lang="ja-JP" altLang="en-US" dirty="0"/>
              <a:t>検定を繰り返すのではダメなのか？</a:t>
            </a:r>
          </a:p>
        </p:txBody>
      </p:sp>
      <p:sp>
        <p:nvSpPr>
          <p:cNvPr id="3" name="コンテンツ プレースホルダー 2">
            <a:extLst>
              <a:ext uri="{FF2B5EF4-FFF2-40B4-BE49-F238E27FC236}">
                <a16:creationId xmlns:a16="http://schemas.microsoft.com/office/drawing/2014/main" id="{D90C2752-36F8-6D48-AA65-4626ECDCD53D}"/>
              </a:ext>
            </a:extLst>
          </p:cNvPr>
          <p:cNvSpPr>
            <a:spLocks noGrp="1"/>
          </p:cNvSpPr>
          <p:nvPr>
            <p:ph idx="1"/>
          </p:nvPr>
        </p:nvSpPr>
        <p:spPr/>
        <p:txBody>
          <a:bodyPr/>
          <a:lstStyle/>
          <a:p>
            <a:r>
              <a:rPr kumimoji="1" lang="ja-JP" altLang="en-US" dirty="0"/>
              <a:t>３つの母集団平均の比較をするとき、水準の組み合わせ</a:t>
            </a:r>
            <a:r>
              <a:rPr kumimoji="1" lang="ja-JP" altLang="en-US"/>
              <a:t>ごとに</a:t>
            </a:r>
            <a:endParaRPr kumimoji="1" lang="en-US" altLang="ja-JP" dirty="0"/>
          </a:p>
          <a:p>
            <a:pPr marL="0" indent="0">
              <a:buNone/>
            </a:pPr>
            <a:r>
              <a:rPr lang="ja-JP" altLang="en-US"/>
              <a:t>　</a:t>
            </a:r>
            <a:r>
              <a:rPr kumimoji="1" lang="en-US" altLang="ja-JP" dirty="0"/>
              <a:t>t</a:t>
            </a:r>
            <a:r>
              <a:rPr kumimoji="1" lang="ja-JP" altLang="en-US" dirty="0"/>
              <a:t>検定を行うという検定方法でもよいのではないか？</a:t>
            </a:r>
            <a:endParaRPr kumimoji="1" lang="en-US" altLang="ja-JP" dirty="0"/>
          </a:p>
          <a:p>
            <a:r>
              <a:rPr lang="ja-JP" altLang="en-US" dirty="0"/>
              <a:t>否！＝有意水準</a:t>
            </a:r>
            <a:r>
              <a:rPr lang="en-US" altLang="ja-JP" dirty="0"/>
              <a:t>α</a:t>
            </a:r>
            <a:r>
              <a:rPr lang="ja-JP" altLang="en-US" dirty="0"/>
              <a:t>が</a:t>
            </a:r>
            <a:r>
              <a:rPr lang="en-US" altLang="ja-JP" dirty="0"/>
              <a:t>α</a:t>
            </a:r>
            <a:r>
              <a:rPr lang="ja-JP" altLang="en-US" dirty="0"/>
              <a:t>より大きくなってしまう</a:t>
            </a:r>
            <a:r>
              <a:rPr lang="en-US" altLang="ja-JP" dirty="0"/>
              <a:t>. </a:t>
            </a:r>
          </a:p>
          <a:p>
            <a:pPr marL="0" indent="0">
              <a:buNone/>
            </a:pPr>
            <a:endParaRPr lang="en-US" altLang="ja-JP" dirty="0"/>
          </a:p>
          <a:p>
            <a:pPr marL="0" indent="0">
              <a:buNone/>
            </a:pPr>
            <a:r>
              <a:rPr lang="ja-JP" altLang="en-US" dirty="0"/>
              <a:t>つまり「帰無仮説が真のとき</a:t>
            </a:r>
            <a:r>
              <a:rPr lang="en-US" altLang="ja-JP" dirty="0"/>
              <a:t>,</a:t>
            </a:r>
            <a:r>
              <a:rPr lang="ja-JP" altLang="en-US" dirty="0"/>
              <a:t>誤って帰無仮説を棄却してしまう」率が高くなることになる</a:t>
            </a:r>
            <a:r>
              <a:rPr lang="en-US" altLang="ja-JP" dirty="0"/>
              <a:t>.</a:t>
            </a:r>
          </a:p>
          <a:p>
            <a:r>
              <a:rPr lang="ja-JP" altLang="en-US" dirty="0"/>
              <a:t>したがって</a:t>
            </a:r>
            <a:r>
              <a:rPr lang="en-US" altLang="ja-JP" dirty="0"/>
              <a:t>,</a:t>
            </a:r>
            <a:r>
              <a:rPr lang="ja-JP" altLang="en-US" dirty="0"/>
              <a:t>３つ以上の要因の平均を比較するときは</a:t>
            </a:r>
            <a:r>
              <a:rPr lang="en-US" altLang="ja-JP" dirty="0"/>
              <a:t>, </a:t>
            </a:r>
            <a:r>
              <a:rPr lang="ja-JP" altLang="en-US" dirty="0"/>
              <a:t>分散分析か多重比較を行うことが妥当である</a:t>
            </a:r>
            <a:r>
              <a:rPr lang="en-US" altLang="ja-JP" dirty="0"/>
              <a:t>.</a:t>
            </a:r>
          </a:p>
        </p:txBody>
      </p:sp>
      <p:sp>
        <p:nvSpPr>
          <p:cNvPr id="4" name="テキスト ボックス 3">
            <a:extLst>
              <a:ext uri="{FF2B5EF4-FFF2-40B4-BE49-F238E27FC236}">
                <a16:creationId xmlns:a16="http://schemas.microsoft.com/office/drawing/2014/main" id="{F9AF9953-90C4-6940-81EC-FD2CB00651DD}"/>
              </a:ext>
            </a:extLst>
          </p:cNvPr>
          <p:cNvSpPr txBox="1"/>
          <p:nvPr/>
        </p:nvSpPr>
        <p:spPr>
          <a:xfrm rot="20124899">
            <a:off x="187986" y="478114"/>
            <a:ext cx="1800493" cy="369332"/>
          </a:xfrm>
          <a:prstGeom prst="rect">
            <a:avLst/>
          </a:prstGeom>
          <a:noFill/>
        </p:spPr>
        <p:txBody>
          <a:bodyPr wrap="none" rtlCol="0">
            <a:spAutoFit/>
          </a:bodyPr>
          <a:lstStyle/>
          <a:p>
            <a:r>
              <a:rPr kumimoji="1" lang="ja-JP" altLang="en-US" dirty="0"/>
              <a:t>ちなみに、、。</a:t>
            </a:r>
          </a:p>
        </p:txBody>
      </p:sp>
    </p:spTree>
    <p:extLst>
      <p:ext uri="{BB962C8B-B14F-4D97-AF65-F5344CB8AC3E}">
        <p14:creationId xmlns:p14="http://schemas.microsoft.com/office/powerpoint/2010/main" val="213449565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7835C5B-6BA7-8748-A7D7-8C4EFE06C4C3}"/>
              </a:ext>
            </a:extLst>
          </p:cNvPr>
          <p:cNvSpPr>
            <a:spLocks noGrp="1"/>
          </p:cNvSpPr>
          <p:nvPr>
            <p:ph type="title"/>
          </p:nvPr>
        </p:nvSpPr>
        <p:spPr/>
        <p:txBody>
          <a:bodyPr/>
          <a:lstStyle/>
          <a:p>
            <a:r>
              <a:rPr lang="en-US" altLang="ja-JP" dirty="0"/>
              <a:t>2. </a:t>
            </a:r>
            <a:r>
              <a:rPr lang="ja-JP" altLang="en-US" dirty="0"/>
              <a:t>有意水準（</a:t>
            </a:r>
            <a:r>
              <a:rPr lang="en-US" altLang="ja-JP" dirty="0"/>
              <a:t>level of significance)</a:t>
            </a:r>
            <a:r>
              <a:rPr lang="ja-JP" altLang="en-US" dirty="0"/>
              <a:t>を設定</a:t>
            </a:r>
            <a:r>
              <a:rPr lang="en-US" altLang="ja-JP" dirty="0"/>
              <a:t>.</a:t>
            </a:r>
            <a:endParaRPr kumimoji="1" lang="ja-JP" altLang="en-US" dirty="0"/>
          </a:p>
        </p:txBody>
      </p:sp>
      <p:sp>
        <p:nvSpPr>
          <p:cNvPr id="3" name="コンテンツ プレースホルダー 2">
            <a:extLst>
              <a:ext uri="{FF2B5EF4-FFF2-40B4-BE49-F238E27FC236}">
                <a16:creationId xmlns:a16="http://schemas.microsoft.com/office/drawing/2014/main" id="{E9F7DEEB-B7A2-8A4A-A26A-1A45621D005F}"/>
              </a:ext>
            </a:extLst>
          </p:cNvPr>
          <p:cNvSpPr>
            <a:spLocks noGrp="1"/>
          </p:cNvSpPr>
          <p:nvPr>
            <p:ph idx="1"/>
          </p:nvPr>
        </p:nvSpPr>
        <p:spPr>
          <a:xfrm>
            <a:off x="690665" y="1611848"/>
            <a:ext cx="10515600" cy="946150"/>
          </a:xfrm>
        </p:spPr>
        <p:txBody>
          <a:bodyPr/>
          <a:lstStyle/>
          <a:p>
            <a:pPr marL="0" indent="0">
              <a:buNone/>
            </a:pPr>
            <a:r>
              <a:rPr lang="ja-JP" altLang="en-US"/>
              <a:t>２つの誤り</a:t>
            </a:r>
            <a:endParaRPr lang="en-US" altLang="ja-JP" dirty="0"/>
          </a:p>
        </p:txBody>
      </p:sp>
      <p:sp>
        <p:nvSpPr>
          <p:cNvPr id="4" name="コンテンツ プレースホルダー 2">
            <a:extLst>
              <a:ext uri="{FF2B5EF4-FFF2-40B4-BE49-F238E27FC236}">
                <a16:creationId xmlns:a16="http://schemas.microsoft.com/office/drawing/2014/main" id="{D12B204A-7ABF-BD43-9973-772CA07DF542}"/>
              </a:ext>
            </a:extLst>
          </p:cNvPr>
          <p:cNvSpPr txBox="1">
            <a:spLocks/>
          </p:cNvSpPr>
          <p:nvPr/>
        </p:nvSpPr>
        <p:spPr>
          <a:xfrm>
            <a:off x="590992" y="2642210"/>
            <a:ext cx="5622561" cy="2327471"/>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dirty="0"/>
              <a:t>第</a:t>
            </a:r>
            <a:r>
              <a:rPr lang="en-US" altLang="ja-JP" dirty="0"/>
              <a:t>1</a:t>
            </a:r>
            <a:r>
              <a:rPr lang="ja-JP" altLang="en-US" dirty="0"/>
              <a:t>種の誤り</a:t>
            </a:r>
            <a:endParaRPr lang="en-US" altLang="ja-JP" dirty="0"/>
          </a:p>
          <a:p>
            <a:pPr marL="0" indent="0">
              <a:buFont typeface="Arial" panose="020B0604020202020204" pitchFamily="34" charset="0"/>
              <a:buNone/>
            </a:pPr>
            <a:r>
              <a:rPr lang="ja-JP" altLang="en-US" dirty="0"/>
              <a:t>帰無仮説</a:t>
            </a:r>
            <a:r>
              <a:rPr lang="en-US" altLang="ja-JP" dirty="0"/>
              <a:t>H</a:t>
            </a:r>
            <a:r>
              <a:rPr lang="en-US" altLang="ja-JP" baseline="-25000" dirty="0"/>
              <a:t>0 </a:t>
            </a:r>
            <a:r>
              <a:rPr lang="ja-JP" altLang="en-US" dirty="0"/>
              <a:t>のもとでは極めて</a:t>
            </a:r>
            <a:endParaRPr lang="en-US" altLang="ja-JP" dirty="0"/>
          </a:p>
          <a:p>
            <a:pPr marL="0" indent="0">
              <a:buFont typeface="Arial" panose="020B0604020202020204" pitchFamily="34" charset="0"/>
              <a:buNone/>
            </a:pPr>
            <a:r>
              <a:rPr lang="ja-JP" altLang="en-US" dirty="0"/>
              <a:t>起こりにくいことが起こっても</a:t>
            </a:r>
            <a:r>
              <a:rPr lang="en-US" altLang="ja-JP" dirty="0"/>
              <a:t>,</a:t>
            </a:r>
          </a:p>
          <a:p>
            <a:pPr marL="0" indent="0">
              <a:buFont typeface="Arial" panose="020B0604020202020204" pitchFamily="34" charset="0"/>
              <a:buNone/>
            </a:pPr>
            <a:r>
              <a:rPr lang="ja-JP" altLang="en-US" dirty="0"/>
              <a:t>全く起こり得ないことではないのに仮説</a:t>
            </a:r>
            <a:r>
              <a:rPr lang="en-US" altLang="ja-JP" dirty="0"/>
              <a:t>H</a:t>
            </a:r>
            <a:r>
              <a:rPr lang="en-US" altLang="ja-JP" baseline="-25000" dirty="0"/>
              <a:t>0</a:t>
            </a:r>
            <a:r>
              <a:rPr lang="ja-JP" altLang="en-US" dirty="0"/>
              <a:t>を捨ててしまう誤り</a:t>
            </a:r>
          </a:p>
        </p:txBody>
      </p:sp>
      <p:sp>
        <p:nvSpPr>
          <p:cNvPr id="5" name="コンテンツ プレースホルダー 2">
            <a:extLst>
              <a:ext uri="{FF2B5EF4-FFF2-40B4-BE49-F238E27FC236}">
                <a16:creationId xmlns:a16="http://schemas.microsoft.com/office/drawing/2014/main" id="{9F6C91F5-26BC-7A4D-B518-6801CC11B4D1}"/>
              </a:ext>
            </a:extLst>
          </p:cNvPr>
          <p:cNvSpPr txBox="1">
            <a:spLocks/>
          </p:cNvSpPr>
          <p:nvPr/>
        </p:nvSpPr>
        <p:spPr>
          <a:xfrm>
            <a:off x="6149159" y="2670032"/>
            <a:ext cx="5622561" cy="29562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dirty="0"/>
              <a:t>第２種の誤り</a:t>
            </a:r>
            <a:endParaRPr lang="en-US" altLang="ja-JP" dirty="0"/>
          </a:p>
          <a:p>
            <a:pPr marL="0" indent="0">
              <a:buNone/>
            </a:pPr>
            <a:r>
              <a:rPr lang="ja-JP" altLang="en-US" dirty="0"/>
              <a:t>実験や調査の結果が</a:t>
            </a:r>
            <a:r>
              <a:rPr lang="en-US" altLang="ja-JP" dirty="0"/>
              <a:t>,</a:t>
            </a:r>
            <a:r>
              <a:rPr lang="ja-JP" altLang="en-US" dirty="0"/>
              <a:t>仮説</a:t>
            </a:r>
            <a:r>
              <a:rPr lang="en-US" altLang="ja-JP" dirty="0"/>
              <a:t>H</a:t>
            </a:r>
            <a:r>
              <a:rPr lang="en-US" altLang="ja-JP" baseline="-25000" dirty="0"/>
              <a:t>0</a:t>
            </a:r>
            <a:r>
              <a:rPr lang="ja-JP" altLang="en-US" dirty="0"/>
              <a:t>のもとでは起こりにくいことではなかったので棄却しなかったが</a:t>
            </a:r>
            <a:r>
              <a:rPr lang="en-US" altLang="ja-JP" dirty="0"/>
              <a:t>,</a:t>
            </a:r>
            <a:r>
              <a:rPr lang="ja-JP" altLang="en-US" dirty="0"/>
              <a:t>実際は仮説</a:t>
            </a:r>
            <a:r>
              <a:rPr lang="en-US" altLang="ja-JP" dirty="0"/>
              <a:t>H</a:t>
            </a:r>
            <a:r>
              <a:rPr lang="en-US" altLang="ja-JP" baseline="-25000" dirty="0"/>
              <a:t>0</a:t>
            </a:r>
            <a:r>
              <a:rPr lang="ja-JP" altLang="en-US" dirty="0"/>
              <a:t>は誤りであった</a:t>
            </a:r>
            <a:r>
              <a:rPr lang="en-US" altLang="ja-JP" dirty="0"/>
              <a:t>. </a:t>
            </a:r>
          </a:p>
        </p:txBody>
      </p:sp>
      <p:sp>
        <p:nvSpPr>
          <p:cNvPr id="6" name="台形 5">
            <a:extLst>
              <a:ext uri="{FF2B5EF4-FFF2-40B4-BE49-F238E27FC236}">
                <a16:creationId xmlns:a16="http://schemas.microsoft.com/office/drawing/2014/main" id="{F6D1C19F-B4B6-9345-9740-407FE13ED578}"/>
              </a:ext>
            </a:extLst>
          </p:cNvPr>
          <p:cNvSpPr/>
          <p:nvPr/>
        </p:nvSpPr>
        <p:spPr>
          <a:xfrm rot="10800000">
            <a:off x="2817990" y="5424374"/>
            <a:ext cx="1424068" cy="1162779"/>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kumimoji="1" lang="ja-JP" altLang="en-US" dirty="0"/>
              <a:t>ゴミ箱</a:t>
            </a:r>
            <a:endParaRPr kumimoji="1" lang="en-US" altLang="ja-JP" dirty="0"/>
          </a:p>
        </p:txBody>
      </p:sp>
      <p:sp>
        <p:nvSpPr>
          <p:cNvPr id="7" name="テキスト ボックス 6">
            <a:extLst>
              <a:ext uri="{FF2B5EF4-FFF2-40B4-BE49-F238E27FC236}">
                <a16:creationId xmlns:a16="http://schemas.microsoft.com/office/drawing/2014/main" id="{E1AD070A-1303-E741-B3A4-0944C7FC3EFB}"/>
              </a:ext>
            </a:extLst>
          </p:cNvPr>
          <p:cNvSpPr txBox="1"/>
          <p:nvPr/>
        </p:nvSpPr>
        <p:spPr>
          <a:xfrm>
            <a:off x="690665" y="4908487"/>
            <a:ext cx="2339102" cy="461665"/>
          </a:xfrm>
          <a:prstGeom prst="rect">
            <a:avLst/>
          </a:prstGeom>
          <a:noFill/>
        </p:spPr>
        <p:txBody>
          <a:bodyPr wrap="none" rtlCol="0">
            <a:spAutoFit/>
          </a:bodyPr>
          <a:lstStyle/>
          <a:p>
            <a:r>
              <a:rPr kumimoji="1" lang="ja-JP" altLang="en-US" sz="2400" dirty="0"/>
              <a:t>正しい帰無仮説</a:t>
            </a:r>
          </a:p>
        </p:txBody>
      </p:sp>
      <p:sp>
        <p:nvSpPr>
          <p:cNvPr id="8" name="右矢印 7">
            <a:extLst>
              <a:ext uri="{FF2B5EF4-FFF2-40B4-BE49-F238E27FC236}">
                <a16:creationId xmlns:a16="http://schemas.microsoft.com/office/drawing/2014/main" id="{E27E3B5C-DCB6-5C41-96A1-C7D296EF2D0F}"/>
              </a:ext>
            </a:extLst>
          </p:cNvPr>
          <p:cNvSpPr/>
          <p:nvPr/>
        </p:nvSpPr>
        <p:spPr>
          <a:xfrm rot="1911879">
            <a:off x="2970233" y="4927601"/>
            <a:ext cx="416177"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台形 8">
            <a:extLst>
              <a:ext uri="{FF2B5EF4-FFF2-40B4-BE49-F238E27FC236}">
                <a16:creationId xmlns:a16="http://schemas.microsoft.com/office/drawing/2014/main" id="{4903957A-D02C-ED4D-9706-F6B14E0272E5}"/>
              </a:ext>
            </a:extLst>
          </p:cNvPr>
          <p:cNvSpPr/>
          <p:nvPr/>
        </p:nvSpPr>
        <p:spPr>
          <a:xfrm rot="10800000">
            <a:off x="8306092" y="5400825"/>
            <a:ext cx="1424068" cy="1162779"/>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kumimoji="1" lang="ja-JP" altLang="en-US" dirty="0"/>
              <a:t>ゴミ箱</a:t>
            </a:r>
            <a:endParaRPr kumimoji="1" lang="en-US" altLang="ja-JP" dirty="0"/>
          </a:p>
        </p:txBody>
      </p:sp>
      <p:sp>
        <p:nvSpPr>
          <p:cNvPr id="10" name="テキスト ボックス 9">
            <a:extLst>
              <a:ext uri="{FF2B5EF4-FFF2-40B4-BE49-F238E27FC236}">
                <a16:creationId xmlns:a16="http://schemas.microsoft.com/office/drawing/2014/main" id="{CB517E7B-2508-F046-86FF-EE8DC23557CC}"/>
              </a:ext>
            </a:extLst>
          </p:cNvPr>
          <p:cNvSpPr txBox="1"/>
          <p:nvPr/>
        </p:nvSpPr>
        <p:spPr>
          <a:xfrm>
            <a:off x="6213553" y="4841699"/>
            <a:ext cx="2646878" cy="461665"/>
          </a:xfrm>
          <a:prstGeom prst="rect">
            <a:avLst/>
          </a:prstGeom>
          <a:noFill/>
        </p:spPr>
        <p:txBody>
          <a:bodyPr wrap="none" rtlCol="0">
            <a:spAutoFit/>
          </a:bodyPr>
          <a:lstStyle/>
          <a:p>
            <a:r>
              <a:rPr kumimoji="1" lang="ja-JP" altLang="en-US" sz="2400" dirty="0"/>
              <a:t>間違った帰無仮説</a:t>
            </a:r>
          </a:p>
        </p:txBody>
      </p:sp>
      <p:sp>
        <p:nvSpPr>
          <p:cNvPr id="11" name="U ターン矢印 10">
            <a:extLst>
              <a:ext uri="{FF2B5EF4-FFF2-40B4-BE49-F238E27FC236}">
                <a16:creationId xmlns:a16="http://schemas.microsoft.com/office/drawing/2014/main" id="{5C79CDCF-E62A-5F4A-BAC5-383438002621}"/>
              </a:ext>
            </a:extLst>
          </p:cNvPr>
          <p:cNvSpPr/>
          <p:nvPr/>
        </p:nvSpPr>
        <p:spPr>
          <a:xfrm rot="10800000" flipH="1">
            <a:off x="8805457" y="4902793"/>
            <a:ext cx="697910" cy="408002"/>
          </a:xfrm>
          <a:prstGeom prst="uturnArrow">
            <a:avLst>
              <a:gd name="adj1" fmla="val 19877"/>
              <a:gd name="adj2" fmla="val 25000"/>
              <a:gd name="adj3" fmla="val 25000"/>
              <a:gd name="adj4" fmla="val 43750"/>
              <a:gd name="adj5" fmla="val 75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2" name="テキスト ボックス 11">
            <a:extLst>
              <a:ext uri="{FF2B5EF4-FFF2-40B4-BE49-F238E27FC236}">
                <a16:creationId xmlns:a16="http://schemas.microsoft.com/office/drawing/2014/main" id="{5B042A4E-F1E9-FF49-BA08-A5D036E60ABE}"/>
              </a:ext>
            </a:extLst>
          </p:cNvPr>
          <p:cNvSpPr txBox="1"/>
          <p:nvPr/>
        </p:nvSpPr>
        <p:spPr>
          <a:xfrm>
            <a:off x="9730160" y="5843726"/>
            <a:ext cx="2031325" cy="461665"/>
          </a:xfrm>
          <a:prstGeom prst="rect">
            <a:avLst/>
          </a:prstGeom>
          <a:noFill/>
        </p:spPr>
        <p:txBody>
          <a:bodyPr wrap="none" rtlCol="0">
            <a:spAutoFit/>
          </a:bodyPr>
          <a:lstStyle/>
          <a:p>
            <a:r>
              <a:rPr kumimoji="1" lang="ja-JP" altLang="en-US" sz="2400" dirty="0"/>
              <a:t>捨て損ねた！</a:t>
            </a:r>
          </a:p>
        </p:txBody>
      </p:sp>
      <p:sp>
        <p:nvSpPr>
          <p:cNvPr id="13" name="テキスト ボックス 12">
            <a:extLst>
              <a:ext uri="{FF2B5EF4-FFF2-40B4-BE49-F238E27FC236}">
                <a16:creationId xmlns:a16="http://schemas.microsoft.com/office/drawing/2014/main" id="{7F2C1545-83F1-A548-BA80-A3BAD555873A}"/>
              </a:ext>
            </a:extLst>
          </p:cNvPr>
          <p:cNvSpPr txBox="1"/>
          <p:nvPr/>
        </p:nvSpPr>
        <p:spPr>
          <a:xfrm>
            <a:off x="4223896" y="5707370"/>
            <a:ext cx="1723549" cy="830997"/>
          </a:xfrm>
          <a:prstGeom prst="rect">
            <a:avLst/>
          </a:prstGeom>
          <a:noFill/>
        </p:spPr>
        <p:txBody>
          <a:bodyPr wrap="none" rtlCol="0">
            <a:spAutoFit/>
          </a:bodyPr>
          <a:lstStyle/>
          <a:p>
            <a:r>
              <a:rPr kumimoji="1" lang="ja-JP" altLang="en-US" sz="2400" dirty="0"/>
              <a:t>棄てて</a:t>
            </a:r>
            <a:endParaRPr kumimoji="1" lang="en-US" altLang="ja-JP" sz="2400" dirty="0"/>
          </a:p>
          <a:p>
            <a:r>
              <a:rPr kumimoji="1" lang="ja-JP" altLang="en-US" sz="2400" dirty="0"/>
              <a:t>しまった！</a:t>
            </a:r>
          </a:p>
        </p:txBody>
      </p:sp>
      <p:sp>
        <p:nvSpPr>
          <p:cNvPr id="14" name="角丸四角形 13">
            <a:extLst>
              <a:ext uri="{FF2B5EF4-FFF2-40B4-BE49-F238E27FC236}">
                <a16:creationId xmlns:a16="http://schemas.microsoft.com/office/drawing/2014/main" id="{E87C7B8C-7C98-5840-96E3-6C89AB56CA22}"/>
              </a:ext>
            </a:extLst>
          </p:cNvPr>
          <p:cNvSpPr/>
          <p:nvPr/>
        </p:nvSpPr>
        <p:spPr>
          <a:xfrm>
            <a:off x="376779" y="2513261"/>
            <a:ext cx="5644944" cy="4190998"/>
          </a:xfrm>
          <a:prstGeom prst="roundRect">
            <a:avLst/>
          </a:prstGeom>
          <a:solidFill>
            <a:schemeClr val="accent1">
              <a:alpha val="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5" name="角丸四角形 14">
            <a:extLst>
              <a:ext uri="{FF2B5EF4-FFF2-40B4-BE49-F238E27FC236}">
                <a16:creationId xmlns:a16="http://schemas.microsoft.com/office/drawing/2014/main" id="{DE333280-A92C-9340-9B2A-616AE00F3274}"/>
              </a:ext>
            </a:extLst>
          </p:cNvPr>
          <p:cNvSpPr/>
          <p:nvPr/>
        </p:nvSpPr>
        <p:spPr>
          <a:xfrm>
            <a:off x="6096000" y="2458888"/>
            <a:ext cx="5644944" cy="4231878"/>
          </a:xfrm>
          <a:prstGeom prst="roundRect">
            <a:avLst/>
          </a:prstGeom>
          <a:solidFill>
            <a:schemeClr val="accent1">
              <a:alpha val="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107150551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0A936C6-8A0E-2F46-8A3C-F3F0EC2EE280}"/>
              </a:ext>
            </a:extLst>
          </p:cNvPr>
          <p:cNvSpPr>
            <a:spLocks noGrp="1"/>
          </p:cNvSpPr>
          <p:nvPr>
            <p:ph type="title"/>
          </p:nvPr>
        </p:nvSpPr>
        <p:spPr/>
        <p:txBody>
          <a:bodyPr/>
          <a:lstStyle/>
          <a:p>
            <a:r>
              <a:rPr kumimoji="1" lang="ja-JP" altLang="en-US" dirty="0"/>
              <a:t>級間平方和と級内平方和</a:t>
            </a:r>
          </a:p>
        </p:txBody>
      </p:sp>
      <p:sp>
        <p:nvSpPr>
          <p:cNvPr id="3" name="コンテンツ プレースホルダー 2">
            <a:extLst>
              <a:ext uri="{FF2B5EF4-FFF2-40B4-BE49-F238E27FC236}">
                <a16:creationId xmlns:a16="http://schemas.microsoft.com/office/drawing/2014/main" id="{B04BD1E6-3514-DD4A-A564-4DD1FA5F8806}"/>
              </a:ext>
            </a:extLst>
          </p:cNvPr>
          <p:cNvSpPr>
            <a:spLocks noGrp="1"/>
          </p:cNvSpPr>
          <p:nvPr>
            <p:ph idx="1"/>
          </p:nvPr>
        </p:nvSpPr>
        <p:spPr>
          <a:xfrm>
            <a:off x="838200" y="1825625"/>
            <a:ext cx="10515600" cy="1704975"/>
          </a:xfrm>
        </p:spPr>
        <p:txBody>
          <a:bodyPr/>
          <a:lstStyle/>
          <a:p>
            <a:endParaRPr kumimoji="1" lang="en-US" altLang="ja-JP" dirty="0"/>
          </a:p>
          <a:p>
            <a:r>
              <a:rPr lang="ja-JP" altLang="en-US" dirty="0"/>
              <a:t>平方和</a:t>
            </a:r>
            <a:endParaRPr lang="en-US" altLang="ja-JP" dirty="0"/>
          </a:p>
          <a:p>
            <a:endParaRPr kumimoji="1" lang="en-US" altLang="ja-JP" dirty="0"/>
          </a:p>
          <a:p>
            <a:pPr marL="0" indent="0">
              <a:buNone/>
            </a:pPr>
            <a:endParaRPr lang="en-US" altLang="ja-JP" dirty="0"/>
          </a:p>
        </p:txBody>
      </p:sp>
      <p:pic>
        <p:nvPicPr>
          <p:cNvPr id="5" name="図 4">
            <a:extLst>
              <a:ext uri="{FF2B5EF4-FFF2-40B4-BE49-F238E27FC236}">
                <a16:creationId xmlns:a16="http://schemas.microsoft.com/office/drawing/2014/main" id="{8C45C6BF-9D1B-8043-A11A-AEC1236E7D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5984" y="1803417"/>
            <a:ext cx="9676016" cy="1447783"/>
          </a:xfrm>
          <a:prstGeom prst="rect">
            <a:avLst/>
          </a:prstGeom>
        </p:spPr>
      </p:pic>
      <p:sp>
        <p:nvSpPr>
          <p:cNvPr id="6" name="テキスト ボックス 5">
            <a:extLst>
              <a:ext uri="{FF2B5EF4-FFF2-40B4-BE49-F238E27FC236}">
                <a16:creationId xmlns:a16="http://schemas.microsoft.com/office/drawing/2014/main" id="{35071462-26ED-7145-9BCC-D3621AF6739C}"/>
              </a:ext>
            </a:extLst>
          </p:cNvPr>
          <p:cNvSpPr txBox="1"/>
          <p:nvPr/>
        </p:nvSpPr>
        <p:spPr>
          <a:xfrm>
            <a:off x="3959407" y="5204082"/>
            <a:ext cx="7351693" cy="800219"/>
          </a:xfrm>
          <a:prstGeom prst="rect">
            <a:avLst/>
          </a:prstGeom>
          <a:noFill/>
        </p:spPr>
        <p:txBody>
          <a:bodyPr wrap="none" rtlCol="0">
            <a:spAutoFit/>
          </a:bodyPr>
          <a:lstStyle/>
          <a:p>
            <a:r>
              <a:rPr lang="ja-JP" altLang="en-US" sz="2800" dirty="0"/>
              <a:t>級内平方和</a:t>
            </a:r>
            <a:r>
              <a:rPr lang="en-US" altLang="ja-JP" sz="2800" dirty="0"/>
              <a:t>(within sum of squares; </a:t>
            </a:r>
            <a:r>
              <a:rPr lang="en-US" altLang="ja-JP" sz="2800" i="1" dirty="0"/>
              <a:t>SS</a:t>
            </a:r>
            <a:r>
              <a:rPr lang="en-US" altLang="ja-JP" sz="2800" dirty="0"/>
              <a:t> </a:t>
            </a:r>
            <a:r>
              <a:rPr lang="en-US" altLang="ja-JP" sz="2800" baseline="-25000" dirty="0"/>
              <a:t>within</a:t>
            </a:r>
            <a:r>
              <a:rPr lang="en-US" altLang="ja-JP" sz="2800" dirty="0"/>
              <a:t>)</a:t>
            </a:r>
            <a:endParaRPr lang="ja-JP" altLang="en-US" sz="2800" dirty="0"/>
          </a:p>
          <a:p>
            <a:endParaRPr kumimoji="1" lang="ja-JP" altLang="en-US" dirty="0"/>
          </a:p>
        </p:txBody>
      </p:sp>
      <p:sp>
        <p:nvSpPr>
          <p:cNvPr id="7" name="テキスト ボックス 6">
            <a:extLst>
              <a:ext uri="{FF2B5EF4-FFF2-40B4-BE49-F238E27FC236}">
                <a16:creationId xmlns:a16="http://schemas.microsoft.com/office/drawing/2014/main" id="{684409D2-BDA7-054A-AF27-9CBF343EDE05}"/>
              </a:ext>
            </a:extLst>
          </p:cNvPr>
          <p:cNvSpPr txBox="1"/>
          <p:nvPr/>
        </p:nvSpPr>
        <p:spPr>
          <a:xfrm>
            <a:off x="838200" y="3780522"/>
            <a:ext cx="6242415" cy="954107"/>
          </a:xfrm>
          <a:prstGeom prst="rect">
            <a:avLst/>
          </a:prstGeom>
          <a:noFill/>
        </p:spPr>
        <p:txBody>
          <a:bodyPr wrap="none" rtlCol="0">
            <a:spAutoFit/>
          </a:bodyPr>
          <a:lstStyle/>
          <a:p>
            <a:r>
              <a:rPr lang="ja-JP" altLang="en-US" sz="2800" dirty="0"/>
              <a:t>級間平方和</a:t>
            </a:r>
            <a:endParaRPr lang="en-US" altLang="ja-JP" sz="2800" dirty="0"/>
          </a:p>
          <a:p>
            <a:r>
              <a:rPr lang="en-US" altLang="ja-JP" sz="2800" dirty="0"/>
              <a:t>(between sum of squares; </a:t>
            </a:r>
            <a:r>
              <a:rPr lang="en-US" altLang="ja-JP" sz="2800" i="1" dirty="0"/>
              <a:t>SS</a:t>
            </a:r>
            <a:r>
              <a:rPr lang="en-US" altLang="ja-JP" sz="2800" dirty="0"/>
              <a:t> </a:t>
            </a:r>
            <a:r>
              <a:rPr lang="en-US" altLang="ja-JP" sz="2800" baseline="-25000" dirty="0"/>
              <a:t>between</a:t>
            </a:r>
            <a:r>
              <a:rPr lang="en-US" altLang="ja-JP" sz="2800" dirty="0"/>
              <a:t>)</a:t>
            </a:r>
          </a:p>
        </p:txBody>
      </p:sp>
      <p:sp>
        <p:nvSpPr>
          <p:cNvPr id="8" name="角丸四角形 7">
            <a:extLst>
              <a:ext uri="{FF2B5EF4-FFF2-40B4-BE49-F238E27FC236}">
                <a16:creationId xmlns:a16="http://schemas.microsoft.com/office/drawing/2014/main" id="{B2C18659-8B88-CB4B-BEA7-135983C5F9EF}"/>
              </a:ext>
            </a:extLst>
          </p:cNvPr>
          <p:cNvSpPr/>
          <p:nvPr/>
        </p:nvSpPr>
        <p:spPr>
          <a:xfrm>
            <a:off x="6096000" y="2017986"/>
            <a:ext cx="2307021" cy="1233214"/>
          </a:xfrm>
          <a:prstGeom prst="roundRect">
            <a:avLst/>
          </a:prstGeom>
          <a:noFill/>
          <a:ln w="38100"/>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p>
        </p:txBody>
      </p:sp>
      <p:sp>
        <p:nvSpPr>
          <p:cNvPr id="9" name="角丸四角形 8">
            <a:extLst>
              <a:ext uri="{FF2B5EF4-FFF2-40B4-BE49-F238E27FC236}">
                <a16:creationId xmlns:a16="http://schemas.microsoft.com/office/drawing/2014/main" id="{DAEF32A4-4FBD-5D4D-9BCA-D9AC3F8988D8}"/>
              </a:ext>
            </a:extLst>
          </p:cNvPr>
          <p:cNvSpPr/>
          <p:nvPr/>
        </p:nvSpPr>
        <p:spPr>
          <a:xfrm>
            <a:off x="8724900" y="2035203"/>
            <a:ext cx="2752397" cy="1233214"/>
          </a:xfrm>
          <a:prstGeom prst="roundRect">
            <a:avLst/>
          </a:prstGeom>
          <a:noFill/>
          <a:ln w="38100"/>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p>
        </p:txBody>
      </p:sp>
      <p:cxnSp>
        <p:nvCxnSpPr>
          <p:cNvPr id="13" name="直線矢印コネクタ 12">
            <a:extLst>
              <a:ext uri="{FF2B5EF4-FFF2-40B4-BE49-F238E27FC236}">
                <a16:creationId xmlns:a16="http://schemas.microsoft.com/office/drawing/2014/main" id="{F1FAF3E5-A883-E24F-8D07-271500ADFDC6}"/>
              </a:ext>
            </a:extLst>
          </p:cNvPr>
          <p:cNvCxnSpPr>
            <a:cxnSpLocks/>
          </p:cNvCxnSpPr>
          <p:nvPr/>
        </p:nvCxnSpPr>
        <p:spPr>
          <a:xfrm flipH="1">
            <a:off x="3026979" y="3078521"/>
            <a:ext cx="2945526" cy="8314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直線矢印コネクタ 13">
            <a:extLst>
              <a:ext uri="{FF2B5EF4-FFF2-40B4-BE49-F238E27FC236}">
                <a16:creationId xmlns:a16="http://schemas.microsoft.com/office/drawing/2014/main" id="{22BE4FF0-B8D2-C645-A80C-8C544B413DE5}"/>
              </a:ext>
            </a:extLst>
          </p:cNvPr>
          <p:cNvCxnSpPr>
            <a:cxnSpLocks/>
          </p:cNvCxnSpPr>
          <p:nvPr/>
        </p:nvCxnSpPr>
        <p:spPr>
          <a:xfrm flipH="1">
            <a:off x="6921062" y="3292454"/>
            <a:ext cx="2002220" cy="18703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971324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0B2A1FA-C90E-7F4C-B49B-2A195A2C0639}"/>
              </a:ext>
            </a:extLst>
          </p:cNvPr>
          <p:cNvSpPr>
            <a:spLocks noGrp="1"/>
          </p:cNvSpPr>
          <p:nvPr>
            <p:ph type="title"/>
          </p:nvPr>
        </p:nvSpPr>
        <p:spPr>
          <a:xfrm>
            <a:off x="624097" y="296460"/>
            <a:ext cx="4735401" cy="1325563"/>
          </a:xfrm>
        </p:spPr>
        <p:txBody>
          <a:bodyPr/>
          <a:lstStyle/>
          <a:p>
            <a:r>
              <a:rPr kumimoji="1" lang="ja-JP" altLang="en-US"/>
              <a:t>データを分解する</a:t>
            </a:r>
          </a:p>
        </p:txBody>
      </p:sp>
      <p:graphicFrame>
        <p:nvGraphicFramePr>
          <p:cNvPr id="4" name="コンテンツ プレースホルダー 3">
            <a:extLst>
              <a:ext uri="{FF2B5EF4-FFF2-40B4-BE49-F238E27FC236}">
                <a16:creationId xmlns:a16="http://schemas.microsoft.com/office/drawing/2014/main" id="{2663AA08-29B7-E442-A3C1-EB06C6E503D6}"/>
              </a:ext>
            </a:extLst>
          </p:cNvPr>
          <p:cNvGraphicFramePr>
            <a:graphicFrameLocks noGrp="1"/>
          </p:cNvGraphicFramePr>
          <p:nvPr>
            <p:ph idx="1"/>
            <p:extLst>
              <p:ext uri="{D42A27DB-BD31-4B8C-83A1-F6EECF244321}">
                <p14:modId xmlns:p14="http://schemas.microsoft.com/office/powerpoint/2010/main" val="3264898185"/>
              </p:ext>
            </p:extLst>
          </p:nvPr>
        </p:nvGraphicFramePr>
        <p:xfrm>
          <a:off x="443755" y="3536992"/>
          <a:ext cx="3348315" cy="2842224"/>
        </p:xfrm>
        <a:graphic>
          <a:graphicData uri="http://schemas.openxmlformats.org/drawingml/2006/table">
            <a:tbl>
              <a:tblPr firstRow="1" bandRow="1">
                <a:tableStyleId>{5940675A-B579-460E-94D1-54222C63F5DA}</a:tableStyleId>
              </a:tblPr>
              <a:tblGrid>
                <a:gridCol w="876195">
                  <a:extLst>
                    <a:ext uri="{9D8B030D-6E8A-4147-A177-3AD203B41FA5}">
                      <a16:colId xmlns:a16="http://schemas.microsoft.com/office/drawing/2014/main" val="3592697793"/>
                    </a:ext>
                  </a:extLst>
                </a:gridCol>
                <a:gridCol w="824040">
                  <a:extLst>
                    <a:ext uri="{9D8B030D-6E8A-4147-A177-3AD203B41FA5}">
                      <a16:colId xmlns:a16="http://schemas.microsoft.com/office/drawing/2014/main" val="4230999480"/>
                    </a:ext>
                  </a:extLst>
                </a:gridCol>
                <a:gridCol w="824040">
                  <a:extLst>
                    <a:ext uri="{9D8B030D-6E8A-4147-A177-3AD203B41FA5}">
                      <a16:colId xmlns:a16="http://schemas.microsoft.com/office/drawing/2014/main" val="975013619"/>
                    </a:ext>
                  </a:extLst>
                </a:gridCol>
                <a:gridCol w="824040">
                  <a:extLst>
                    <a:ext uri="{9D8B030D-6E8A-4147-A177-3AD203B41FA5}">
                      <a16:colId xmlns:a16="http://schemas.microsoft.com/office/drawing/2014/main" val="1957086510"/>
                    </a:ext>
                  </a:extLst>
                </a:gridCol>
              </a:tblGrid>
              <a:tr h="340222">
                <a:tc>
                  <a:txBody>
                    <a:bodyPr/>
                    <a:lstStyle/>
                    <a:p>
                      <a:pPr algn="ctr"/>
                      <a:r>
                        <a:rPr kumimoji="1" lang="ja-JP" altLang="en-US"/>
                        <a:t>区画</a:t>
                      </a:r>
                      <a:endParaRPr kumimoji="1" lang="en-US" altLang="ja-JP" dirty="0"/>
                    </a:p>
                  </a:txBody>
                  <a:tcPr/>
                </a:tc>
                <a:tc>
                  <a:txBody>
                    <a:bodyPr/>
                    <a:lstStyle/>
                    <a:p>
                      <a:pPr algn="ctr"/>
                      <a:r>
                        <a:rPr kumimoji="1" lang="ja-JP" altLang="en-US"/>
                        <a:t>要因</a:t>
                      </a:r>
                      <a:r>
                        <a:rPr kumimoji="1" lang="en-US" altLang="ja-JP" dirty="0"/>
                        <a:t>A</a:t>
                      </a:r>
                      <a:endParaRPr kumimoji="1" lang="ja-JP" altLang="en-US"/>
                    </a:p>
                  </a:txBody>
                  <a:tcPr>
                    <a:lnB w="38100" cap="flat" cmpd="sng" algn="ctr">
                      <a:solidFill>
                        <a:schemeClr val="tx1"/>
                      </a:solidFill>
                      <a:prstDash val="solid"/>
                      <a:round/>
                      <a:headEnd type="none" w="med" len="med"/>
                      <a:tailEnd type="none" w="med" len="med"/>
                    </a:lnB>
                  </a:tcPr>
                </a:tc>
                <a:tc>
                  <a:txBody>
                    <a:bodyPr/>
                    <a:lstStyle/>
                    <a:p>
                      <a:pPr algn="ctr"/>
                      <a:r>
                        <a:rPr kumimoji="1" lang="ja-JP" altLang="en-US"/>
                        <a:t>要因</a:t>
                      </a:r>
                      <a:r>
                        <a:rPr kumimoji="1" lang="en-US" altLang="ja-JP" dirty="0"/>
                        <a:t>B</a:t>
                      </a:r>
                      <a:endParaRPr kumimoji="1" lang="ja-JP" altLang="en-US"/>
                    </a:p>
                  </a:txBody>
                  <a:tcPr>
                    <a:lnB w="38100" cap="flat" cmpd="sng" algn="ctr">
                      <a:solidFill>
                        <a:schemeClr val="tx1"/>
                      </a:solidFill>
                      <a:prstDash val="solid"/>
                      <a:round/>
                      <a:headEnd type="none" w="med" len="med"/>
                      <a:tailEnd type="none" w="med" len="med"/>
                    </a:lnB>
                  </a:tcPr>
                </a:tc>
                <a:tc>
                  <a:txBody>
                    <a:bodyPr/>
                    <a:lstStyle/>
                    <a:p>
                      <a:pPr algn="ctr"/>
                      <a:r>
                        <a:rPr kumimoji="1" lang="ja-JP" altLang="en-US"/>
                        <a:t>要因</a:t>
                      </a:r>
                      <a:r>
                        <a:rPr kumimoji="1" lang="en-US" altLang="ja-JP" dirty="0"/>
                        <a:t>C</a:t>
                      </a:r>
                      <a:endParaRPr kumimoji="1" lang="ja-JP" altLang="en-US"/>
                    </a:p>
                  </a:txBody>
                  <a:tcPr>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83840880"/>
                  </a:ext>
                </a:extLst>
              </a:tr>
              <a:tr h="425278">
                <a:tc>
                  <a:txBody>
                    <a:bodyPr/>
                    <a:lstStyle/>
                    <a:p>
                      <a:pPr algn="ctr"/>
                      <a:r>
                        <a:rPr kumimoji="1" lang="en-US" altLang="ja-JP" sz="2400" dirty="0"/>
                        <a:t>1</a:t>
                      </a:r>
                    </a:p>
                  </a:txBody>
                  <a:tcPr>
                    <a:lnR w="38100" cap="flat" cmpd="sng" algn="ctr">
                      <a:solidFill>
                        <a:schemeClr val="tx1"/>
                      </a:solidFill>
                      <a:prstDash val="solid"/>
                      <a:round/>
                      <a:headEnd type="none" w="med" len="med"/>
                      <a:tailEnd type="none" w="med" len="med"/>
                    </a:lnR>
                  </a:tcPr>
                </a:tc>
                <a:tc>
                  <a:txBody>
                    <a:bodyPr/>
                    <a:lstStyle/>
                    <a:p>
                      <a:pPr algn="ctr"/>
                      <a:r>
                        <a:rPr kumimoji="1" lang="en-US" altLang="ja-JP" sz="2400" dirty="0"/>
                        <a:t>49</a:t>
                      </a:r>
                      <a:endParaRPr kumimoji="1" lang="ja-JP" altLang="en-US" sz="2400"/>
                    </a:p>
                  </a:txBody>
                  <a:tcPr>
                    <a:lnL w="38100" cap="flat" cmpd="sng" algn="ctr">
                      <a:solidFill>
                        <a:schemeClr val="tx1"/>
                      </a:solidFill>
                      <a:prstDash val="solid"/>
                      <a:round/>
                      <a:headEnd type="none" w="med" len="med"/>
                      <a:tailEnd type="none" w="med" len="med"/>
                    </a:lnL>
                    <a:lnT w="38100" cap="flat" cmpd="sng" algn="ctr">
                      <a:solidFill>
                        <a:schemeClr val="tx1"/>
                      </a:solidFill>
                      <a:prstDash val="solid"/>
                      <a:round/>
                      <a:headEnd type="none" w="med" len="med"/>
                      <a:tailEnd type="none" w="med" len="med"/>
                    </a:lnT>
                  </a:tcPr>
                </a:tc>
                <a:tc>
                  <a:txBody>
                    <a:bodyPr/>
                    <a:lstStyle/>
                    <a:p>
                      <a:pPr algn="ctr"/>
                      <a:r>
                        <a:rPr kumimoji="1" lang="en-US" altLang="ja-JP" sz="2400" dirty="0"/>
                        <a:t>56</a:t>
                      </a:r>
                      <a:endParaRPr kumimoji="1" lang="ja-JP" altLang="en-US" sz="2400"/>
                    </a:p>
                  </a:txBody>
                  <a:tcPr>
                    <a:lnT w="38100" cap="flat" cmpd="sng" algn="ctr">
                      <a:solidFill>
                        <a:schemeClr val="tx1"/>
                      </a:solidFill>
                      <a:prstDash val="solid"/>
                      <a:round/>
                      <a:headEnd type="none" w="med" len="med"/>
                      <a:tailEnd type="none" w="med" len="med"/>
                    </a:lnT>
                  </a:tcPr>
                </a:tc>
                <a:tc>
                  <a:txBody>
                    <a:bodyPr/>
                    <a:lstStyle/>
                    <a:p>
                      <a:pPr algn="ctr"/>
                      <a:r>
                        <a:rPr kumimoji="1" lang="en-US" altLang="ja-JP" sz="2400" dirty="0"/>
                        <a:t>51</a:t>
                      </a:r>
                      <a:endParaRPr kumimoji="1" lang="ja-JP" altLang="en-US" sz="2400"/>
                    </a:p>
                  </a:txBody>
                  <a:tcPr>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917026106"/>
                  </a:ext>
                </a:extLst>
              </a:tr>
              <a:tr h="425278">
                <a:tc>
                  <a:txBody>
                    <a:bodyPr/>
                    <a:lstStyle/>
                    <a:p>
                      <a:pPr algn="ctr"/>
                      <a:r>
                        <a:rPr kumimoji="1" lang="en-US" altLang="ja-JP" sz="2400" dirty="0"/>
                        <a:t>2</a:t>
                      </a:r>
                      <a:endParaRPr kumimoji="1" lang="ja-JP" altLang="en-US" sz="2400"/>
                    </a:p>
                  </a:txBody>
                  <a:tcPr>
                    <a:lnR w="38100" cap="flat" cmpd="sng" algn="ctr">
                      <a:solidFill>
                        <a:schemeClr val="tx1"/>
                      </a:solidFill>
                      <a:prstDash val="solid"/>
                      <a:round/>
                      <a:headEnd type="none" w="med" len="med"/>
                      <a:tailEnd type="none" w="med" len="med"/>
                    </a:lnR>
                  </a:tcPr>
                </a:tc>
                <a:tc>
                  <a:txBody>
                    <a:bodyPr/>
                    <a:lstStyle/>
                    <a:p>
                      <a:pPr algn="ctr"/>
                      <a:r>
                        <a:rPr kumimoji="1" lang="en-US" altLang="ja-JP" sz="2400" dirty="0"/>
                        <a:t>47</a:t>
                      </a:r>
                      <a:endParaRPr kumimoji="1" lang="ja-JP" altLang="en-US" sz="2400"/>
                    </a:p>
                  </a:txBody>
                  <a:tcPr>
                    <a:lnL w="38100" cap="flat" cmpd="sng" algn="ctr">
                      <a:solidFill>
                        <a:schemeClr val="tx1"/>
                      </a:solidFill>
                      <a:prstDash val="solid"/>
                      <a:round/>
                      <a:headEnd type="none" w="med" len="med"/>
                      <a:tailEnd type="none" w="med" len="med"/>
                    </a:lnL>
                  </a:tcPr>
                </a:tc>
                <a:tc>
                  <a:txBody>
                    <a:bodyPr/>
                    <a:lstStyle/>
                    <a:p>
                      <a:pPr algn="ctr"/>
                      <a:r>
                        <a:rPr kumimoji="1" lang="en-US" altLang="ja-JP" sz="2400" dirty="0"/>
                        <a:t>54</a:t>
                      </a:r>
                      <a:endParaRPr kumimoji="1" lang="ja-JP" altLang="en-US" sz="2400"/>
                    </a:p>
                  </a:txBody>
                  <a:tcPr/>
                </a:tc>
                <a:tc>
                  <a:txBody>
                    <a:bodyPr/>
                    <a:lstStyle/>
                    <a:p>
                      <a:pPr algn="ctr"/>
                      <a:r>
                        <a:rPr kumimoji="1" lang="en-US" altLang="ja-JP" sz="2400" dirty="0"/>
                        <a:t>55</a:t>
                      </a:r>
                      <a:endParaRPr kumimoji="1" lang="ja-JP" altLang="en-US" sz="2400"/>
                    </a:p>
                  </a:txBody>
                  <a:tcPr>
                    <a:lnR w="381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552058646"/>
                  </a:ext>
                </a:extLst>
              </a:tr>
              <a:tr h="425278">
                <a:tc>
                  <a:txBody>
                    <a:bodyPr/>
                    <a:lstStyle/>
                    <a:p>
                      <a:pPr algn="ctr"/>
                      <a:r>
                        <a:rPr kumimoji="1" lang="en-US" altLang="ja-JP" sz="2400" dirty="0"/>
                        <a:t>3</a:t>
                      </a:r>
                      <a:endParaRPr kumimoji="1" lang="ja-JP" altLang="en-US" sz="2400"/>
                    </a:p>
                  </a:txBody>
                  <a:tcPr>
                    <a:lnR w="38100" cap="flat" cmpd="sng" algn="ctr">
                      <a:solidFill>
                        <a:schemeClr val="tx1"/>
                      </a:solidFill>
                      <a:prstDash val="solid"/>
                      <a:round/>
                      <a:headEnd type="none" w="med" len="med"/>
                      <a:tailEnd type="none" w="med" len="med"/>
                    </a:lnR>
                  </a:tcPr>
                </a:tc>
                <a:tc>
                  <a:txBody>
                    <a:bodyPr/>
                    <a:lstStyle/>
                    <a:p>
                      <a:pPr algn="ctr"/>
                      <a:r>
                        <a:rPr kumimoji="1" lang="en-US" altLang="ja-JP" sz="2400" dirty="0"/>
                        <a:t>46</a:t>
                      </a:r>
                      <a:endParaRPr kumimoji="1" lang="ja-JP" altLang="en-US" sz="2400"/>
                    </a:p>
                  </a:txBody>
                  <a:tcPr>
                    <a:lnL w="38100" cap="flat" cmpd="sng" algn="ctr">
                      <a:solidFill>
                        <a:schemeClr val="tx1"/>
                      </a:solidFill>
                      <a:prstDash val="solid"/>
                      <a:round/>
                      <a:headEnd type="none" w="med" len="med"/>
                      <a:tailEnd type="none" w="med" len="med"/>
                    </a:lnL>
                  </a:tcPr>
                </a:tc>
                <a:tc>
                  <a:txBody>
                    <a:bodyPr/>
                    <a:lstStyle/>
                    <a:p>
                      <a:pPr algn="ctr"/>
                      <a:r>
                        <a:rPr kumimoji="1" lang="en-US" altLang="ja-JP" sz="2400" dirty="0"/>
                        <a:t>61</a:t>
                      </a:r>
                      <a:endParaRPr kumimoji="1" lang="ja-JP" altLang="en-US" sz="2400"/>
                    </a:p>
                  </a:txBody>
                  <a:tcPr/>
                </a:tc>
                <a:tc>
                  <a:txBody>
                    <a:bodyPr/>
                    <a:lstStyle/>
                    <a:p>
                      <a:pPr algn="ctr"/>
                      <a:r>
                        <a:rPr kumimoji="1" lang="en-US" altLang="ja-JP" sz="2400" dirty="0"/>
                        <a:t>57</a:t>
                      </a:r>
                      <a:endParaRPr kumimoji="1" lang="ja-JP" altLang="en-US" sz="2400"/>
                    </a:p>
                  </a:txBody>
                  <a:tcPr>
                    <a:lnR w="381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085696672"/>
                  </a:ext>
                </a:extLst>
              </a:tr>
              <a:tr h="425278">
                <a:tc>
                  <a:txBody>
                    <a:bodyPr/>
                    <a:lstStyle/>
                    <a:p>
                      <a:pPr algn="ctr"/>
                      <a:r>
                        <a:rPr kumimoji="1" lang="en-US" altLang="ja-JP" sz="2400" dirty="0"/>
                        <a:t>4</a:t>
                      </a:r>
                      <a:endParaRPr kumimoji="1" lang="ja-JP" altLang="en-US" sz="2400"/>
                    </a:p>
                  </a:txBody>
                  <a:tcPr>
                    <a:lnR w="38100" cap="flat" cmpd="sng" algn="ctr">
                      <a:solidFill>
                        <a:schemeClr val="tx1"/>
                      </a:solidFill>
                      <a:prstDash val="solid"/>
                      <a:round/>
                      <a:headEnd type="none" w="med" len="med"/>
                      <a:tailEnd type="none" w="med" len="med"/>
                    </a:lnR>
                  </a:tcPr>
                </a:tc>
                <a:tc>
                  <a:txBody>
                    <a:bodyPr/>
                    <a:lstStyle/>
                    <a:p>
                      <a:pPr algn="ctr"/>
                      <a:r>
                        <a:rPr kumimoji="1" lang="en-US" altLang="ja-JP" sz="2400" dirty="0"/>
                        <a:t>50</a:t>
                      </a:r>
                      <a:endParaRPr kumimoji="1" lang="ja-JP" altLang="en-US" sz="2400"/>
                    </a:p>
                  </a:txBody>
                  <a:tcPr>
                    <a:lnL w="38100" cap="flat" cmpd="sng" algn="ctr">
                      <a:solidFill>
                        <a:schemeClr val="tx1"/>
                      </a:solidFill>
                      <a:prstDash val="solid"/>
                      <a:round/>
                      <a:headEnd type="none" w="med" len="med"/>
                      <a:tailEnd type="none" w="med" len="med"/>
                    </a:lnL>
                    <a:lnB w="38100" cap="flat" cmpd="sng" algn="ctr">
                      <a:solidFill>
                        <a:schemeClr val="tx1"/>
                      </a:solidFill>
                      <a:prstDash val="solid"/>
                      <a:round/>
                      <a:headEnd type="none" w="med" len="med"/>
                      <a:tailEnd type="none" w="med" len="med"/>
                    </a:lnB>
                  </a:tcPr>
                </a:tc>
                <a:tc>
                  <a:txBody>
                    <a:bodyPr/>
                    <a:lstStyle/>
                    <a:p>
                      <a:pPr algn="ctr"/>
                      <a:r>
                        <a:rPr kumimoji="1" lang="en-US" altLang="ja-JP" sz="2400" dirty="0"/>
                        <a:t>57</a:t>
                      </a:r>
                      <a:endParaRPr kumimoji="1" lang="ja-JP" altLang="en-US" sz="2400"/>
                    </a:p>
                  </a:txBody>
                  <a:tcPr>
                    <a:lnB w="38100" cap="flat" cmpd="sng" algn="ctr">
                      <a:solidFill>
                        <a:schemeClr val="tx1"/>
                      </a:solidFill>
                      <a:prstDash val="solid"/>
                      <a:round/>
                      <a:headEnd type="none" w="med" len="med"/>
                      <a:tailEnd type="none" w="med" len="med"/>
                    </a:lnB>
                  </a:tcPr>
                </a:tc>
                <a:tc>
                  <a:txBody>
                    <a:bodyPr/>
                    <a:lstStyle/>
                    <a:p>
                      <a:pPr algn="ctr"/>
                      <a:r>
                        <a:rPr kumimoji="1" lang="en-US" altLang="ja-JP" sz="2400" dirty="0"/>
                        <a:t>53</a:t>
                      </a:r>
                      <a:endParaRPr kumimoji="1" lang="ja-JP" altLang="en-US" sz="2400"/>
                    </a:p>
                  </a:txBody>
                  <a:tcPr>
                    <a:lnR w="38100" cap="flat" cmpd="sng" algn="ctr">
                      <a:solidFill>
                        <a:schemeClr val="tx1"/>
                      </a:solidFill>
                      <a:prstDash val="solid"/>
                      <a:round/>
                      <a:headEnd type="none" w="med" len="med"/>
                      <a:tailEnd type="none" w="med" len="med"/>
                    </a:lnR>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30208020"/>
                  </a:ext>
                </a:extLst>
              </a:tr>
              <a:tr h="647664">
                <a:tc>
                  <a:txBody>
                    <a:bodyPr/>
                    <a:lstStyle/>
                    <a:p>
                      <a:pPr algn="ctr"/>
                      <a:r>
                        <a:rPr kumimoji="1" lang="ja-JP" altLang="en-US" sz="1800"/>
                        <a:t>グループ平均</a:t>
                      </a:r>
                    </a:p>
                  </a:txBody>
                  <a:tcPr/>
                </a:tc>
                <a:tc>
                  <a:txBody>
                    <a:bodyPr/>
                    <a:lstStyle/>
                    <a:p>
                      <a:pPr algn="ctr"/>
                      <a:r>
                        <a:rPr kumimoji="1" lang="en-US" altLang="ja-JP" sz="2400" dirty="0"/>
                        <a:t>48</a:t>
                      </a:r>
                      <a:endParaRPr kumimoji="1" lang="ja-JP" altLang="en-US" sz="2400"/>
                    </a:p>
                  </a:txBody>
                  <a:tcPr>
                    <a:lnT w="38100" cap="flat" cmpd="sng" algn="ctr">
                      <a:solidFill>
                        <a:schemeClr val="tx1"/>
                      </a:solidFill>
                      <a:prstDash val="solid"/>
                      <a:round/>
                      <a:headEnd type="none" w="med" len="med"/>
                      <a:tailEnd type="none" w="med" len="med"/>
                    </a:lnT>
                  </a:tcPr>
                </a:tc>
                <a:tc>
                  <a:txBody>
                    <a:bodyPr/>
                    <a:lstStyle/>
                    <a:p>
                      <a:pPr algn="ctr"/>
                      <a:r>
                        <a:rPr kumimoji="1" lang="en-US" altLang="ja-JP" sz="2400" dirty="0"/>
                        <a:t>57</a:t>
                      </a:r>
                      <a:endParaRPr kumimoji="1" lang="ja-JP" altLang="en-US" sz="2400"/>
                    </a:p>
                  </a:txBody>
                  <a:tcPr>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tcPr>
                </a:tc>
                <a:tc>
                  <a:txBody>
                    <a:bodyPr/>
                    <a:lstStyle/>
                    <a:p>
                      <a:pPr algn="ctr"/>
                      <a:r>
                        <a:rPr kumimoji="1" lang="en-US" altLang="ja-JP" sz="2400" dirty="0"/>
                        <a:t>54</a:t>
                      </a:r>
                      <a:endParaRPr kumimoji="1" lang="ja-JP" altLang="en-US" sz="2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28541547"/>
                  </a:ext>
                </a:extLst>
              </a:tr>
            </a:tbl>
          </a:graphicData>
        </a:graphic>
      </p:graphicFrame>
      <p:graphicFrame>
        <p:nvGraphicFramePr>
          <p:cNvPr id="5" name="コンテンツ プレースホルダー 3">
            <a:extLst>
              <a:ext uri="{FF2B5EF4-FFF2-40B4-BE49-F238E27FC236}">
                <a16:creationId xmlns:a16="http://schemas.microsoft.com/office/drawing/2014/main" id="{154CA36F-D49A-2841-8A1E-3856871AC10D}"/>
              </a:ext>
            </a:extLst>
          </p:cNvPr>
          <p:cNvGraphicFramePr>
            <a:graphicFrameLocks/>
          </p:cNvGraphicFramePr>
          <p:nvPr>
            <p:extLst>
              <p:ext uri="{D42A27DB-BD31-4B8C-83A1-F6EECF244321}">
                <p14:modId xmlns:p14="http://schemas.microsoft.com/office/powerpoint/2010/main" val="4166103649"/>
              </p:ext>
            </p:extLst>
          </p:nvPr>
        </p:nvGraphicFramePr>
        <p:xfrm>
          <a:off x="3957918" y="3536992"/>
          <a:ext cx="2442882" cy="2468880"/>
        </p:xfrm>
        <a:graphic>
          <a:graphicData uri="http://schemas.openxmlformats.org/drawingml/2006/table">
            <a:tbl>
              <a:tblPr firstRow="1" bandRow="1">
                <a:tableStyleId>{5940675A-B579-460E-94D1-54222C63F5DA}</a:tableStyleId>
              </a:tblPr>
              <a:tblGrid>
                <a:gridCol w="354682">
                  <a:extLst>
                    <a:ext uri="{9D8B030D-6E8A-4147-A177-3AD203B41FA5}">
                      <a16:colId xmlns:a16="http://schemas.microsoft.com/office/drawing/2014/main" val="3592697793"/>
                    </a:ext>
                  </a:extLst>
                </a:gridCol>
                <a:gridCol w="677572">
                  <a:extLst>
                    <a:ext uri="{9D8B030D-6E8A-4147-A177-3AD203B41FA5}">
                      <a16:colId xmlns:a16="http://schemas.microsoft.com/office/drawing/2014/main" val="4230999480"/>
                    </a:ext>
                  </a:extLst>
                </a:gridCol>
                <a:gridCol w="705314">
                  <a:extLst>
                    <a:ext uri="{9D8B030D-6E8A-4147-A177-3AD203B41FA5}">
                      <a16:colId xmlns:a16="http://schemas.microsoft.com/office/drawing/2014/main" val="975013619"/>
                    </a:ext>
                  </a:extLst>
                </a:gridCol>
                <a:gridCol w="705314">
                  <a:extLst>
                    <a:ext uri="{9D8B030D-6E8A-4147-A177-3AD203B41FA5}">
                      <a16:colId xmlns:a16="http://schemas.microsoft.com/office/drawing/2014/main" val="1957086510"/>
                    </a:ext>
                  </a:extLst>
                </a:gridCol>
              </a:tblGrid>
              <a:tr h="336108">
                <a:tc>
                  <a:txBody>
                    <a:bodyPr/>
                    <a:lstStyle/>
                    <a:p>
                      <a:r>
                        <a:rPr kumimoji="1" lang="ja-JP" altLang="en-US"/>
                        <a:t>区画</a:t>
                      </a:r>
                      <a:endParaRPr kumimoji="1" lang="en-US" altLang="ja-JP"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kumimoji="1" lang="ja-JP" altLang="en-US"/>
                        <a:t>要因</a:t>
                      </a:r>
                      <a:r>
                        <a:rPr kumimoji="1" lang="en-US" altLang="ja-JP" dirty="0"/>
                        <a:t>A</a:t>
                      </a:r>
                      <a:endParaRPr kumimoji="1" lang="ja-JP" altLang="en-US"/>
                    </a:p>
                  </a:txBody>
                  <a:tcP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kumimoji="1" lang="ja-JP" altLang="en-US"/>
                        <a:t>要因</a:t>
                      </a:r>
                      <a:r>
                        <a:rPr kumimoji="1" lang="en-US" altLang="ja-JP" dirty="0"/>
                        <a:t>B</a:t>
                      </a:r>
                      <a:endParaRPr kumimoji="1" lang="ja-JP" altLang="en-US"/>
                    </a:p>
                  </a:txBody>
                  <a:tcP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kumimoji="1" lang="ja-JP" altLang="en-US"/>
                        <a:t>要因</a:t>
                      </a:r>
                      <a:r>
                        <a:rPr kumimoji="1" lang="en-US" altLang="ja-JP" dirty="0"/>
                        <a:t>C</a:t>
                      </a:r>
                      <a:endParaRPr kumimoji="1" lang="ja-JP" altLang="en-US"/>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83840880"/>
                  </a:ext>
                </a:extLst>
              </a:tr>
              <a:tr h="420134">
                <a:tc>
                  <a:txBody>
                    <a:bodyPr/>
                    <a:lstStyle/>
                    <a:p>
                      <a:r>
                        <a:rPr kumimoji="1" lang="en-US" altLang="ja-JP" sz="2400" dirty="0"/>
                        <a:t>1</a:t>
                      </a:r>
                    </a:p>
                  </a:txBody>
                  <a:tcP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tcPr>
                </a:tc>
                <a:tc>
                  <a:txBody>
                    <a:bodyPr/>
                    <a:lstStyle/>
                    <a:p>
                      <a:pPr algn="ctr"/>
                      <a:r>
                        <a:rPr kumimoji="1" lang="en-US" altLang="ja-JP" sz="2400" dirty="0">
                          <a:solidFill>
                            <a:srgbClr val="FF0000"/>
                          </a:solidFill>
                        </a:rPr>
                        <a:t>53</a:t>
                      </a:r>
                      <a:endParaRPr kumimoji="1" lang="ja-JP" altLang="en-US" sz="2400">
                        <a:solidFill>
                          <a:srgbClr val="FF0000"/>
                        </a:solidFill>
                      </a:endParaRPr>
                    </a:p>
                  </a:txBody>
                  <a:tcPr>
                    <a:lnL w="38100" cap="flat" cmpd="sng" algn="ctr">
                      <a:solidFill>
                        <a:schemeClr val="tx1"/>
                      </a:solidFill>
                      <a:prstDash val="solid"/>
                      <a:round/>
                      <a:headEnd type="none" w="med" len="med"/>
                      <a:tailEnd type="none" w="med" len="med"/>
                    </a:lnL>
                    <a:lnT w="38100" cap="flat" cmpd="sng" algn="ctr">
                      <a:solidFill>
                        <a:schemeClr val="tx1"/>
                      </a:solidFill>
                      <a:prstDash val="solid"/>
                      <a:round/>
                      <a:headEnd type="none" w="med" len="med"/>
                      <a:tailEnd type="none" w="med" len="med"/>
                    </a:lnT>
                  </a:tcPr>
                </a:tc>
                <a:tc>
                  <a:txBody>
                    <a:bodyPr/>
                    <a:lstStyle/>
                    <a:p>
                      <a:pPr algn="ctr"/>
                      <a:r>
                        <a:rPr kumimoji="1" lang="en-US" altLang="ja-JP" sz="2400" dirty="0">
                          <a:solidFill>
                            <a:srgbClr val="FF0000"/>
                          </a:solidFill>
                        </a:rPr>
                        <a:t>53</a:t>
                      </a:r>
                      <a:endParaRPr kumimoji="1" lang="ja-JP" altLang="en-US" sz="2400">
                        <a:solidFill>
                          <a:srgbClr val="FF0000"/>
                        </a:solidFill>
                      </a:endParaRPr>
                    </a:p>
                  </a:txBody>
                  <a:tcPr>
                    <a:lnT w="38100" cap="flat" cmpd="sng" algn="ctr">
                      <a:solidFill>
                        <a:schemeClr val="tx1"/>
                      </a:solidFill>
                      <a:prstDash val="solid"/>
                      <a:round/>
                      <a:headEnd type="none" w="med" len="med"/>
                      <a:tailEnd type="none" w="med" len="med"/>
                    </a:lnT>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2400" dirty="0">
                          <a:solidFill>
                            <a:srgbClr val="FF0000"/>
                          </a:solidFill>
                        </a:rPr>
                        <a:t>53</a:t>
                      </a:r>
                      <a:endParaRPr kumimoji="1" lang="ja-JP" altLang="en-US" sz="2400">
                        <a:solidFill>
                          <a:srgbClr val="FF0000"/>
                        </a:solidFill>
                      </a:endParaRPr>
                    </a:p>
                  </a:txBody>
                  <a:tcPr>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917026106"/>
                  </a:ext>
                </a:extLst>
              </a:tr>
              <a:tr h="420134">
                <a:tc>
                  <a:txBody>
                    <a:bodyPr/>
                    <a:lstStyle/>
                    <a:p>
                      <a:r>
                        <a:rPr kumimoji="1" lang="en-US" altLang="ja-JP" sz="2400" dirty="0"/>
                        <a:t>2</a:t>
                      </a:r>
                      <a:endParaRPr kumimoji="1" lang="ja-JP" altLang="en-US" sz="2400"/>
                    </a:p>
                  </a:txBody>
                  <a:tcP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tcPr>
                </a:tc>
                <a:tc>
                  <a:txBody>
                    <a:bodyPr/>
                    <a:lstStyle/>
                    <a:p>
                      <a:pPr algn="ctr"/>
                      <a:r>
                        <a:rPr kumimoji="1" lang="en-US" altLang="ja-JP" sz="2400" dirty="0">
                          <a:solidFill>
                            <a:srgbClr val="FF0000"/>
                          </a:solidFill>
                        </a:rPr>
                        <a:t>53</a:t>
                      </a:r>
                      <a:endParaRPr kumimoji="1" lang="ja-JP" altLang="en-US" sz="2400">
                        <a:solidFill>
                          <a:srgbClr val="FF0000"/>
                        </a:solidFill>
                      </a:endParaRPr>
                    </a:p>
                  </a:txBody>
                  <a:tcPr>
                    <a:lnL w="38100" cap="flat" cmpd="sng" algn="ctr">
                      <a:solidFill>
                        <a:schemeClr val="tx1"/>
                      </a:solidFill>
                      <a:prstDash val="solid"/>
                      <a:round/>
                      <a:headEnd type="none" w="med" len="med"/>
                      <a:tailEnd type="none" w="med" len="med"/>
                    </a:ln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2400" dirty="0">
                          <a:solidFill>
                            <a:srgbClr val="FF0000"/>
                          </a:solidFill>
                        </a:rPr>
                        <a:t>53</a:t>
                      </a:r>
                      <a:endParaRPr kumimoji="1" lang="ja-JP" altLang="en-US" sz="2400">
                        <a:solidFill>
                          <a:srgbClr val="FF0000"/>
                        </a:solidFill>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2400" dirty="0">
                          <a:solidFill>
                            <a:srgbClr val="FF0000"/>
                          </a:solidFill>
                        </a:rPr>
                        <a:t>53</a:t>
                      </a:r>
                      <a:endParaRPr kumimoji="1" lang="ja-JP" altLang="en-US" sz="2400">
                        <a:solidFill>
                          <a:srgbClr val="FF0000"/>
                        </a:solidFill>
                      </a:endParaRPr>
                    </a:p>
                  </a:txBody>
                  <a:tcPr>
                    <a:lnR w="381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552058646"/>
                  </a:ext>
                </a:extLst>
              </a:tr>
              <a:tr h="420134">
                <a:tc>
                  <a:txBody>
                    <a:bodyPr/>
                    <a:lstStyle/>
                    <a:p>
                      <a:r>
                        <a:rPr kumimoji="1" lang="en-US" altLang="ja-JP" sz="2400" dirty="0"/>
                        <a:t>3</a:t>
                      </a:r>
                      <a:endParaRPr kumimoji="1" lang="ja-JP" altLang="en-US" sz="2400"/>
                    </a:p>
                  </a:txBody>
                  <a:tcP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tcPr>
                </a:tc>
                <a:tc>
                  <a:txBody>
                    <a:bodyPr/>
                    <a:lstStyle/>
                    <a:p>
                      <a:pPr algn="ctr"/>
                      <a:r>
                        <a:rPr kumimoji="1" lang="en-US" altLang="ja-JP" sz="2400" dirty="0">
                          <a:solidFill>
                            <a:srgbClr val="FF0000"/>
                          </a:solidFill>
                        </a:rPr>
                        <a:t>53</a:t>
                      </a:r>
                      <a:endParaRPr kumimoji="1" lang="ja-JP" altLang="en-US" sz="2400">
                        <a:solidFill>
                          <a:srgbClr val="FF0000"/>
                        </a:solidFill>
                      </a:endParaRPr>
                    </a:p>
                  </a:txBody>
                  <a:tcPr>
                    <a:lnL w="38100" cap="flat" cmpd="sng" algn="ctr">
                      <a:solidFill>
                        <a:schemeClr val="tx1"/>
                      </a:solidFill>
                      <a:prstDash val="solid"/>
                      <a:round/>
                      <a:headEnd type="none" w="med" len="med"/>
                      <a:tailEnd type="none" w="med" len="med"/>
                    </a:lnL>
                    <a:lnB w="38100" cap="flat" cmpd="sng" algn="ctr">
                      <a:solidFill>
                        <a:schemeClr val="tx1"/>
                      </a:solidFill>
                      <a:prstDash val="solid"/>
                      <a:round/>
                      <a:headEnd type="none" w="med" len="med"/>
                      <a:tailEnd type="none" w="med" len="med"/>
                    </a:lnB>
                  </a:tcPr>
                </a:tc>
                <a:tc>
                  <a:txBody>
                    <a:bodyPr/>
                    <a:lstStyle/>
                    <a:p>
                      <a:pPr algn="ctr"/>
                      <a:r>
                        <a:rPr kumimoji="1" lang="en-US" altLang="ja-JP" sz="2400" dirty="0">
                          <a:solidFill>
                            <a:srgbClr val="FF0000"/>
                          </a:solidFill>
                        </a:rPr>
                        <a:t>53</a:t>
                      </a:r>
                      <a:endParaRPr kumimoji="1" lang="ja-JP" altLang="en-US" sz="2400">
                        <a:solidFill>
                          <a:srgbClr val="FF0000"/>
                        </a:solidFill>
                      </a:endParaRPr>
                    </a:p>
                  </a:txBody>
                  <a:tcPr>
                    <a:lnB w="38100" cap="flat" cmpd="sng" algn="ctr">
                      <a:solidFill>
                        <a:schemeClr val="tx1"/>
                      </a:solidFill>
                      <a:prstDash val="solid"/>
                      <a:round/>
                      <a:headEnd type="none" w="med" len="med"/>
                      <a:tailEnd type="none" w="med" len="med"/>
                    </a:lnB>
                  </a:tcPr>
                </a:tc>
                <a:tc>
                  <a:txBody>
                    <a:bodyPr/>
                    <a:lstStyle/>
                    <a:p>
                      <a:pPr algn="ctr"/>
                      <a:r>
                        <a:rPr kumimoji="1" lang="en-US" altLang="ja-JP" sz="2400" dirty="0">
                          <a:solidFill>
                            <a:srgbClr val="FF0000"/>
                          </a:solidFill>
                        </a:rPr>
                        <a:t>53</a:t>
                      </a:r>
                      <a:endParaRPr kumimoji="1" lang="ja-JP" altLang="en-US" sz="2400">
                        <a:solidFill>
                          <a:srgbClr val="FF0000"/>
                        </a:solidFill>
                      </a:endParaRPr>
                    </a:p>
                  </a:txBody>
                  <a:tcPr>
                    <a:lnR w="38100" cap="flat" cmpd="sng" algn="ctr">
                      <a:solidFill>
                        <a:schemeClr val="tx1"/>
                      </a:solidFill>
                      <a:prstDash val="solid"/>
                      <a:round/>
                      <a:headEnd type="none" w="med" len="med"/>
                      <a:tailEnd type="none" w="med" len="med"/>
                    </a:lnR>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85696672"/>
                  </a:ext>
                </a:extLst>
              </a:tr>
              <a:tr h="420134">
                <a:tc>
                  <a:txBody>
                    <a:bodyPr/>
                    <a:lstStyle/>
                    <a:p>
                      <a:r>
                        <a:rPr kumimoji="1" lang="en-US" altLang="ja-JP" sz="2400" dirty="0"/>
                        <a:t>4</a:t>
                      </a:r>
                      <a:endParaRPr kumimoji="1" lang="ja-JP" altLang="en-US" sz="240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kumimoji="1" lang="en-US" altLang="ja-JP" sz="2400" dirty="0"/>
                        <a:t>53</a:t>
                      </a:r>
                      <a:endParaRPr kumimoji="1" lang="ja-JP" altLang="en-US" sz="2400"/>
                    </a:p>
                  </a:txBody>
                  <a:tcP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sz="2400" dirty="0"/>
                        <a:t>53</a:t>
                      </a:r>
                      <a:endParaRPr kumimoji="1" lang="ja-JP" altLang="en-US" sz="2400"/>
                    </a:p>
                  </a:txBody>
                  <a:tcP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sz="2400" dirty="0"/>
                        <a:t>53</a:t>
                      </a:r>
                      <a:endParaRPr kumimoji="1" lang="ja-JP" altLang="en-US" sz="2400"/>
                    </a:p>
                  </a:txBody>
                  <a:tcPr>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30208020"/>
                  </a:ext>
                </a:extLst>
              </a:tr>
            </a:tbl>
          </a:graphicData>
        </a:graphic>
      </p:graphicFrame>
      <p:graphicFrame>
        <p:nvGraphicFramePr>
          <p:cNvPr id="7" name="コンテンツ プレースホルダー 3">
            <a:extLst>
              <a:ext uri="{FF2B5EF4-FFF2-40B4-BE49-F238E27FC236}">
                <a16:creationId xmlns:a16="http://schemas.microsoft.com/office/drawing/2014/main" id="{EAC068CD-590B-BF42-85CE-F6F53591D65A}"/>
              </a:ext>
            </a:extLst>
          </p:cNvPr>
          <p:cNvGraphicFramePr>
            <a:graphicFrameLocks/>
          </p:cNvGraphicFramePr>
          <p:nvPr>
            <p:extLst>
              <p:ext uri="{D42A27DB-BD31-4B8C-83A1-F6EECF244321}">
                <p14:modId xmlns:p14="http://schemas.microsoft.com/office/powerpoint/2010/main" val="52223412"/>
              </p:ext>
            </p:extLst>
          </p:nvPr>
        </p:nvGraphicFramePr>
        <p:xfrm>
          <a:off x="6772835" y="3536992"/>
          <a:ext cx="2169458" cy="2468880"/>
        </p:xfrm>
        <a:graphic>
          <a:graphicData uri="http://schemas.openxmlformats.org/drawingml/2006/table">
            <a:tbl>
              <a:tblPr firstRow="1" bandRow="1">
                <a:tableStyleId>{5940675A-B579-460E-94D1-54222C63F5DA}</a:tableStyleId>
              </a:tblPr>
              <a:tblGrid>
                <a:gridCol w="314984">
                  <a:extLst>
                    <a:ext uri="{9D8B030D-6E8A-4147-A177-3AD203B41FA5}">
                      <a16:colId xmlns:a16="http://schemas.microsoft.com/office/drawing/2014/main" val="3592697793"/>
                    </a:ext>
                  </a:extLst>
                </a:gridCol>
                <a:gridCol w="601734">
                  <a:extLst>
                    <a:ext uri="{9D8B030D-6E8A-4147-A177-3AD203B41FA5}">
                      <a16:colId xmlns:a16="http://schemas.microsoft.com/office/drawing/2014/main" val="4230999480"/>
                    </a:ext>
                  </a:extLst>
                </a:gridCol>
                <a:gridCol w="626370">
                  <a:extLst>
                    <a:ext uri="{9D8B030D-6E8A-4147-A177-3AD203B41FA5}">
                      <a16:colId xmlns:a16="http://schemas.microsoft.com/office/drawing/2014/main" val="975013619"/>
                    </a:ext>
                  </a:extLst>
                </a:gridCol>
                <a:gridCol w="626370">
                  <a:extLst>
                    <a:ext uri="{9D8B030D-6E8A-4147-A177-3AD203B41FA5}">
                      <a16:colId xmlns:a16="http://schemas.microsoft.com/office/drawing/2014/main" val="1957086510"/>
                    </a:ext>
                  </a:extLst>
                </a:gridCol>
              </a:tblGrid>
              <a:tr h="336108">
                <a:tc>
                  <a:txBody>
                    <a:bodyPr/>
                    <a:lstStyle/>
                    <a:p>
                      <a:r>
                        <a:rPr kumimoji="1" lang="ja-JP" altLang="en-US"/>
                        <a:t>区画</a:t>
                      </a:r>
                      <a:endParaRPr kumimoji="1" lang="en-US" altLang="ja-JP"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kumimoji="1" lang="ja-JP" altLang="en-US"/>
                        <a:t>要因</a:t>
                      </a:r>
                      <a:r>
                        <a:rPr kumimoji="1" lang="en-US" altLang="ja-JP" dirty="0"/>
                        <a:t>A</a:t>
                      </a:r>
                      <a:endParaRPr kumimoji="1" lang="ja-JP" altLang="en-US"/>
                    </a:p>
                  </a:txBody>
                  <a:tcP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kumimoji="1" lang="ja-JP" altLang="en-US"/>
                        <a:t>要因</a:t>
                      </a:r>
                      <a:r>
                        <a:rPr kumimoji="1" lang="en-US" altLang="ja-JP" dirty="0"/>
                        <a:t>B</a:t>
                      </a:r>
                      <a:endParaRPr kumimoji="1" lang="ja-JP" altLang="en-US"/>
                    </a:p>
                  </a:txBody>
                  <a:tcPr>
                    <a:lnT w="12700" cap="flat" cmpd="sng" algn="ctr">
                      <a:solidFill>
                        <a:schemeClr val="tx1"/>
                      </a:solidFill>
                      <a:prstDash val="solid"/>
                      <a:round/>
                      <a:headEnd type="none" w="med" len="med"/>
                      <a:tailEnd type="none" w="med" len="med"/>
                    </a:lnT>
                  </a:tcPr>
                </a:tc>
                <a:tc>
                  <a:txBody>
                    <a:bodyPr/>
                    <a:lstStyle/>
                    <a:p>
                      <a:pPr algn="ctr"/>
                      <a:r>
                        <a:rPr kumimoji="1" lang="ja-JP" altLang="en-US"/>
                        <a:t>要因</a:t>
                      </a:r>
                      <a:r>
                        <a:rPr kumimoji="1" lang="en-US" altLang="ja-JP" dirty="0"/>
                        <a:t>C</a:t>
                      </a:r>
                      <a:endParaRPr kumimoji="1" lang="ja-JP" altLang="en-US"/>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483840880"/>
                  </a:ext>
                </a:extLst>
              </a:tr>
              <a:tr h="420134">
                <a:tc>
                  <a:txBody>
                    <a:bodyPr/>
                    <a:lstStyle/>
                    <a:p>
                      <a:r>
                        <a:rPr kumimoji="1" lang="en-US" altLang="ja-JP" sz="2400" dirty="0"/>
                        <a:t>1</a:t>
                      </a:r>
                    </a:p>
                  </a:txBody>
                  <a:tcP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tcPr>
                </a:tc>
                <a:tc>
                  <a:txBody>
                    <a:bodyPr/>
                    <a:lstStyle/>
                    <a:p>
                      <a:pPr algn="ctr"/>
                      <a:r>
                        <a:rPr kumimoji="1" lang="en-US" altLang="ja-JP" sz="2400" dirty="0">
                          <a:solidFill>
                            <a:srgbClr val="FF0000"/>
                          </a:solidFill>
                        </a:rPr>
                        <a:t>-5</a:t>
                      </a:r>
                      <a:endParaRPr kumimoji="1" lang="ja-JP" altLang="en-US" sz="2400">
                        <a:solidFill>
                          <a:srgbClr val="FF0000"/>
                        </a:solidFill>
                      </a:endParaRPr>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tcPr>
                </a:tc>
                <a:tc>
                  <a:txBody>
                    <a:bodyPr/>
                    <a:lstStyle/>
                    <a:p>
                      <a:pPr algn="ctr"/>
                      <a:r>
                        <a:rPr kumimoji="1" lang="en-US" altLang="ja-JP" sz="2400" dirty="0"/>
                        <a:t>4</a:t>
                      </a:r>
                      <a:endParaRPr kumimoji="1" lang="ja-JP" altLang="en-US" sz="2400"/>
                    </a:p>
                  </a:txBody>
                  <a:tcPr>
                    <a:lnL w="38100" cap="flat" cmpd="sng" algn="ctr">
                      <a:solidFill>
                        <a:schemeClr val="tx1"/>
                      </a:solidFill>
                      <a:prstDash val="solid"/>
                      <a:round/>
                      <a:headEnd type="none" w="med" len="med"/>
                      <a:tailEnd type="none" w="med" len="med"/>
                    </a:ln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2400" dirty="0"/>
                        <a:t>1</a:t>
                      </a:r>
                      <a:endParaRPr kumimoji="1" lang="ja-JP" altLang="en-US" sz="2400"/>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917026106"/>
                  </a:ext>
                </a:extLst>
              </a:tr>
              <a:tr h="420134">
                <a:tc>
                  <a:txBody>
                    <a:bodyPr/>
                    <a:lstStyle/>
                    <a:p>
                      <a:r>
                        <a:rPr kumimoji="1" lang="en-US" altLang="ja-JP" sz="2400" dirty="0"/>
                        <a:t>2</a:t>
                      </a:r>
                      <a:endParaRPr kumimoji="1" lang="ja-JP" altLang="en-US" sz="2400"/>
                    </a:p>
                  </a:txBody>
                  <a:tcP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tcPr>
                </a:tc>
                <a:tc>
                  <a:txBody>
                    <a:bodyPr/>
                    <a:lstStyle/>
                    <a:p>
                      <a:pPr algn="ctr"/>
                      <a:r>
                        <a:rPr kumimoji="1" lang="en-US" altLang="ja-JP" sz="2400" dirty="0">
                          <a:solidFill>
                            <a:srgbClr val="FF0000"/>
                          </a:solidFill>
                        </a:rPr>
                        <a:t>-5</a:t>
                      </a:r>
                      <a:endParaRPr kumimoji="1" lang="ja-JP" altLang="en-US" sz="2400">
                        <a:solidFill>
                          <a:srgbClr val="FF0000"/>
                        </a:solidFill>
                      </a:endParaRPr>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tcPr>
                </a:tc>
                <a:tc>
                  <a:txBody>
                    <a:bodyPr/>
                    <a:lstStyle/>
                    <a:p>
                      <a:pPr algn="ctr"/>
                      <a:r>
                        <a:rPr kumimoji="1" lang="en-US" altLang="ja-JP" sz="2400" dirty="0"/>
                        <a:t>4</a:t>
                      </a:r>
                      <a:endParaRPr kumimoji="1" lang="ja-JP" altLang="en-US" sz="2400"/>
                    </a:p>
                  </a:txBody>
                  <a:tcPr>
                    <a:lnL w="38100" cap="flat" cmpd="sng" algn="ctr">
                      <a:solidFill>
                        <a:schemeClr val="tx1"/>
                      </a:solidFill>
                      <a:prstDash val="solid"/>
                      <a:round/>
                      <a:headEnd type="none" w="med" len="med"/>
                      <a:tailEnd type="none" w="med" len="med"/>
                    </a:ln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2400" dirty="0"/>
                        <a:t>1</a:t>
                      </a:r>
                      <a:endParaRPr kumimoji="1" lang="ja-JP" altLang="en-US" sz="2400"/>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552058646"/>
                  </a:ext>
                </a:extLst>
              </a:tr>
              <a:tr h="420134">
                <a:tc>
                  <a:txBody>
                    <a:bodyPr/>
                    <a:lstStyle/>
                    <a:p>
                      <a:r>
                        <a:rPr kumimoji="1" lang="en-US" altLang="ja-JP" sz="2400" dirty="0"/>
                        <a:t>3</a:t>
                      </a:r>
                      <a:endParaRPr kumimoji="1" lang="ja-JP" altLang="en-US" sz="2400"/>
                    </a:p>
                  </a:txBody>
                  <a:tcP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tcPr>
                </a:tc>
                <a:tc>
                  <a:txBody>
                    <a:bodyPr/>
                    <a:lstStyle/>
                    <a:p>
                      <a:pPr algn="ctr"/>
                      <a:r>
                        <a:rPr kumimoji="1" lang="en-US" altLang="ja-JP" sz="2400" dirty="0">
                          <a:solidFill>
                            <a:srgbClr val="FF0000"/>
                          </a:solidFill>
                        </a:rPr>
                        <a:t>-5</a:t>
                      </a:r>
                      <a:endParaRPr kumimoji="1" lang="ja-JP" altLang="en-US" sz="2400">
                        <a:solidFill>
                          <a:srgbClr val="FF0000"/>
                        </a:solidFill>
                      </a:endParaRPr>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tcPr>
                </a:tc>
                <a:tc>
                  <a:txBody>
                    <a:bodyPr/>
                    <a:lstStyle/>
                    <a:p>
                      <a:pPr algn="ctr"/>
                      <a:r>
                        <a:rPr kumimoji="1" lang="en-US" altLang="ja-JP" sz="2400" dirty="0"/>
                        <a:t>4</a:t>
                      </a:r>
                      <a:endParaRPr kumimoji="1" lang="ja-JP" altLang="en-US" sz="2400"/>
                    </a:p>
                  </a:txBody>
                  <a:tcPr>
                    <a:lnL w="38100" cap="flat" cmpd="sng" algn="ctr">
                      <a:solidFill>
                        <a:schemeClr val="tx1"/>
                      </a:solidFill>
                      <a:prstDash val="solid"/>
                      <a:round/>
                      <a:headEnd type="none" w="med" len="med"/>
                      <a:tailEnd type="none" w="med" len="med"/>
                    </a:lnL>
                  </a:tcPr>
                </a:tc>
                <a:tc>
                  <a:txBody>
                    <a:bodyPr/>
                    <a:lstStyle/>
                    <a:p>
                      <a:pPr algn="ctr"/>
                      <a:r>
                        <a:rPr kumimoji="1" lang="en-US" altLang="ja-JP" sz="2400" dirty="0"/>
                        <a:t>1</a:t>
                      </a:r>
                      <a:endParaRPr kumimoji="1" lang="ja-JP" altLang="en-US" sz="2400"/>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085696672"/>
                  </a:ext>
                </a:extLst>
              </a:tr>
              <a:tr h="420134">
                <a:tc>
                  <a:txBody>
                    <a:bodyPr/>
                    <a:lstStyle/>
                    <a:p>
                      <a:r>
                        <a:rPr kumimoji="1" lang="en-US" altLang="ja-JP" sz="2400" dirty="0"/>
                        <a:t>4</a:t>
                      </a:r>
                      <a:endParaRPr kumimoji="1" lang="ja-JP" altLang="en-US" sz="2400"/>
                    </a:p>
                  </a:txBody>
                  <a:tcP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kumimoji="1" lang="en-US" altLang="ja-JP" sz="2400" dirty="0">
                          <a:solidFill>
                            <a:srgbClr val="FF0000"/>
                          </a:solidFill>
                        </a:rPr>
                        <a:t>-5</a:t>
                      </a:r>
                      <a:endParaRPr kumimoji="1" lang="ja-JP" altLang="en-US" sz="2400">
                        <a:solidFill>
                          <a:srgbClr val="FF0000"/>
                        </a:solidFill>
                      </a:endParaRPr>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B w="38100" cap="flat" cmpd="sng" algn="ctr">
                      <a:solidFill>
                        <a:schemeClr val="tx1"/>
                      </a:solidFill>
                      <a:prstDash val="solid"/>
                      <a:round/>
                      <a:headEnd type="none" w="med" len="med"/>
                      <a:tailEnd type="none" w="med" len="med"/>
                    </a:lnB>
                  </a:tcPr>
                </a:tc>
                <a:tc>
                  <a:txBody>
                    <a:bodyPr/>
                    <a:lstStyle/>
                    <a:p>
                      <a:pPr algn="ctr"/>
                      <a:r>
                        <a:rPr kumimoji="1" lang="en-US" altLang="ja-JP" sz="2400" dirty="0"/>
                        <a:t>4</a:t>
                      </a:r>
                      <a:endParaRPr kumimoji="1" lang="ja-JP" altLang="en-US" sz="2400"/>
                    </a:p>
                  </a:txBody>
                  <a:tcPr>
                    <a:lnL w="381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kumimoji="1" lang="en-US" altLang="ja-JP" sz="2400" dirty="0"/>
                        <a:t>1</a:t>
                      </a:r>
                      <a:endParaRPr kumimoji="1" lang="ja-JP" altLang="en-US" sz="2400"/>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30208020"/>
                  </a:ext>
                </a:extLst>
              </a:tr>
            </a:tbl>
          </a:graphicData>
        </a:graphic>
      </p:graphicFrame>
      <p:graphicFrame>
        <p:nvGraphicFramePr>
          <p:cNvPr id="8" name="コンテンツ プレースホルダー 3">
            <a:extLst>
              <a:ext uri="{FF2B5EF4-FFF2-40B4-BE49-F238E27FC236}">
                <a16:creationId xmlns:a16="http://schemas.microsoft.com/office/drawing/2014/main" id="{617659F1-EF1F-7B4F-A451-886A9904752E}"/>
              </a:ext>
            </a:extLst>
          </p:cNvPr>
          <p:cNvGraphicFramePr>
            <a:graphicFrameLocks/>
          </p:cNvGraphicFramePr>
          <p:nvPr>
            <p:extLst>
              <p:ext uri="{D42A27DB-BD31-4B8C-83A1-F6EECF244321}">
                <p14:modId xmlns:p14="http://schemas.microsoft.com/office/powerpoint/2010/main" val="2962241690"/>
              </p:ext>
            </p:extLst>
          </p:nvPr>
        </p:nvGraphicFramePr>
        <p:xfrm>
          <a:off x="9408459" y="3536992"/>
          <a:ext cx="2380129" cy="2468880"/>
        </p:xfrm>
        <a:graphic>
          <a:graphicData uri="http://schemas.openxmlformats.org/drawingml/2006/table">
            <a:tbl>
              <a:tblPr firstRow="1" bandRow="1">
                <a:tableStyleId>{5940675A-B579-460E-94D1-54222C63F5DA}</a:tableStyleId>
              </a:tblPr>
              <a:tblGrid>
                <a:gridCol w="345571">
                  <a:extLst>
                    <a:ext uri="{9D8B030D-6E8A-4147-A177-3AD203B41FA5}">
                      <a16:colId xmlns:a16="http://schemas.microsoft.com/office/drawing/2014/main" val="3592697793"/>
                    </a:ext>
                  </a:extLst>
                </a:gridCol>
                <a:gridCol w="660166">
                  <a:extLst>
                    <a:ext uri="{9D8B030D-6E8A-4147-A177-3AD203B41FA5}">
                      <a16:colId xmlns:a16="http://schemas.microsoft.com/office/drawing/2014/main" val="4230999480"/>
                    </a:ext>
                  </a:extLst>
                </a:gridCol>
                <a:gridCol w="687196">
                  <a:extLst>
                    <a:ext uri="{9D8B030D-6E8A-4147-A177-3AD203B41FA5}">
                      <a16:colId xmlns:a16="http://schemas.microsoft.com/office/drawing/2014/main" val="975013619"/>
                    </a:ext>
                  </a:extLst>
                </a:gridCol>
                <a:gridCol w="687196">
                  <a:extLst>
                    <a:ext uri="{9D8B030D-6E8A-4147-A177-3AD203B41FA5}">
                      <a16:colId xmlns:a16="http://schemas.microsoft.com/office/drawing/2014/main" val="1957086510"/>
                    </a:ext>
                  </a:extLst>
                </a:gridCol>
              </a:tblGrid>
              <a:tr h="336108">
                <a:tc>
                  <a:txBody>
                    <a:bodyPr/>
                    <a:lstStyle/>
                    <a:p>
                      <a:r>
                        <a:rPr kumimoji="1" lang="ja-JP" altLang="en-US"/>
                        <a:t>区画</a:t>
                      </a:r>
                      <a:endParaRPr kumimoji="1" lang="en-US" altLang="ja-JP"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kumimoji="1" lang="ja-JP" altLang="en-US"/>
                        <a:t>要因</a:t>
                      </a:r>
                      <a:r>
                        <a:rPr kumimoji="1" lang="en-US" altLang="ja-JP" dirty="0"/>
                        <a:t>A</a:t>
                      </a:r>
                      <a:endParaRPr kumimoji="1" lang="ja-JP" altLang="en-US"/>
                    </a:p>
                  </a:txBody>
                  <a:tcP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kumimoji="1" lang="ja-JP" altLang="en-US"/>
                        <a:t>要因</a:t>
                      </a:r>
                      <a:r>
                        <a:rPr kumimoji="1" lang="en-US" altLang="ja-JP" dirty="0"/>
                        <a:t>B</a:t>
                      </a:r>
                      <a:endParaRPr kumimoji="1" lang="ja-JP" altLang="en-US"/>
                    </a:p>
                  </a:txBody>
                  <a:tcPr>
                    <a:lnT w="12700" cap="flat" cmpd="sng" algn="ctr">
                      <a:solidFill>
                        <a:schemeClr val="tx1"/>
                      </a:solidFill>
                      <a:prstDash val="solid"/>
                      <a:round/>
                      <a:headEnd type="none" w="med" len="med"/>
                      <a:tailEnd type="none" w="med" len="med"/>
                    </a:lnT>
                  </a:tcPr>
                </a:tc>
                <a:tc>
                  <a:txBody>
                    <a:bodyPr/>
                    <a:lstStyle/>
                    <a:p>
                      <a:pPr algn="ctr"/>
                      <a:r>
                        <a:rPr kumimoji="1" lang="ja-JP" altLang="en-US"/>
                        <a:t>要因</a:t>
                      </a:r>
                      <a:r>
                        <a:rPr kumimoji="1" lang="en-US" altLang="ja-JP" dirty="0"/>
                        <a:t>C</a:t>
                      </a:r>
                      <a:endParaRPr kumimoji="1" lang="ja-JP" altLang="en-US"/>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483840880"/>
                  </a:ext>
                </a:extLst>
              </a:tr>
              <a:tr h="420134">
                <a:tc>
                  <a:txBody>
                    <a:bodyPr/>
                    <a:lstStyle/>
                    <a:p>
                      <a:r>
                        <a:rPr kumimoji="1" lang="en-US" altLang="ja-JP" sz="2400" dirty="0"/>
                        <a:t>1</a:t>
                      </a:r>
                    </a:p>
                  </a:txBody>
                  <a:tcP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tcPr>
                </a:tc>
                <a:tc>
                  <a:txBody>
                    <a:bodyPr/>
                    <a:lstStyle/>
                    <a:p>
                      <a:pPr algn="ctr"/>
                      <a:r>
                        <a:rPr kumimoji="1" lang="en-US" altLang="ja-JP" sz="2400" dirty="0">
                          <a:solidFill>
                            <a:srgbClr val="FF0000"/>
                          </a:solidFill>
                        </a:rPr>
                        <a:t>1</a:t>
                      </a:r>
                      <a:endParaRPr kumimoji="1" lang="ja-JP" altLang="en-US" sz="2400">
                        <a:solidFill>
                          <a:srgbClr val="FF0000"/>
                        </a:solidFill>
                      </a:endParaRPr>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kumimoji="1" lang="en-US" altLang="ja-JP" sz="2400" dirty="0"/>
                        <a:t>-1</a:t>
                      </a:r>
                      <a:endParaRPr kumimoji="1" lang="ja-JP" altLang="en-US" sz="2400"/>
                    </a:p>
                  </a:txBody>
                  <a:tcPr>
                    <a:lnL w="38100" cap="flat" cmpd="sng" algn="ctr">
                      <a:solidFill>
                        <a:schemeClr val="tx1"/>
                      </a:solidFill>
                      <a:prstDash val="solid"/>
                      <a:round/>
                      <a:headEnd type="none" w="med" len="med"/>
                      <a:tailEnd type="none" w="med" len="med"/>
                    </a:ln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2400" dirty="0"/>
                        <a:t>-3</a:t>
                      </a:r>
                      <a:endParaRPr kumimoji="1" lang="ja-JP" altLang="en-US" sz="2400"/>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917026106"/>
                  </a:ext>
                </a:extLst>
              </a:tr>
              <a:tr h="420134">
                <a:tc>
                  <a:txBody>
                    <a:bodyPr/>
                    <a:lstStyle/>
                    <a:p>
                      <a:r>
                        <a:rPr kumimoji="1" lang="en-US" altLang="ja-JP" sz="2400" dirty="0"/>
                        <a:t>2</a:t>
                      </a:r>
                      <a:endParaRPr kumimoji="1" lang="ja-JP" altLang="en-US" sz="2400"/>
                    </a:p>
                  </a:txBody>
                  <a:tcPr>
                    <a:lnL w="12700" cap="flat" cmpd="sng" algn="ctr">
                      <a:solidFill>
                        <a:schemeClr val="tx1"/>
                      </a:solidFill>
                      <a:prstDash val="solid"/>
                      <a:round/>
                      <a:headEnd type="none" w="med" len="med"/>
                      <a:tailEnd type="none" w="med" len="med"/>
                    </a:lnL>
                  </a:tcPr>
                </a:tc>
                <a:tc>
                  <a:txBody>
                    <a:bodyPr/>
                    <a:lstStyle/>
                    <a:p>
                      <a:pPr algn="ctr"/>
                      <a:r>
                        <a:rPr kumimoji="1" lang="en-US" altLang="ja-JP" sz="2400" dirty="0"/>
                        <a:t>-1</a:t>
                      </a:r>
                      <a:endParaRPr kumimoji="1" lang="ja-JP" altLang="en-US" sz="2400"/>
                    </a:p>
                  </a:txBody>
                  <a:tcPr>
                    <a:lnT w="38100" cap="flat" cmpd="sng" algn="ctr">
                      <a:solidFill>
                        <a:schemeClr val="tx1"/>
                      </a:solidFill>
                      <a:prstDash val="solid"/>
                      <a:round/>
                      <a:headEnd type="none" w="med" len="med"/>
                      <a:tailEnd type="none" w="med" len="med"/>
                    </a:lnT>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2400" dirty="0"/>
                        <a:t>-3</a:t>
                      </a:r>
                      <a:endParaRPr kumimoji="1" lang="ja-JP" altLang="en-US" sz="240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2400" dirty="0"/>
                        <a:t>1</a:t>
                      </a:r>
                      <a:endParaRPr kumimoji="1" lang="ja-JP" altLang="en-US" sz="2400"/>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552058646"/>
                  </a:ext>
                </a:extLst>
              </a:tr>
              <a:tr h="420134">
                <a:tc>
                  <a:txBody>
                    <a:bodyPr/>
                    <a:lstStyle/>
                    <a:p>
                      <a:r>
                        <a:rPr kumimoji="1" lang="en-US" altLang="ja-JP" sz="2400" dirty="0"/>
                        <a:t>3</a:t>
                      </a:r>
                      <a:endParaRPr kumimoji="1" lang="ja-JP" altLang="en-US" sz="2400"/>
                    </a:p>
                  </a:txBody>
                  <a:tcPr>
                    <a:lnL w="12700" cap="flat" cmpd="sng" algn="ctr">
                      <a:solidFill>
                        <a:schemeClr val="tx1"/>
                      </a:solidFill>
                      <a:prstDash val="solid"/>
                      <a:round/>
                      <a:headEnd type="none" w="med" len="med"/>
                      <a:tailEnd type="none" w="med" len="med"/>
                    </a:lnL>
                  </a:tcPr>
                </a:tc>
                <a:tc>
                  <a:txBody>
                    <a:bodyPr/>
                    <a:lstStyle/>
                    <a:p>
                      <a:pPr algn="ctr"/>
                      <a:r>
                        <a:rPr kumimoji="1" lang="en-US" altLang="ja-JP" sz="2400" dirty="0"/>
                        <a:t>-2</a:t>
                      </a:r>
                      <a:endParaRPr kumimoji="1" lang="ja-JP" altLang="en-US" sz="2400"/>
                    </a:p>
                  </a:txBody>
                  <a:tcPr/>
                </a:tc>
                <a:tc>
                  <a:txBody>
                    <a:bodyPr/>
                    <a:lstStyle/>
                    <a:p>
                      <a:pPr algn="ctr"/>
                      <a:r>
                        <a:rPr kumimoji="1" lang="en-US" altLang="ja-JP" sz="2400" dirty="0"/>
                        <a:t>4</a:t>
                      </a:r>
                      <a:endParaRPr kumimoji="1" lang="ja-JP" altLang="en-US" sz="2400"/>
                    </a:p>
                  </a:txBody>
                  <a:tcPr/>
                </a:tc>
                <a:tc>
                  <a:txBody>
                    <a:bodyPr/>
                    <a:lstStyle/>
                    <a:p>
                      <a:pPr algn="ctr"/>
                      <a:r>
                        <a:rPr kumimoji="1" lang="en-US" altLang="ja-JP" sz="2400" dirty="0"/>
                        <a:t>3</a:t>
                      </a:r>
                      <a:endParaRPr kumimoji="1" lang="ja-JP" altLang="en-US" sz="2400"/>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085696672"/>
                  </a:ext>
                </a:extLst>
              </a:tr>
              <a:tr h="420134">
                <a:tc>
                  <a:txBody>
                    <a:bodyPr/>
                    <a:lstStyle/>
                    <a:p>
                      <a:r>
                        <a:rPr kumimoji="1" lang="en-US" altLang="ja-JP" sz="2400" dirty="0"/>
                        <a:t>4</a:t>
                      </a:r>
                      <a:endParaRPr kumimoji="1" lang="ja-JP" altLang="en-US" sz="240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kumimoji="1" lang="en-US" altLang="ja-JP" sz="2400" dirty="0"/>
                        <a:t>2</a:t>
                      </a:r>
                      <a:endParaRPr kumimoji="1" lang="ja-JP" altLang="en-US" sz="2400"/>
                    </a:p>
                  </a:txBody>
                  <a:tcPr>
                    <a:lnB w="12700" cap="flat" cmpd="sng" algn="ctr">
                      <a:solidFill>
                        <a:schemeClr val="tx1"/>
                      </a:solidFill>
                      <a:prstDash val="solid"/>
                      <a:round/>
                      <a:headEnd type="none" w="med" len="med"/>
                      <a:tailEnd type="none" w="med" len="med"/>
                    </a:lnB>
                  </a:tcPr>
                </a:tc>
                <a:tc>
                  <a:txBody>
                    <a:bodyPr/>
                    <a:lstStyle/>
                    <a:p>
                      <a:pPr algn="ctr"/>
                      <a:r>
                        <a:rPr kumimoji="1" lang="en-US" altLang="ja-JP" sz="2400" dirty="0"/>
                        <a:t>0</a:t>
                      </a:r>
                      <a:endParaRPr kumimoji="1" lang="ja-JP" altLang="en-US" sz="2400"/>
                    </a:p>
                  </a:txBody>
                  <a:tcPr>
                    <a:lnB w="12700" cap="flat" cmpd="sng" algn="ctr">
                      <a:solidFill>
                        <a:schemeClr val="tx1"/>
                      </a:solidFill>
                      <a:prstDash val="solid"/>
                      <a:round/>
                      <a:headEnd type="none" w="med" len="med"/>
                      <a:tailEnd type="none" w="med" len="med"/>
                    </a:lnB>
                  </a:tcPr>
                </a:tc>
                <a:tc>
                  <a:txBody>
                    <a:bodyPr/>
                    <a:lstStyle/>
                    <a:p>
                      <a:pPr algn="ctr"/>
                      <a:r>
                        <a:rPr kumimoji="1" lang="en-US" altLang="ja-JP" sz="2400" dirty="0"/>
                        <a:t>-1</a:t>
                      </a:r>
                      <a:endParaRPr kumimoji="1" lang="ja-JP" altLang="en-US" sz="2400"/>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30208020"/>
                  </a:ext>
                </a:extLst>
              </a:tr>
            </a:tbl>
          </a:graphicData>
        </a:graphic>
      </p:graphicFrame>
      <p:sp>
        <p:nvSpPr>
          <p:cNvPr id="9" name="テキスト ボックス 8">
            <a:extLst>
              <a:ext uri="{FF2B5EF4-FFF2-40B4-BE49-F238E27FC236}">
                <a16:creationId xmlns:a16="http://schemas.microsoft.com/office/drawing/2014/main" id="{5EC7C2C2-800D-B645-B625-7AD862CAAC0F}"/>
              </a:ext>
            </a:extLst>
          </p:cNvPr>
          <p:cNvSpPr txBox="1"/>
          <p:nvPr/>
        </p:nvSpPr>
        <p:spPr>
          <a:xfrm>
            <a:off x="443755" y="3165121"/>
            <a:ext cx="1107996" cy="369332"/>
          </a:xfrm>
          <a:prstGeom prst="rect">
            <a:avLst/>
          </a:prstGeom>
          <a:noFill/>
        </p:spPr>
        <p:txBody>
          <a:bodyPr wrap="none" rtlCol="0">
            <a:spAutoFit/>
          </a:bodyPr>
          <a:lstStyle/>
          <a:p>
            <a:r>
              <a:rPr kumimoji="1" lang="ja-JP" altLang="en-US" b="1"/>
              <a:t>元の資料</a:t>
            </a:r>
          </a:p>
        </p:txBody>
      </p:sp>
      <p:sp>
        <p:nvSpPr>
          <p:cNvPr id="10" name="テキスト ボックス 9">
            <a:extLst>
              <a:ext uri="{FF2B5EF4-FFF2-40B4-BE49-F238E27FC236}">
                <a16:creationId xmlns:a16="http://schemas.microsoft.com/office/drawing/2014/main" id="{A294059B-BA34-414D-8495-E52477BD40A2}"/>
              </a:ext>
            </a:extLst>
          </p:cNvPr>
          <p:cNvSpPr txBox="1"/>
          <p:nvPr/>
        </p:nvSpPr>
        <p:spPr>
          <a:xfrm>
            <a:off x="3957918" y="3165121"/>
            <a:ext cx="1338828" cy="369332"/>
          </a:xfrm>
          <a:prstGeom prst="rect">
            <a:avLst/>
          </a:prstGeom>
          <a:noFill/>
        </p:spPr>
        <p:txBody>
          <a:bodyPr wrap="none" rtlCol="0">
            <a:spAutoFit/>
          </a:bodyPr>
          <a:lstStyle/>
          <a:p>
            <a:r>
              <a:rPr kumimoji="1" lang="ja-JP" altLang="en-US" b="1"/>
              <a:t>全体の平均</a:t>
            </a:r>
          </a:p>
        </p:txBody>
      </p:sp>
      <p:sp>
        <p:nvSpPr>
          <p:cNvPr id="11" name="テキスト ボックス 10">
            <a:extLst>
              <a:ext uri="{FF2B5EF4-FFF2-40B4-BE49-F238E27FC236}">
                <a16:creationId xmlns:a16="http://schemas.microsoft.com/office/drawing/2014/main" id="{4EB7B908-D4A1-9D40-AEFB-AEAD2156AC58}"/>
              </a:ext>
            </a:extLst>
          </p:cNvPr>
          <p:cNvSpPr txBox="1"/>
          <p:nvPr/>
        </p:nvSpPr>
        <p:spPr>
          <a:xfrm>
            <a:off x="3658650" y="2624094"/>
            <a:ext cx="2492990" cy="369332"/>
          </a:xfrm>
          <a:prstGeom prst="rect">
            <a:avLst/>
          </a:prstGeom>
          <a:solidFill>
            <a:schemeClr val="accent6">
              <a:lumMod val="20000"/>
              <a:lumOff val="80000"/>
            </a:schemeClr>
          </a:solidFill>
          <a:ln w="38100">
            <a:solidFill>
              <a:schemeClr val="accent1">
                <a:lumMod val="60000"/>
                <a:lumOff val="40000"/>
              </a:schemeClr>
            </a:solidFill>
          </a:ln>
        </p:spPr>
        <p:txBody>
          <a:bodyPr wrap="none" rtlCol="0">
            <a:spAutoFit/>
          </a:bodyPr>
          <a:lstStyle/>
          <a:p>
            <a:r>
              <a:rPr kumimoji="1" lang="ja-JP" altLang="en-US"/>
              <a:t>元の資料の「平均値」</a:t>
            </a:r>
            <a:endParaRPr kumimoji="1" lang="en-US" altLang="ja-JP" dirty="0"/>
          </a:p>
        </p:txBody>
      </p:sp>
      <p:sp>
        <p:nvSpPr>
          <p:cNvPr id="12" name="テキスト ボックス 11">
            <a:extLst>
              <a:ext uri="{FF2B5EF4-FFF2-40B4-BE49-F238E27FC236}">
                <a16:creationId xmlns:a16="http://schemas.microsoft.com/office/drawing/2014/main" id="{3EEAB457-E088-C846-A209-CC769BBE6155}"/>
              </a:ext>
            </a:extLst>
          </p:cNvPr>
          <p:cNvSpPr txBox="1"/>
          <p:nvPr/>
        </p:nvSpPr>
        <p:spPr>
          <a:xfrm>
            <a:off x="6625720" y="3132706"/>
            <a:ext cx="1800493" cy="369332"/>
          </a:xfrm>
          <a:prstGeom prst="rect">
            <a:avLst/>
          </a:prstGeom>
          <a:noFill/>
        </p:spPr>
        <p:txBody>
          <a:bodyPr wrap="none" rtlCol="0">
            <a:spAutoFit/>
          </a:bodyPr>
          <a:lstStyle/>
          <a:p>
            <a:r>
              <a:rPr kumimoji="1" lang="ja-JP" altLang="en-US" b="1"/>
              <a:t>グループ間偏差</a:t>
            </a:r>
          </a:p>
        </p:txBody>
      </p:sp>
      <p:sp>
        <p:nvSpPr>
          <p:cNvPr id="13" name="テキスト ボックス 12">
            <a:extLst>
              <a:ext uri="{FF2B5EF4-FFF2-40B4-BE49-F238E27FC236}">
                <a16:creationId xmlns:a16="http://schemas.microsoft.com/office/drawing/2014/main" id="{DC9230BB-2078-2740-8E55-B664F2057729}"/>
              </a:ext>
            </a:extLst>
          </p:cNvPr>
          <p:cNvSpPr txBox="1"/>
          <p:nvPr/>
        </p:nvSpPr>
        <p:spPr>
          <a:xfrm>
            <a:off x="6220727" y="2400944"/>
            <a:ext cx="2980303" cy="646331"/>
          </a:xfrm>
          <a:prstGeom prst="rect">
            <a:avLst/>
          </a:prstGeom>
          <a:solidFill>
            <a:schemeClr val="accent6">
              <a:lumMod val="20000"/>
              <a:lumOff val="80000"/>
            </a:schemeClr>
          </a:solidFill>
          <a:ln w="38100">
            <a:solidFill>
              <a:schemeClr val="accent1">
                <a:lumMod val="60000"/>
                <a:lumOff val="40000"/>
              </a:schemeClr>
            </a:solidFill>
          </a:ln>
        </p:spPr>
        <p:txBody>
          <a:bodyPr wrap="none" rtlCol="0">
            <a:spAutoFit/>
          </a:bodyPr>
          <a:lstStyle/>
          <a:p>
            <a:r>
              <a:rPr kumimoji="1" lang="ja-JP" altLang="en-US"/>
              <a:t>「グループ平均」</a:t>
            </a:r>
            <a:r>
              <a:rPr kumimoji="1" lang="en-US" altLang="ja-JP" dirty="0"/>
              <a:t>48</a:t>
            </a:r>
            <a:r>
              <a:rPr kumimoji="1" lang="ja-JP" altLang="en-US"/>
              <a:t>から</a:t>
            </a:r>
            <a:endParaRPr kumimoji="1" lang="en-US" altLang="ja-JP" dirty="0"/>
          </a:p>
          <a:p>
            <a:r>
              <a:rPr lang="ja-JP" altLang="en-US"/>
              <a:t>「全体平均」</a:t>
            </a:r>
            <a:r>
              <a:rPr lang="en-US" altLang="ja-JP" dirty="0"/>
              <a:t>53</a:t>
            </a:r>
            <a:r>
              <a:rPr lang="ja-JP" altLang="en-US"/>
              <a:t>を引いた値</a:t>
            </a:r>
            <a:endParaRPr kumimoji="1" lang="ja-JP" altLang="en-US"/>
          </a:p>
        </p:txBody>
      </p:sp>
      <p:sp>
        <p:nvSpPr>
          <p:cNvPr id="14" name="テキスト ボックス 13">
            <a:extLst>
              <a:ext uri="{FF2B5EF4-FFF2-40B4-BE49-F238E27FC236}">
                <a16:creationId xmlns:a16="http://schemas.microsoft.com/office/drawing/2014/main" id="{EF21C98B-BBFC-C545-87CD-6369F2134AFD}"/>
              </a:ext>
            </a:extLst>
          </p:cNvPr>
          <p:cNvSpPr txBox="1"/>
          <p:nvPr/>
        </p:nvSpPr>
        <p:spPr>
          <a:xfrm>
            <a:off x="9339204" y="2144679"/>
            <a:ext cx="2518638" cy="923330"/>
          </a:xfrm>
          <a:prstGeom prst="rect">
            <a:avLst/>
          </a:prstGeom>
          <a:solidFill>
            <a:schemeClr val="accent6">
              <a:lumMod val="20000"/>
              <a:lumOff val="80000"/>
            </a:schemeClr>
          </a:solidFill>
          <a:ln w="38100">
            <a:solidFill>
              <a:schemeClr val="accent1">
                <a:lumMod val="60000"/>
                <a:lumOff val="40000"/>
              </a:schemeClr>
            </a:solidFill>
          </a:ln>
        </p:spPr>
        <p:txBody>
          <a:bodyPr wrap="none" rtlCol="0">
            <a:spAutoFit/>
          </a:bodyPr>
          <a:lstStyle/>
          <a:p>
            <a:r>
              <a:rPr kumimoji="1" lang="ja-JP" altLang="en-US"/>
              <a:t>「データ値」</a:t>
            </a:r>
            <a:r>
              <a:rPr kumimoji="1" lang="en-US" altLang="ja-JP" dirty="0"/>
              <a:t>49</a:t>
            </a:r>
            <a:r>
              <a:rPr kumimoji="1" lang="ja-JP" altLang="en-US"/>
              <a:t>から</a:t>
            </a:r>
            <a:endParaRPr kumimoji="1" lang="en-US" altLang="ja-JP" dirty="0"/>
          </a:p>
          <a:p>
            <a:r>
              <a:rPr lang="ja-JP" altLang="en-US"/>
              <a:t>「グループ平均」</a:t>
            </a:r>
            <a:r>
              <a:rPr lang="en-US" altLang="ja-JP" dirty="0"/>
              <a:t>48</a:t>
            </a:r>
            <a:r>
              <a:rPr lang="ja-JP" altLang="en-US"/>
              <a:t>を</a:t>
            </a:r>
            <a:endParaRPr lang="en-US" altLang="ja-JP" dirty="0"/>
          </a:p>
          <a:p>
            <a:r>
              <a:rPr lang="ja-JP" altLang="en-US"/>
              <a:t>引いた値：</a:t>
            </a:r>
            <a:r>
              <a:rPr lang="en-US" altLang="ja-JP" dirty="0"/>
              <a:t>49-48=1</a:t>
            </a:r>
          </a:p>
        </p:txBody>
      </p:sp>
      <p:sp>
        <p:nvSpPr>
          <p:cNvPr id="15" name="テキスト ボックス 14">
            <a:extLst>
              <a:ext uri="{FF2B5EF4-FFF2-40B4-BE49-F238E27FC236}">
                <a16:creationId xmlns:a16="http://schemas.microsoft.com/office/drawing/2014/main" id="{44267E42-5E3D-A546-89C8-1208EFDAD043}"/>
              </a:ext>
            </a:extLst>
          </p:cNvPr>
          <p:cNvSpPr txBox="1"/>
          <p:nvPr/>
        </p:nvSpPr>
        <p:spPr>
          <a:xfrm>
            <a:off x="9339204" y="3090939"/>
            <a:ext cx="1800493" cy="369332"/>
          </a:xfrm>
          <a:prstGeom prst="rect">
            <a:avLst/>
          </a:prstGeom>
          <a:noFill/>
        </p:spPr>
        <p:txBody>
          <a:bodyPr wrap="none" rtlCol="0">
            <a:spAutoFit/>
          </a:bodyPr>
          <a:lstStyle/>
          <a:p>
            <a:r>
              <a:rPr kumimoji="1" lang="ja-JP" altLang="en-US" b="1"/>
              <a:t>グループ内偏差</a:t>
            </a:r>
          </a:p>
        </p:txBody>
      </p:sp>
      <p:sp>
        <p:nvSpPr>
          <p:cNvPr id="22" name="下矢印 21">
            <a:extLst>
              <a:ext uri="{FF2B5EF4-FFF2-40B4-BE49-F238E27FC236}">
                <a16:creationId xmlns:a16="http://schemas.microsoft.com/office/drawing/2014/main" id="{30FFD829-B61F-8A42-83FE-92AF93831BA9}"/>
              </a:ext>
            </a:extLst>
          </p:cNvPr>
          <p:cNvSpPr/>
          <p:nvPr/>
        </p:nvSpPr>
        <p:spPr>
          <a:xfrm>
            <a:off x="5359498" y="3018500"/>
            <a:ext cx="309283" cy="1107867"/>
          </a:xfrm>
          <a:prstGeom prst="downArrow">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下矢印 22">
            <a:extLst>
              <a:ext uri="{FF2B5EF4-FFF2-40B4-BE49-F238E27FC236}">
                <a16:creationId xmlns:a16="http://schemas.microsoft.com/office/drawing/2014/main" id="{EF6F0D78-EDF2-D840-B0CC-86CB5987D022}"/>
              </a:ext>
            </a:extLst>
          </p:cNvPr>
          <p:cNvSpPr/>
          <p:nvPr/>
        </p:nvSpPr>
        <p:spPr>
          <a:xfrm rot="1949449">
            <a:off x="8053778" y="3004759"/>
            <a:ext cx="358082" cy="1542961"/>
          </a:xfrm>
          <a:prstGeom prst="downArrow">
            <a:avLst>
              <a:gd name="adj1" fmla="val 50000"/>
              <a:gd name="adj2" fmla="val 972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下矢印 23">
            <a:extLst>
              <a:ext uri="{FF2B5EF4-FFF2-40B4-BE49-F238E27FC236}">
                <a16:creationId xmlns:a16="http://schemas.microsoft.com/office/drawing/2014/main" id="{892E2691-FF75-D740-916E-2437A15720A1}"/>
              </a:ext>
            </a:extLst>
          </p:cNvPr>
          <p:cNvSpPr/>
          <p:nvPr/>
        </p:nvSpPr>
        <p:spPr>
          <a:xfrm rot="1949449">
            <a:off x="10761862" y="3004759"/>
            <a:ext cx="358082" cy="1542961"/>
          </a:xfrm>
          <a:prstGeom prst="downArrow">
            <a:avLst>
              <a:gd name="adj1" fmla="val 50000"/>
              <a:gd name="adj2" fmla="val 97229"/>
            </a:avLst>
          </a:prstGeom>
          <a:solidFill>
            <a:schemeClr val="accent6">
              <a:lumMod val="20000"/>
              <a:lumOff val="8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テキスト ボックス 24">
            <a:extLst>
              <a:ext uri="{FF2B5EF4-FFF2-40B4-BE49-F238E27FC236}">
                <a16:creationId xmlns:a16="http://schemas.microsoft.com/office/drawing/2014/main" id="{3E7EC5E4-6303-8047-B1DE-0FB6D8232041}"/>
              </a:ext>
            </a:extLst>
          </p:cNvPr>
          <p:cNvSpPr txBox="1"/>
          <p:nvPr/>
        </p:nvSpPr>
        <p:spPr>
          <a:xfrm>
            <a:off x="5933222" y="6126637"/>
            <a:ext cx="3185487" cy="369332"/>
          </a:xfrm>
          <a:prstGeom prst="rect">
            <a:avLst/>
          </a:prstGeom>
          <a:noFill/>
        </p:spPr>
        <p:txBody>
          <a:bodyPr wrap="none" rtlCol="0">
            <a:spAutoFit/>
          </a:bodyPr>
          <a:lstStyle/>
          <a:p>
            <a:r>
              <a:rPr kumimoji="1" lang="ja-JP" altLang="en-US"/>
              <a:t>（グループ平均ー全体平均）</a:t>
            </a:r>
          </a:p>
        </p:txBody>
      </p:sp>
      <p:sp>
        <p:nvSpPr>
          <p:cNvPr id="26" name="テキスト ボックス 25">
            <a:extLst>
              <a:ext uri="{FF2B5EF4-FFF2-40B4-BE49-F238E27FC236}">
                <a16:creationId xmlns:a16="http://schemas.microsoft.com/office/drawing/2014/main" id="{9183246B-2CC0-CC43-A862-2D66D949F04A}"/>
              </a:ext>
            </a:extLst>
          </p:cNvPr>
          <p:cNvSpPr txBox="1"/>
          <p:nvPr/>
        </p:nvSpPr>
        <p:spPr>
          <a:xfrm>
            <a:off x="8890363" y="6170301"/>
            <a:ext cx="3416320" cy="369332"/>
          </a:xfrm>
          <a:prstGeom prst="rect">
            <a:avLst/>
          </a:prstGeom>
          <a:noFill/>
        </p:spPr>
        <p:txBody>
          <a:bodyPr wrap="none" rtlCol="0">
            <a:spAutoFit/>
          </a:bodyPr>
          <a:lstStyle/>
          <a:p>
            <a:r>
              <a:rPr kumimoji="1" lang="ja-JP" altLang="en-US"/>
              <a:t>（各データ値ーグループ平均）</a:t>
            </a:r>
          </a:p>
        </p:txBody>
      </p:sp>
      <p:sp>
        <p:nvSpPr>
          <p:cNvPr id="27" name="等号 26">
            <a:extLst>
              <a:ext uri="{FF2B5EF4-FFF2-40B4-BE49-F238E27FC236}">
                <a16:creationId xmlns:a16="http://schemas.microsoft.com/office/drawing/2014/main" id="{9D0A96F1-7993-7248-8E64-829B66031232}"/>
              </a:ext>
            </a:extLst>
          </p:cNvPr>
          <p:cNvSpPr/>
          <p:nvPr/>
        </p:nvSpPr>
        <p:spPr>
          <a:xfrm>
            <a:off x="3451411" y="4844107"/>
            <a:ext cx="681317" cy="497542"/>
          </a:xfrm>
          <a:prstGeom prst="math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8" name="加算記号 27">
            <a:extLst>
              <a:ext uri="{FF2B5EF4-FFF2-40B4-BE49-F238E27FC236}">
                <a16:creationId xmlns:a16="http://schemas.microsoft.com/office/drawing/2014/main" id="{E2706D72-2E20-E84A-B319-604DE1F39F28}"/>
              </a:ext>
            </a:extLst>
          </p:cNvPr>
          <p:cNvSpPr/>
          <p:nvPr/>
        </p:nvSpPr>
        <p:spPr>
          <a:xfrm>
            <a:off x="6151640" y="4566649"/>
            <a:ext cx="833715" cy="890209"/>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加算記号 28">
            <a:extLst>
              <a:ext uri="{FF2B5EF4-FFF2-40B4-BE49-F238E27FC236}">
                <a16:creationId xmlns:a16="http://schemas.microsoft.com/office/drawing/2014/main" id="{82065E00-52EF-404E-ADA7-D35FB8AF60D0}"/>
              </a:ext>
            </a:extLst>
          </p:cNvPr>
          <p:cNvSpPr/>
          <p:nvPr/>
        </p:nvSpPr>
        <p:spPr>
          <a:xfrm>
            <a:off x="8754036" y="4647773"/>
            <a:ext cx="833715" cy="890209"/>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正方形/長方形 29">
            <a:extLst>
              <a:ext uri="{FF2B5EF4-FFF2-40B4-BE49-F238E27FC236}">
                <a16:creationId xmlns:a16="http://schemas.microsoft.com/office/drawing/2014/main" id="{5BAD204D-DCF2-454F-934A-CB38A9A7019E}"/>
              </a:ext>
            </a:extLst>
          </p:cNvPr>
          <p:cNvSpPr/>
          <p:nvPr/>
        </p:nvSpPr>
        <p:spPr>
          <a:xfrm>
            <a:off x="5497799" y="1007902"/>
            <a:ext cx="1855694" cy="760722"/>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正方形/長方形 30">
            <a:extLst>
              <a:ext uri="{FF2B5EF4-FFF2-40B4-BE49-F238E27FC236}">
                <a16:creationId xmlns:a16="http://schemas.microsoft.com/office/drawing/2014/main" id="{09998923-498D-EA44-9354-5CF1FC862036}"/>
              </a:ext>
            </a:extLst>
          </p:cNvPr>
          <p:cNvSpPr/>
          <p:nvPr/>
        </p:nvSpPr>
        <p:spPr>
          <a:xfrm>
            <a:off x="7420472" y="994795"/>
            <a:ext cx="2221200" cy="773829"/>
          </a:xfrm>
          <a:prstGeom prst="rect">
            <a:avLst/>
          </a:prstGeom>
          <a:noFill/>
          <a:ln w="5715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正方形/長方形 31">
            <a:extLst>
              <a:ext uri="{FF2B5EF4-FFF2-40B4-BE49-F238E27FC236}">
                <a16:creationId xmlns:a16="http://schemas.microsoft.com/office/drawing/2014/main" id="{FFC55ED5-9C35-9B4B-B90C-D40C0251B190}"/>
              </a:ext>
            </a:extLst>
          </p:cNvPr>
          <p:cNvSpPr/>
          <p:nvPr/>
        </p:nvSpPr>
        <p:spPr>
          <a:xfrm>
            <a:off x="9710759" y="984972"/>
            <a:ext cx="1855694" cy="783652"/>
          </a:xfrm>
          <a:prstGeom prst="rect">
            <a:avLst/>
          </a:prstGeom>
          <a:noFill/>
          <a:ln w="571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テキスト ボックス 33">
            <a:extLst>
              <a:ext uri="{FF2B5EF4-FFF2-40B4-BE49-F238E27FC236}">
                <a16:creationId xmlns:a16="http://schemas.microsoft.com/office/drawing/2014/main" id="{0EFF1C20-9AEC-6943-8B92-153C02440251}"/>
              </a:ext>
            </a:extLst>
          </p:cNvPr>
          <p:cNvSpPr txBox="1"/>
          <p:nvPr/>
        </p:nvSpPr>
        <p:spPr>
          <a:xfrm>
            <a:off x="7601971" y="376446"/>
            <a:ext cx="2031325" cy="461665"/>
          </a:xfrm>
          <a:prstGeom prst="rect">
            <a:avLst/>
          </a:prstGeom>
          <a:noFill/>
        </p:spPr>
        <p:txBody>
          <a:bodyPr wrap="none" rtlCol="0">
            <a:spAutoFit/>
          </a:bodyPr>
          <a:lstStyle/>
          <a:p>
            <a:r>
              <a:rPr kumimoji="1" lang="ja-JP" altLang="en-US" sz="2400"/>
              <a:t>各データの値</a:t>
            </a:r>
          </a:p>
        </p:txBody>
      </p:sp>
      <p:sp>
        <p:nvSpPr>
          <p:cNvPr id="35" name="テキスト ボックス 34">
            <a:extLst>
              <a:ext uri="{FF2B5EF4-FFF2-40B4-BE49-F238E27FC236}">
                <a16:creationId xmlns:a16="http://schemas.microsoft.com/office/drawing/2014/main" id="{B87822E3-843C-574B-8C46-E19540BBDD30}"/>
              </a:ext>
            </a:extLst>
          </p:cNvPr>
          <p:cNvSpPr txBox="1"/>
          <p:nvPr/>
        </p:nvSpPr>
        <p:spPr>
          <a:xfrm>
            <a:off x="5720619" y="1110889"/>
            <a:ext cx="1415772" cy="461665"/>
          </a:xfrm>
          <a:prstGeom prst="rect">
            <a:avLst/>
          </a:prstGeom>
          <a:noFill/>
        </p:spPr>
        <p:txBody>
          <a:bodyPr wrap="none" rtlCol="0">
            <a:spAutoFit/>
          </a:bodyPr>
          <a:lstStyle/>
          <a:p>
            <a:r>
              <a:rPr kumimoji="1" lang="ja-JP" altLang="en-US" sz="2400"/>
              <a:t>全体平均</a:t>
            </a:r>
          </a:p>
        </p:txBody>
      </p:sp>
      <p:sp>
        <p:nvSpPr>
          <p:cNvPr id="36" name="テキスト ボックス 35">
            <a:extLst>
              <a:ext uri="{FF2B5EF4-FFF2-40B4-BE49-F238E27FC236}">
                <a16:creationId xmlns:a16="http://schemas.microsoft.com/office/drawing/2014/main" id="{065927ED-57F2-4241-8CC1-D7D14A72309A}"/>
              </a:ext>
            </a:extLst>
          </p:cNvPr>
          <p:cNvSpPr txBox="1"/>
          <p:nvPr/>
        </p:nvSpPr>
        <p:spPr>
          <a:xfrm>
            <a:off x="7453177" y="992294"/>
            <a:ext cx="1963430" cy="830997"/>
          </a:xfrm>
          <a:prstGeom prst="rect">
            <a:avLst/>
          </a:prstGeom>
          <a:noFill/>
        </p:spPr>
        <p:txBody>
          <a:bodyPr wrap="square" rtlCol="0">
            <a:spAutoFit/>
          </a:bodyPr>
          <a:lstStyle/>
          <a:p>
            <a:r>
              <a:rPr kumimoji="1" lang="ja-JP" altLang="en-US" sz="2400"/>
              <a:t>グループ間</a:t>
            </a:r>
            <a:endParaRPr kumimoji="1" lang="en-US" altLang="ja-JP" sz="2400" dirty="0"/>
          </a:p>
          <a:p>
            <a:r>
              <a:rPr lang="ja-JP" altLang="en-US" sz="2400"/>
              <a:t>偏差</a:t>
            </a:r>
            <a:endParaRPr kumimoji="1" lang="ja-JP" altLang="en-US" sz="2400"/>
          </a:p>
        </p:txBody>
      </p:sp>
      <p:sp>
        <p:nvSpPr>
          <p:cNvPr id="37" name="テキスト ボックス 36">
            <a:extLst>
              <a:ext uri="{FF2B5EF4-FFF2-40B4-BE49-F238E27FC236}">
                <a16:creationId xmlns:a16="http://schemas.microsoft.com/office/drawing/2014/main" id="{A9AC7A9E-548A-4B4C-A289-E0E9DC0C72E9}"/>
              </a:ext>
            </a:extLst>
          </p:cNvPr>
          <p:cNvSpPr txBox="1"/>
          <p:nvPr/>
        </p:nvSpPr>
        <p:spPr>
          <a:xfrm>
            <a:off x="9841040" y="1008395"/>
            <a:ext cx="1723549" cy="830997"/>
          </a:xfrm>
          <a:prstGeom prst="rect">
            <a:avLst/>
          </a:prstGeom>
          <a:noFill/>
        </p:spPr>
        <p:txBody>
          <a:bodyPr wrap="none" rtlCol="0">
            <a:spAutoFit/>
          </a:bodyPr>
          <a:lstStyle/>
          <a:p>
            <a:r>
              <a:rPr kumimoji="1" lang="ja-JP" altLang="en-US" sz="2400"/>
              <a:t>グループ内</a:t>
            </a:r>
            <a:endParaRPr kumimoji="1" lang="en-US" altLang="ja-JP" sz="2400" dirty="0"/>
          </a:p>
          <a:p>
            <a:r>
              <a:rPr lang="ja-JP" altLang="en-US" sz="2400"/>
              <a:t>偏差</a:t>
            </a:r>
            <a:endParaRPr kumimoji="1" lang="ja-JP" altLang="en-US" sz="2400"/>
          </a:p>
        </p:txBody>
      </p:sp>
      <p:sp>
        <p:nvSpPr>
          <p:cNvPr id="38" name="円弧 37">
            <a:extLst>
              <a:ext uri="{FF2B5EF4-FFF2-40B4-BE49-F238E27FC236}">
                <a16:creationId xmlns:a16="http://schemas.microsoft.com/office/drawing/2014/main" id="{B9520AD9-13E3-104A-8F57-C005F03AF959}"/>
              </a:ext>
            </a:extLst>
          </p:cNvPr>
          <p:cNvSpPr/>
          <p:nvPr/>
        </p:nvSpPr>
        <p:spPr>
          <a:xfrm>
            <a:off x="7873773" y="538262"/>
            <a:ext cx="3692680" cy="792997"/>
          </a:xfrm>
          <a:prstGeom prst="arc">
            <a:avLst>
              <a:gd name="adj1" fmla="val 15218763"/>
              <a:gd name="adj2" fmla="val 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9" name="円弧 38">
            <a:extLst>
              <a:ext uri="{FF2B5EF4-FFF2-40B4-BE49-F238E27FC236}">
                <a16:creationId xmlns:a16="http://schemas.microsoft.com/office/drawing/2014/main" id="{55D20456-500A-C949-ABD9-56538E72A57E}"/>
              </a:ext>
            </a:extLst>
          </p:cNvPr>
          <p:cNvSpPr/>
          <p:nvPr/>
        </p:nvSpPr>
        <p:spPr>
          <a:xfrm flipH="1">
            <a:off x="5517972" y="521439"/>
            <a:ext cx="3683058" cy="784884"/>
          </a:xfrm>
          <a:prstGeom prst="arc">
            <a:avLst>
              <a:gd name="adj1" fmla="val 15402670"/>
              <a:gd name="adj2" fmla="val 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pic>
        <p:nvPicPr>
          <p:cNvPr id="40" name="図 39">
            <a:extLst>
              <a:ext uri="{FF2B5EF4-FFF2-40B4-BE49-F238E27FC236}">
                <a16:creationId xmlns:a16="http://schemas.microsoft.com/office/drawing/2014/main" id="{2839BE5D-363B-B741-8326-81A241F17A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5796" y="1500115"/>
            <a:ext cx="2037945" cy="1518385"/>
          </a:xfrm>
          <a:prstGeom prst="rect">
            <a:avLst/>
          </a:prstGeom>
        </p:spPr>
      </p:pic>
    </p:spTree>
    <p:extLst>
      <p:ext uri="{BB962C8B-B14F-4D97-AF65-F5344CB8AC3E}">
        <p14:creationId xmlns:p14="http://schemas.microsoft.com/office/powerpoint/2010/main" val="1626947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40D77F3-0E52-4A4F-A322-9832EB12DE23}"/>
              </a:ext>
            </a:extLst>
          </p:cNvPr>
          <p:cNvSpPr/>
          <p:nvPr/>
        </p:nvSpPr>
        <p:spPr>
          <a:xfrm>
            <a:off x="5080940" y="1352632"/>
            <a:ext cx="1855694" cy="760722"/>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a:extLst>
              <a:ext uri="{FF2B5EF4-FFF2-40B4-BE49-F238E27FC236}">
                <a16:creationId xmlns:a16="http://schemas.microsoft.com/office/drawing/2014/main" id="{54479A56-F705-634F-A14A-61C8C91F2258}"/>
              </a:ext>
            </a:extLst>
          </p:cNvPr>
          <p:cNvSpPr/>
          <p:nvPr/>
        </p:nvSpPr>
        <p:spPr>
          <a:xfrm>
            <a:off x="7003613" y="1339525"/>
            <a:ext cx="2221200" cy="773829"/>
          </a:xfrm>
          <a:prstGeom prst="rect">
            <a:avLst/>
          </a:prstGeom>
          <a:noFill/>
          <a:ln w="5715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79E47D63-BFE9-3D40-8721-5629EE127DF6}"/>
              </a:ext>
            </a:extLst>
          </p:cNvPr>
          <p:cNvSpPr/>
          <p:nvPr/>
        </p:nvSpPr>
        <p:spPr>
          <a:xfrm>
            <a:off x="9293900" y="1329702"/>
            <a:ext cx="1855694" cy="783652"/>
          </a:xfrm>
          <a:prstGeom prst="rect">
            <a:avLst/>
          </a:prstGeom>
          <a:noFill/>
          <a:ln w="571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FA7643EA-3F69-9B4D-AE9B-B175CDBB9E56}"/>
              </a:ext>
            </a:extLst>
          </p:cNvPr>
          <p:cNvSpPr txBox="1"/>
          <p:nvPr/>
        </p:nvSpPr>
        <p:spPr>
          <a:xfrm>
            <a:off x="7185112" y="721176"/>
            <a:ext cx="2031325" cy="461665"/>
          </a:xfrm>
          <a:prstGeom prst="rect">
            <a:avLst/>
          </a:prstGeom>
          <a:noFill/>
        </p:spPr>
        <p:txBody>
          <a:bodyPr wrap="none" rtlCol="0">
            <a:spAutoFit/>
          </a:bodyPr>
          <a:lstStyle/>
          <a:p>
            <a:r>
              <a:rPr kumimoji="1" lang="ja-JP" altLang="en-US" sz="2400"/>
              <a:t>各データの値</a:t>
            </a:r>
          </a:p>
        </p:txBody>
      </p:sp>
      <p:sp>
        <p:nvSpPr>
          <p:cNvPr id="8" name="テキスト ボックス 7">
            <a:extLst>
              <a:ext uri="{FF2B5EF4-FFF2-40B4-BE49-F238E27FC236}">
                <a16:creationId xmlns:a16="http://schemas.microsoft.com/office/drawing/2014/main" id="{1D7BF735-505C-8D44-BE5D-FCA30F025750}"/>
              </a:ext>
            </a:extLst>
          </p:cNvPr>
          <p:cNvSpPr txBox="1"/>
          <p:nvPr/>
        </p:nvSpPr>
        <p:spPr>
          <a:xfrm>
            <a:off x="5303760" y="1455619"/>
            <a:ext cx="1415772" cy="461665"/>
          </a:xfrm>
          <a:prstGeom prst="rect">
            <a:avLst/>
          </a:prstGeom>
          <a:noFill/>
        </p:spPr>
        <p:txBody>
          <a:bodyPr wrap="none" rtlCol="0">
            <a:spAutoFit/>
          </a:bodyPr>
          <a:lstStyle/>
          <a:p>
            <a:r>
              <a:rPr kumimoji="1" lang="ja-JP" altLang="en-US" sz="2400"/>
              <a:t>全体平均</a:t>
            </a:r>
          </a:p>
        </p:txBody>
      </p:sp>
      <p:sp>
        <p:nvSpPr>
          <p:cNvPr id="9" name="テキスト ボックス 8">
            <a:extLst>
              <a:ext uri="{FF2B5EF4-FFF2-40B4-BE49-F238E27FC236}">
                <a16:creationId xmlns:a16="http://schemas.microsoft.com/office/drawing/2014/main" id="{35E5D38A-8E17-184D-A057-A7F9F04AB16C}"/>
              </a:ext>
            </a:extLst>
          </p:cNvPr>
          <p:cNvSpPr txBox="1"/>
          <p:nvPr/>
        </p:nvSpPr>
        <p:spPr>
          <a:xfrm>
            <a:off x="7036318" y="1337024"/>
            <a:ext cx="1963430" cy="830997"/>
          </a:xfrm>
          <a:prstGeom prst="rect">
            <a:avLst/>
          </a:prstGeom>
          <a:noFill/>
        </p:spPr>
        <p:txBody>
          <a:bodyPr wrap="square" rtlCol="0">
            <a:spAutoFit/>
          </a:bodyPr>
          <a:lstStyle/>
          <a:p>
            <a:r>
              <a:rPr kumimoji="1" lang="ja-JP" altLang="en-US" sz="2400"/>
              <a:t>グループ間</a:t>
            </a:r>
            <a:endParaRPr kumimoji="1" lang="en-US" altLang="ja-JP" sz="2400" dirty="0"/>
          </a:p>
          <a:p>
            <a:r>
              <a:rPr lang="ja-JP" altLang="en-US" sz="2400"/>
              <a:t>偏差</a:t>
            </a:r>
            <a:endParaRPr kumimoji="1" lang="ja-JP" altLang="en-US" sz="2400"/>
          </a:p>
        </p:txBody>
      </p:sp>
      <p:sp>
        <p:nvSpPr>
          <p:cNvPr id="10" name="テキスト ボックス 9">
            <a:extLst>
              <a:ext uri="{FF2B5EF4-FFF2-40B4-BE49-F238E27FC236}">
                <a16:creationId xmlns:a16="http://schemas.microsoft.com/office/drawing/2014/main" id="{7092C1E7-78F8-4E40-9CB9-4E690CB183A9}"/>
              </a:ext>
            </a:extLst>
          </p:cNvPr>
          <p:cNvSpPr txBox="1"/>
          <p:nvPr/>
        </p:nvSpPr>
        <p:spPr>
          <a:xfrm>
            <a:off x="9424181" y="1353125"/>
            <a:ext cx="1723549" cy="830997"/>
          </a:xfrm>
          <a:prstGeom prst="rect">
            <a:avLst/>
          </a:prstGeom>
          <a:noFill/>
        </p:spPr>
        <p:txBody>
          <a:bodyPr wrap="none" rtlCol="0">
            <a:spAutoFit/>
          </a:bodyPr>
          <a:lstStyle/>
          <a:p>
            <a:r>
              <a:rPr kumimoji="1" lang="ja-JP" altLang="en-US" sz="2400"/>
              <a:t>グループ内</a:t>
            </a:r>
            <a:endParaRPr kumimoji="1" lang="en-US" altLang="ja-JP" sz="2400" dirty="0"/>
          </a:p>
          <a:p>
            <a:r>
              <a:rPr lang="ja-JP" altLang="en-US" sz="2400"/>
              <a:t>偏差</a:t>
            </a:r>
            <a:endParaRPr kumimoji="1" lang="ja-JP" altLang="en-US" sz="2400"/>
          </a:p>
        </p:txBody>
      </p:sp>
      <p:sp>
        <p:nvSpPr>
          <p:cNvPr id="11" name="円弧 10">
            <a:extLst>
              <a:ext uri="{FF2B5EF4-FFF2-40B4-BE49-F238E27FC236}">
                <a16:creationId xmlns:a16="http://schemas.microsoft.com/office/drawing/2014/main" id="{6412687A-2F10-AB44-9A7D-3E35C28A043A}"/>
              </a:ext>
            </a:extLst>
          </p:cNvPr>
          <p:cNvSpPr/>
          <p:nvPr/>
        </p:nvSpPr>
        <p:spPr>
          <a:xfrm>
            <a:off x="7456914" y="882992"/>
            <a:ext cx="3692680" cy="792997"/>
          </a:xfrm>
          <a:prstGeom prst="arc">
            <a:avLst>
              <a:gd name="adj1" fmla="val 15218763"/>
              <a:gd name="adj2" fmla="val 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2" name="円弧 11">
            <a:extLst>
              <a:ext uri="{FF2B5EF4-FFF2-40B4-BE49-F238E27FC236}">
                <a16:creationId xmlns:a16="http://schemas.microsoft.com/office/drawing/2014/main" id="{8C34CABD-1A6B-C743-B4A2-4CDA65985BB6}"/>
              </a:ext>
            </a:extLst>
          </p:cNvPr>
          <p:cNvSpPr/>
          <p:nvPr/>
        </p:nvSpPr>
        <p:spPr>
          <a:xfrm flipH="1">
            <a:off x="5101113" y="866169"/>
            <a:ext cx="3683058" cy="784884"/>
          </a:xfrm>
          <a:prstGeom prst="arc">
            <a:avLst>
              <a:gd name="adj1" fmla="val 15402670"/>
              <a:gd name="adj2" fmla="val 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pic>
        <p:nvPicPr>
          <p:cNvPr id="14" name="図 13">
            <a:extLst>
              <a:ext uri="{FF2B5EF4-FFF2-40B4-BE49-F238E27FC236}">
                <a16:creationId xmlns:a16="http://schemas.microsoft.com/office/drawing/2014/main" id="{71C3A02A-AA2B-C847-9B56-080B5D45B4CB}"/>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l="95" t="705" r="1052" b="1268"/>
          <a:stretch/>
        </p:blipFill>
        <p:spPr>
          <a:xfrm>
            <a:off x="1129553" y="2373805"/>
            <a:ext cx="4751594" cy="3031913"/>
          </a:xfrm>
          <a:prstGeom prst="rect">
            <a:avLst/>
          </a:prstGeom>
        </p:spPr>
      </p:pic>
      <p:pic>
        <p:nvPicPr>
          <p:cNvPr id="16" name="図 15">
            <a:extLst>
              <a:ext uri="{FF2B5EF4-FFF2-40B4-BE49-F238E27FC236}">
                <a16:creationId xmlns:a16="http://schemas.microsoft.com/office/drawing/2014/main" id="{90BC3222-D9CF-994D-B92D-0900DCB4C607}"/>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6304797" y="2380229"/>
            <a:ext cx="4709015" cy="3153832"/>
          </a:xfrm>
          <a:prstGeom prst="rect">
            <a:avLst/>
          </a:prstGeom>
        </p:spPr>
      </p:pic>
      <p:sp>
        <p:nvSpPr>
          <p:cNvPr id="17" name="正方形/長方形 16">
            <a:extLst>
              <a:ext uri="{FF2B5EF4-FFF2-40B4-BE49-F238E27FC236}">
                <a16:creationId xmlns:a16="http://schemas.microsoft.com/office/drawing/2014/main" id="{1BE712D3-475B-8246-8B17-6FC64F254129}"/>
              </a:ext>
            </a:extLst>
          </p:cNvPr>
          <p:cNvSpPr/>
          <p:nvPr/>
        </p:nvSpPr>
        <p:spPr>
          <a:xfrm>
            <a:off x="416859" y="5405718"/>
            <a:ext cx="712694" cy="10757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テキスト ボックス 17">
            <a:extLst>
              <a:ext uri="{FF2B5EF4-FFF2-40B4-BE49-F238E27FC236}">
                <a16:creationId xmlns:a16="http://schemas.microsoft.com/office/drawing/2014/main" id="{892C374F-6835-BF46-BF72-F0D4D2D68290}"/>
              </a:ext>
            </a:extLst>
          </p:cNvPr>
          <p:cNvSpPr txBox="1"/>
          <p:nvPr/>
        </p:nvSpPr>
        <p:spPr>
          <a:xfrm>
            <a:off x="1755648" y="5719395"/>
            <a:ext cx="7891820" cy="830997"/>
          </a:xfrm>
          <a:prstGeom prst="rect">
            <a:avLst/>
          </a:prstGeom>
          <a:solidFill>
            <a:schemeClr val="accent1">
              <a:lumMod val="20000"/>
              <a:lumOff val="80000"/>
            </a:schemeClr>
          </a:solidFill>
        </p:spPr>
        <p:txBody>
          <a:bodyPr wrap="square" rtlCol="0">
            <a:spAutoFit/>
          </a:bodyPr>
          <a:lstStyle/>
          <a:p>
            <a:r>
              <a:rPr kumimoji="1" lang="ja-JP" altLang="en-US" sz="2400" b="1"/>
              <a:t>グループ間偏差</a:t>
            </a:r>
            <a:r>
              <a:rPr kumimoji="1" lang="en-US" altLang="ja-JP" sz="2400" b="1" dirty="0"/>
              <a:t> </a:t>
            </a:r>
            <a:r>
              <a:rPr kumimoji="1" lang="ja-JP" altLang="en-US" sz="2400" b="1"/>
              <a:t>＞グループ内偏差</a:t>
            </a:r>
            <a:r>
              <a:rPr lang="ja-JP" altLang="en-US" sz="2400" b="1" dirty="0"/>
              <a:t>　</a:t>
            </a:r>
            <a:r>
              <a:rPr lang="ja-JP" altLang="en-US" sz="2400" b="1"/>
              <a:t>要因の「効果あり」</a:t>
            </a:r>
            <a:endParaRPr lang="en-US" altLang="ja-JP" sz="2400" b="1" dirty="0"/>
          </a:p>
          <a:p>
            <a:r>
              <a:rPr kumimoji="1" lang="ja-JP" altLang="en-US" sz="2400" b="1"/>
              <a:t>グループ間偏差</a:t>
            </a:r>
            <a:r>
              <a:rPr kumimoji="1" lang="en-US" altLang="ja-JP" sz="2400" b="1" dirty="0"/>
              <a:t> &lt; </a:t>
            </a:r>
            <a:r>
              <a:rPr kumimoji="1" lang="ja-JP" altLang="en-US" sz="2400" b="1"/>
              <a:t>グループ内偏差　結果は「偶然」</a:t>
            </a:r>
          </a:p>
        </p:txBody>
      </p:sp>
      <p:sp>
        <p:nvSpPr>
          <p:cNvPr id="19" name="正方形/長方形 18">
            <a:extLst>
              <a:ext uri="{FF2B5EF4-FFF2-40B4-BE49-F238E27FC236}">
                <a16:creationId xmlns:a16="http://schemas.microsoft.com/office/drawing/2014/main" id="{F1DDF933-DAF1-AF48-A7F4-3B87D1A7DD0E}"/>
              </a:ext>
            </a:extLst>
          </p:cNvPr>
          <p:cNvSpPr/>
          <p:nvPr/>
        </p:nvSpPr>
        <p:spPr>
          <a:xfrm>
            <a:off x="1129553" y="4509279"/>
            <a:ext cx="658368" cy="88890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218528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角丸四角形 28">
            <a:extLst>
              <a:ext uri="{FF2B5EF4-FFF2-40B4-BE49-F238E27FC236}">
                <a16:creationId xmlns:a16="http://schemas.microsoft.com/office/drawing/2014/main" id="{33DE8DE8-924E-6C44-A928-F6E57A3AF249}"/>
              </a:ext>
            </a:extLst>
          </p:cNvPr>
          <p:cNvSpPr/>
          <p:nvPr/>
        </p:nvSpPr>
        <p:spPr>
          <a:xfrm>
            <a:off x="8772526" y="4501124"/>
            <a:ext cx="3264520" cy="2134532"/>
          </a:xfrm>
          <a:prstGeom prst="roundRect">
            <a:avLst/>
          </a:prstGeom>
          <a:solidFill>
            <a:srgbClr val="FFFF00">
              <a:alpha val="73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 name="タイトル 1">
            <a:extLst>
              <a:ext uri="{FF2B5EF4-FFF2-40B4-BE49-F238E27FC236}">
                <a16:creationId xmlns:a16="http://schemas.microsoft.com/office/drawing/2014/main" id="{0DB25A74-7CDE-CF4C-8936-44C379A7C119}"/>
              </a:ext>
            </a:extLst>
          </p:cNvPr>
          <p:cNvSpPr>
            <a:spLocks noGrp="1"/>
          </p:cNvSpPr>
          <p:nvPr>
            <p:ph type="title"/>
          </p:nvPr>
        </p:nvSpPr>
        <p:spPr/>
        <p:txBody>
          <a:bodyPr/>
          <a:lstStyle/>
          <a:p>
            <a:r>
              <a:rPr kumimoji="1" lang="ja-JP" altLang="en-US" dirty="0"/>
              <a:t>概要：分散分析の</a:t>
            </a:r>
            <a:r>
              <a:rPr lang="ja-JP" altLang="en-US" dirty="0"/>
              <a:t>考え方</a:t>
            </a:r>
            <a:endParaRPr kumimoji="1" lang="ja-JP" altLang="en-US" dirty="0"/>
          </a:p>
        </p:txBody>
      </p:sp>
      <p:graphicFrame>
        <p:nvGraphicFramePr>
          <p:cNvPr id="6" name="図表 5">
            <a:extLst>
              <a:ext uri="{FF2B5EF4-FFF2-40B4-BE49-F238E27FC236}">
                <a16:creationId xmlns:a16="http://schemas.microsoft.com/office/drawing/2014/main" id="{2B5E55F8-79F0-D147-8026-97110DC08A0F}"/>
              </a:ext>
            </a:extLst>
          </p:cNvPr>
          <p:cNvGraphicFramePr/>
          <p:nvPr>
            <p:extLst>
              <p:ext uri="{D42A27DB-BD31-4B8C-83A1-F6EECF244321}">
                <p14:modId xmlns:p14="http://schemas.microsoft.com/office/powerpoint/2010/main" val="957344569"/>
              </p:ext>
            </p:extLst>
          </p:nvPr>
        </p:nvGraphicFramePr>
        <p:xfrm>
          <a:off x="427529" y="1875384"/>
          <a:ext cx="7815369" cy="358616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mc:AlternateContent xmlns:mc="http://schemas.openxmlformats.org/markup-compatibility/2006" xmlns:a14="http://schemas.microsoft.com/office/drawing/2010/main">
        <mc:Choice Requires="a14">
          <p:sp>
            <p:nvSpPr>
              <p:cNvPr id="9" name="テキスト ボックス 8">
                <a:extLst>
                  <a:ext uri="{FF2B5EF4-FFF2-40B4-BE49-F238E27FC236}">
                    <a16:creationId xmlns:a16="http://schemas.microsoft.com/office/drawing/2014/main" id="{8B721EF0-31DA-334E-8ED8-517E4E6BC940}"/>
                  </a:ext>
                </a:extLst>
              </p:cNvPr>
              <p:cNvSpPr txBox="1"/>
              <p:nvPr/>
            </p:nvSpPr>
            <p:spPr>
              <a:xfrm>
                <a:off x="7929123" y="3004714"/>
                <a:ext cx="3005951" cy="1270476"/>
              </a:xfrm>
              <a:prstGeom prst="rect">
                <a:avLst/>
              </a:prstGeom>
              <a:noFill/>
            </p:spPr>
            <p:txBody>
              <a:bodyPr wrap="none" rtlCol="0">
                <a:spAutoFit/>
              </a:bodyPr>
              <a:lstStyle/>
              <a:p>
                <a:r>
                  <a:rPr lang="ja-JP" altLang="en-US" sz="2800" dirty="0"/>
                  <a:t>  </a:t>
                </a:r>
                <a14:m>
                  <m:oMath xmlns:m="http://schemas.openxmlformats.org/officeDocument/2006/math">
                    <m:f>
                      <m:fPr>
                        <m:ctrlPr>
                          <a:rPr lang="en-US" altLang="ja-JP" sz="2800" i="1">
                            <a:latin typeface="Cambria Math" panose="02040503050406030204" pitchFamily="18" charset="0"/>
                          </a:rPr>
                        </m:ctrlPr>
                      </m:fPr>
                      <m:num>
                        <m:eqArr>
                          <m:eqArrPr>
                            <m:ctrlPr>
                              <a:rPr lang="ja-JP" altLang="en-US" sz="2800" i="1" smtClean="0">
                                <a:latin typeface="Cambria Math" panose="02040503050406030204" pitchFamily="18" charset="0"/>
                              </a:rPr>
                            </m:ctrlPr>
                          </m:eqArrPr>
                          <m:e>
                            <m:r>
                              <a:rPr lang="ja-JP" altLang="en-US" sz="2800" i="1" smtClean="0">
                                <a:latin typeface="Cambria Math" panose="02040503050406030204" pitchFamily="18" charset="0"/>
                              </a:rPr>
                              <m:t>要因</m:t>
                            </m:r>
                            <m:r>
                              <a:rPr lang="ja-JP" altLang="en-US" sz="2800" i="1">
                                <a:latin typeface="Cambria Math" panose="02040503050406030204" pitchFamily="18" charset="0"/>
                              </a:rPr>
                              <m:t>の</m:t>
                            </m:r>
                          </m:e>
                          <m:e>
                            <m:r>
                              <a:rPr lang="ja-JP" altLang="en-US" sz="2800" i="1" smtClean="0">
                                <a:latin typeface="Cambria Math" panose="02040503050406030204" pitchFamily="18" charset="0"/>
                              </a:rPr>
                              <m:t>効果に</m:t>
                            </m:r>
                            <m:r>
                              <a:rPr lang="ja-JP" altLang="en-US" sz="2800" i="1">
                                <a:latin typeface="Cambria Math" panose="02040503050406030204" pitchFamily="18" charset="0"/>
                              </a:rPr>
                              <m:t>よる</m:t>
                            </m:r>
                            <m:r>
                              <a:rPr lang="ja-JP" altLang="en-US" sz="2800" i="1" smtClean="0">
                                <a:latin typeface="Cambria Math" panose="02040503050406030204" pitchFamily="18" charset="0"/>
                              </a:rPr>
                              <m:t>分散</m:t>
                            </m:r>
                            <m:r>
                              <m:rPr>
                                <m:nor/>
                              </m:rPr>
                              <a:rPr lang="en-US" altLang="ja-JP" sz="2800" dirty="0"/>
                              <m:t> </m:t>
                            </m:r>
                          </m:e>
                        </m:eqArr>
                      </m:num>
                      <m:den>
                        <m:r>
                          <a:rPr lang="ja-JP" altLang="en-US" sz="2800" i="1" dirty="0">
                            <a:latin typeface="Cambria Math" panose="02040503050406030204" pitchFamily="18" charset="0"/>
                          </a:rPr>
                          <m:t>誤差による分散</m:t>
                        </m:r>
                        <m:r>
                          <m:rPr>
                            <m:nor/>
                          </m:rPr>
                          <a:rPr lang="en-US" altLang="ja-JP" sz="2800" dirty="0"/>
                          <m:t> </m:t>
                        </m:r>
                      </m:den>
                    </m:f>
                  </m:oMath>
                </a14:m>
                <a:endParaRPr lang="en-US" altLang="ja-JP" sz="2800" dirty="0"/>
              </a:p>
            </p:txBody>
          </p:sp>
        </mc:Choice>
        <mc:Fallback xmlns="">
          <p:sp>
            <p:nvSpPr>
              <p:cNvPr id="9" name="テキスト ボックス 8">
                <a:extLst>
                  <a:ext uri="{FF2B5EF4-FFF2-40B4-BE49-F238E27FC236}">
                    <a16:creationId xmlns:a16="http://schemas.microsoft.com/office/drawing/2014/main" id="{8B721EF0-31DA-334E-8ED8-517E4E6BC940}"/>
                  </a:ext>
                </a:extLst>
              </p:cNvPr>
              <p:cNvSpPr txBox="1">
                <a:spLocks noRot="1" noChangeAspect="1" noMove="1" noResize="1" noEditPoints="1" noAdjustHandles="1" noChangeArrowheads="1" noChangeShapeType="1" noTextEdit="1"/>
              </p:cNvSpPr>
              <p:nvPr/>
            </p:nvSpPr>
            <p:spPr>
              <a:xfrm>
                <a:off x="7929123" y="3004714"/>
                <a:ext cx="3005951" cy="1270476"/>
              </a:xfrm>
              <a:prstGeom prst="rect">
                <a:avLst/>
              </a:prstGeom>
              <a:blipFill>
                <a:blip r:embed="rId7"/>
                <a:stretch>
                  <a:fillRect r="-1688" b="-12871"/>
                </a:stretch>
              </a:blipFill>
            </p:spPr>
            <p:txBody>
              <a:bodyPr/>
              <a:lstStyle/>
              <a:p>
                <a:r>
                  <a:rPr lang="ja-JP" altLang="en-US">
                    <a:noFill/>
                  </a:rPr>
                  <a:t> </a:t>
                </a:r>
              </a:p>
            </p:txBody>
          </p:sp>
        </mc:Fallback>
      </mc:AlternateContent>
      <p:sp>
        <p:nvSpPr>
          <p:cNvPr id="21" name="右中かっこ 20">
            <a:extLst>
              <a:ext uri="{FF2B5EF4-FFF2-40B4-BE49-F238E27FC236}">
                <a16:creationId xmlns:a16="http://schemas.microsoft.com/office/drawing/2014/main" id="{627D5781-C401-DE4E-8264-665DFC8E87C6}"/>
              </a:ext>
            </a:extLst>
          </p:cNvPr>
          <p:cNvSpPr/>
          <p:nvPr/>
        </p:nvSpPr>
        <p:spPr>
          <a:xfrm>
            <a:off x="7178497" y="3082679"/>
            <a:ext cx="750626" cy="1600200"/>
          </a:xfrm>
          <a:prstGeom prst="rightBrace">
            <a:avLst/>
          </a:prstGeom>
          <a:ln w="7620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3" name="下カーブ矢印 22">
            <a:extLst>
              <a:ext uri="{FF2B5EF4-FFF2-40B4-BE49-F238E27FC236}">
                <a16:creationId xmlns:a16="http://schemas.microsoft.com/office/drawing/2014/main" id="{4B9439A8-22E5-354C-8A1C-F43F0273AF45}"/>
              </a:ext>
            </a:extLst>
          </p:cNvPr>
          <p:cNvSpPr/>
          <p:nvPr/>
        </p:nvSpPr>
        <p:spPr>
          <a:xfrm rot="1475993">
            <a:off x="7715880" y="1662893"/>
            <a:ext cx="1778271" cy="870728"/>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4" name="下カーブ矢印 23">
            <a:extLst>
              <a:ext uri="{FF2B5EF4-FFF2-40B4-BE49-F238E27FC236}">
                <a16:creationId xmlns:a16="http://schemas.microsoft.com/office/drawing/2014/main" id="{5192BBFB-3734-554D-B0EB-1EC824BE0100}"/>
              </a:ext>
            </a:extLst>
          </p:cNvPr>
          <p:cNvSpPr/>
          <p:nvPr/>
        </p:nvSpPr>
        <p:spPr>
          <a:xfrm rot="20299236" flipV="1">
            <a:off x="7146555" y="4674612"/>
            <a:ext cx="1762422" cy="795204"/>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5" name="テキスト ボックス 24">
            <a:extLst>
              <a:ext uri="{FF2B5EF4-FFF2-40B4-BE49-F238E27FC236}">
                <a16:creationId xmlns:a16="http://schemas.microsoft.com/office/drawing/2014/main" id="{44E62A47-4753-2C4A-8160-D9646BEE2E33}"/>
              </a:ext>
            </a:extLst>
          </p:cNvPr>
          <p:cNvSpPr txBox="1"/>
          <p:nvPr/>
        </p:nvSpPr>
        <p:spPr>
          <a:xfrm>
            <a:off x="8886825" y="4542775"/>
            <a:ext cx="3150221" cy="2092881"/>
          </a:xfrm>
          <a:prstGeom prst="rect">
            <a:avLst/>
          </a:prstGeom>
          <a:noFill/>
        </p:spPr>
        <p:txBody>
          <a:bodyPr wrap="none" rtlCol="0">
            <a:spAutoFit/>
          </a:bodyPr>
          <a:lstStyle/>
          <a:p>
            <a:r>
              <a:rPr lang="ja-JP" altLang="en-US" sz="2800" dirty="0"/>
              <a:t>比が大きい</a:t>
            </a:r>
            <a:endParaRPr lang="en-US" altLang="ja-JP" sz="2800" dirty="0"/>
          </a:p>
          <a:p>
            <a:r>
              <a:rPr lang="ja-JP" altLang="en-US" sz="2800" dirty="0"/>
              <a:t>→実験要因の効果</a:t>
            </a:r>
            <a:endParaRPr lang="en-US" altLang="ja-JP" sz="2800" dirty="0"/>
          </a:p>
          <a:p>
            <a:r>
              <a:rPr lang="ja-JP" altLang="en-US" sz="2800" dirty="0"/>
              <a:t>　が顕著である</a:t>
            </a:r>
            <a:r>
              <a:rPr lang="en-US" altLang="ja-JP" sz="2800" dirty="0"/>
              <a:t>.</a:t>
            </a:r>
          </a:p>
          <a:p>
            <a:r>
              <a:rPr lang="ja-JP" altLang="en-US" sz="2800" dirty="0"/>
              <a:t>→帰無仮説の棄却</a:t>
            </a:r>
            <a:r>
              <a:rPr lang="en-US" altLang="ja-JP" sz="2800" dirty="0"/>
              <a:t>.</a:t>
            </a:r>
            <a:endParaRPr lang="ja-JP" altLang="en-US" sz="2800" dirty="0"/>
          </a:p>
          <a:p>
            <a:endParaRPr kumimoji="1" lang="ja-JP" altLang="en-US" dirty="0"/>
          </a:p>
        </p:txBody>
      </p:sp>
      <p:sp>
        <p:nvSpPr>
          <p:cNvPr id="28" name="下カーブ矢印 27">
            <a:extLst>
              <a:ext uri="{FF2B5EF4-FFF2-40B4-BE49-F238E27FC236}">
                <a16:creationId xmlns:a16="http://schemas.microsoft.com/office/drawing/2014/main" id="{B4847BC8-647B-8F43-B9AF-B93DBB3B43E1}"/>
              </a:ext>
            </a:extLst>
          </p:cNvPr>
          <p:cNvSpPr/>
          <p:nvPr/>
        </p:nvSpPr>
        <p:spPr>
          <a:xfrm rot="4480301">
            <a:off x="10745721" y="3909430"/>
            <a:ext cx="1216152" cy="731520"/>
          </a:xfrm>
          <a:prstGeom prst="curvedDownArrow">
            <a:avLst>
              <a:gd name="adj1" fmla="val 25000"/>
              <a:gd name="adj2" fmla="val 50000"/>
              <a:gd name="adj3" fmla="val 4624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Tree>
    <p:extLst>
      <p:ext uri="{BB962C8B-B14F-4D97-AF65-F5344CB8AC3E}">
        <p14:creationId xmlns:p14="http://schemas.microsoft.com/office/powerpoint/2010/main" val="2302975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 3">
            <a:extLst>
              <a:ext uri="{FF2B5EF4-FFF2-40B4-BE49-F238E27FC236}">
                <a16:creationId xmlns:a16="http://schemas.microsoft.com/office/drawing/2014/main" id="{DD9EAAF9-0310-7148-A4FE-907F2E29F4B3}"/>
              </a:ext>
            </a:extLst>
          </p:cNvPr>
          <p:cNvGraphicFramePr>
            <a:graphicFrameLocks noGrp="1"/>
          </p:cNvGraphicFramePr>
          <p:nvPr>
            <p:extLst>
              <p:ext uri="{D42A27DB-BD31-4B8C-83A1-F6EECF244321}">
                <p14:modId xmlns:p14="http://schemas.microsoft.com/office/powerpoint/2010/main" val="723342129"/>
              </p:ext>
            </p:extLst>
          </p:nvPr>
        </p:nvGraphicFramePr>
        <p:xfrm>
          <a:off x="766403" y="1107862"/>
          <a:ext cx="10414450" cy="5263325"/>
        </p:xfrm>
        <a:graphic>
          <a:graphicData uri="http://schemas.openxmlformats.org/drawingml/2006/table">
            <a:tbl>
              <a:tblPr firstRow="1" bandRow="1">
                <a:tableStyleId>{5940675A-B579-460E-94D1-54222C63F5DA}</a:tableStyleId>
              </a:tblPr>
              <a:tblGrid>
                <a:gridCol w="922357">
                  <a:extLst>
                    <a:ext uri="{9D8B030D-6E8A-4147-A177-3AD203B41FA5}">
                      <a16:colId xmlns:a16="http://schemas.microsoft.com/office/drawing/2014/main" val="4068328424"/>
                    </a:ext>
                  </a:extLst>
                </a:gridCol>
                <a:gridCol w="1645632">
                  <a:extLst>
                    <a:ext uri="{9D8B030D-6E8A-4147-A177-3AD203B41FA5}">
                      <a16:colId xmlns:a16="http://schemas.microsoft.com/office/drawing/2014/main" val="1727918981"/>
                    </a:ext>
                  </a:extLst>
                </a:gridCol>
                <a:gridCol w="4064098">
                  <a:extLst>
                    <a:ext uri="{9D8B030D-6E8A-4147-A177-3AD203B41FA5}">
                      <a16:colId xmlns:a16="http://schemas.microsoft.com/office/drawing/2014/main" val="587175147"/>
                    </a:ext>
                  </a:extLst>
                </a:gridCol>
                <a:gridCol w="3782363">
                  <a:extLst>
                    <a:ext uri="{9D8B030D-6E8A-4147-A177-3AD203B41FA5}">
                      <a16:colId xmlns:a16="http://schemas.microsoft.com/office/drawing/2014/main" val="2378741322"/>
                    </a:ext>
                  </a:extLst>
                </a:gridCol>
              </a:tblGrid>
              <a:tr h="429275">
                <a:tc rowSpan="11">
                  <a:txBody>
                    <a:bodyPr/>
                    <a:lstStyle/>
                    <a:p>
                      <a:r>
                        <a:rPr kumimoji="1" lang="ja-JP" altLang="en-US" sz="2800" dirty="0"/>
                        <a:t>平均値・代表値</a:t>
                      </a:r>
                    </a:p>
                  </a:txBody>
                  <a:tcPr vert="wordArtVertRtl">
                    <a:solidFill>
                      <a:schemeClr val="accent5">
                        <a:lumMod val="20000"/>
                        <a:lumOff val="80000"/>
                      </a:schemeClr>
                    </a:solidFill>
                  </a:tcPr>
                </a:tc>
                <a:tc rowSpan="7">
                  <a:txBody>
                    <a:bodyPr/>
                    <a:lstStyle/>
                    <a:p>
                      <a:r>
                        <a:rPr kumimoji="1" lang="ja-JP" altLang="en-US" sz="1600" dirty="0"/>
                        <a:t>パラメトリック検定</a:t>
                      </a:r>
                    </a:p>
                  </a:txBody>
                  <a:tcPr vert="wordArtVertRtl">
                    <a:solidFill>
                      <a:schemeClr val="accent5">
                        <a:lumMod val="20000"/>
                        <a:lumOff val="80000"/>
                      </a:schemeClr>
                    </a:solidFill>
                  </a:tcPr>
                </a:tc>
                <a:tc gridSpan="2">
                  <a:txBody>
                    <a:bodyPr/>
                    <a:lstStyle/>
                    <a:p>
                      <a:r>
                        <a:rPr kumimoji="1" lang="ja-JP" altLang="en-US" sz="1600" dirty="0"/>
                        <a:t>母平均の検定</a:t>
                      </a:r>
                    </a:p>
                  </a:txBody>
                  <a:tcPr/>
                </a:tc>
                <a:tc hMerge="1">
                  <a:txBody>
                    <a:bodyPr/>
                    <a:lstStyle/>
                    <a:p>
                      <a:endParaRPr kumimoji="1" lang="ja-JP" altLang="en-US" dirty="0"/>
                    </a:p>
                  </a:txBody>
                  <a:tcPr/>
                </a:tc>
                <a:extLst>
                  <a:ext uri="{0D108BD9-81ED-4DB2-BD59-A6C34878D82A}">
                    <a16:rowId xmlns:a16="http://schemas.microsoft.com/office/drawing/2014/main" val="3640202576"/>
                  </a:ext>
                </a:extLst>
              </a:tr>
              <a:tr h="429275">
                <a:tc vMerge="1">
                  <a:txBody>
                    <a:bodyPr/>
                    <a:lstStyle/>
                    <a:p>
                      <a:endParaRPr kumimoji="1" lang="ja-JP" altLang="en-US" dirty="0"/>
                    </a:p>
                  </a:txBody>
                  <a:tcPr/>
                </a:tc>
                <a:tc vMerge="1">
                  <a:txBody>
                    <a:bodyPr/>
                    <a:lstStyle/>
                    <a:p>
                      <a:endParaRPr kumimoji="1" lang="ja-JP" altLang="en-US" dirty="0"/>
                    </a:p>
                  </a:txBody>
                  <a:tcPr/>
                </a:tc>
                <a:tc rowSpan="2">
                  <a:txBody>
                    <a:bodyPr/>
                    <a:lstStyle/>
                    <a:p>
                      <a:r>
                        <a:rPr kumimoji="1" lang="en-US" altLang="ja-JP" sz="1600" dirty="0"/>
                        <a:t>2</a:t>
                      </a:r>
                      <a:r>
                        <a:rPr kumimoji="1" lang="ja-JP" altLang="en-US" sz="1600" dirty="0"/>
                        <a:t>郡の平均値の差の検定</a:t>
                      </a:r>
                    </a:p>
                  </a:txBody>
                  <a:tcPr/>
                </a:tc>
                <a:tc>
                  <a:txBody>
                    <a:bodyPr/>
                    <a:lstStyle/>
                    <a:p>
                      <a:r>
                        <a:rPr kumimoji="1" lang="ja-JP" altLang="en-US" sz="1600" dirty="0"/>
                        <a:t>対応のない場合</a:t>
                      </a:r>
                    </a:p>
                  </a:txBody>
                  <a:tcPr/>
                </a:tc>
                <a:extLst>
                  <a:ext uri="{0D108BD9-81ED-4DB2-BD59-A6C34878D82A}">
                    <a16:rowId xmlns:a16="http://schemas.microsoft.com/office/drawing/2014/main" val="1842489470"/>
                  </a:ext>
                </a:extLst>
              </a:tr>
              <a:tr h="429275">
                <a:tc vMerge="1">
                  <a:txBody>
                    <a:bodyPr/>
                    <a:lstStyle/>
                    <a:p>
                      <a:endParaRPr kumimoji="1" lang="ja-JP" altLang="en-US" dirty="0"/>
                    </a:p>
                  </a:txBody>
                  <a:tcPr/>
                </a:tc>
                <a:tc vMerge="1">
                  <a:txBody>
                    <a:bodyPr/>
                    <a:lstStyle/>
                    <a:p>
                      <a:endParaRPr kumimoji="1" lang="ja-JP" altLang="en-US"/>
                    </a:p>
                  </a:txBody>
                  <a:tcPr/>
                </a:tc>
                <a:tc vMerge="1">
                  <a:txBody>
                    <a:bodyPr/>
                    <a:lstStyle/>
                    <a:p>
                      <a:endParaRPr kumimoji="1" lang="ja-JP" altLang="en-US" dirty="0"/>
                    </a:p>
                  </a:txBody>
                  <a:tcPr/>
                </a:tc>
                <a:tc>
                  <a:txBody>
                    <a:bodyPr/>
                    <a:lstStyle/>
                    <a:p>
                      <a:r>
                        <a:rPr kumimoji="1" lang="ja-JP" altLang="en-US" sz="1600" dirty="0"/>
                        <a:t>対応のある場合</a:t>
                      </a:r>
                    </a:p>
                  </a:txBody>
                  <a:tcPr/>
                </a:tc>
                <a:extLst>
                  <a:ext uri="{0D108BD9-81ED-4DB2-BD59-A6C34878D82A}">
                    <a16:rowId xmlns:a16="http://schemas.microsoft.com/office/drawing/2014/main" val="4074647874"/>
                  </a:ext>
                </a:extLst>
              </a:tr>
              <a:tr h="429275">
                <a:tc vMerge="1">
                  <a:txBody>
                    <a:bodyPr/>
                    <a:lstStyle/>
                    <a:p>
                      <a:endParaRPr kumimoji="1" lang="ja-JP" altLang="en-US" dirty="0"/>
                    </a:p>
                  </a:txBody>
                  <a:tcPr/>
                </a:tc>
                <a:tc vMerge="1">
                  <a:txBody>
                    <a:bodyPr/>
                    <a:lstStyle/>
                    <a:p>
                      <a:endParaRPr kumimoji="1" lang="ja-JP" altLang="en-US" dirty="0"/>
                    </a:p>
                  </a:txBody>
                  <a:tcPr/>
                </a:tc>
                <a:tc rowSpan="4">
                  <a:txBody>
                    <a:bodyPr/>
                    <a:lstStyle/>
                    <a:p>
                      <a:r>
                        <a:rPr kumimoji="1" lang="en-US" altLang="ja-JP" sz="1600" dirty="0"/>
                        <a:t>3</a:t>
                      </a:r>
                      <a:r>
                        <a:rPr kumimoji="1" lang="ja-JP" altLang="en-US" sz="1600" dirty="0"/>
                        <a:t>群以上の平均値の差の検定</a:t>
                      </a:r>
                    </a:p>
                  </a:txBody>
                  <a:tcPr>
                    <a:solidFill>
                      <a:schemeClr val="accent5">
                        <a:lumMod val="20000"/>
                        <a:lumOff val="80000"/>
                      </a:schemeClr>
                    </a:solidFill>
                  </a:tcPr>
                </a:tc>
                <a:tc>
                  <a:txBody>
                    <a:bodyPr/>
                    <a:lstStyle/>
                    <a:p>
                      <a:r>
                        <a:rPr kumimoji="1" lang="en-US" altLang="ja-JP" sz="1600" dirty="0"/>
                        <a:t>1</a:t>
                      </a:r>
                      <a:r>
                        <a:rPr kumimoji="1" lang="ja-JP" altLang="en-US" sz="1600" dirty="0"/>
                        <a:t>要因</a:t>
                      </a:r>
                    </a:p>
                  </a:txBody>
                  <a:tcPr>
                    <a:solidFill>
                      <a:schemeClr val="accent5">
                        <a:lumMod val="20000"/>
                        <a:lumOff val="80000"/>
                      </a:schemeClr>
                    </a:solidFill>
                  </a:tcPr>
                </a:tc>
                <a:extLst>
                  <a:ext uri="{0D108BD9-81ED-4DB2-BD59-A6C34878D82A}">
                    <a16:rowId xmlns:a16="http://schemas.microsoft.com/office/drawing/2014/main" val="2435023512"/>
                  </a:ext>
                </a:extLst>
              </a:tr>
              <a:tr h="429275">
                <a:tc vMerge="1">
                  <a:txBody>
                    <a:bodyPr/>
                    <a:lstStyle/>
                    <a:p>
                      <a:endParaRPr kumimoji="1" lang="ja-JP" altLang="en-US" dirty="0"/>
                    </a:p>
                  </a:txBody>
                  <a:tcPr/>
                </a:tc>
                <a:tc vMerge="1">
                  <a:txBody>
                    <a:bodyPr/>
                    <a:lstStyle/>
                    <a:p>
                      <a:endParaRPr kumimoji="1" lang="ja-JP" altLang="en-US" dirty="0"/>
                    </a:p>
                  </a:txBody>
                  <a:tcPr/>
                </a:tc>
                <a:tc vMerge="1">
                  <a:txBody>
                    <a:bodyPr/>
                    <a:lstStyle/>
                    <a:p>
                      <a:endParaRPr kumimoji="1" lang="ja-JP" altLang="en-US" dirty="0"/>
                    </a:p>
                  </a:txBody>
                  <a:tcPr/>
                </a:tc>
                <a:tc>
                  <a:txBody>
                    <a:bodyPr/>
                    <a:lstStyle/>
                    <a:p>
                      <a:r>
                        <a:rPr kumimoji="1" lang="en-US" altLang="ja-JP" sz="1600" dirty="0"/>
                        <a:t>2</a:t>
                      </a:r>
                      <a:r>
                        <a:rPr kumimoji="1" lang="ja-JP" altLang="en-US" sz="1600" dirty="0"/>
                        <a:t>要因</a:t>
                      </a:r>
                    </a:p>
                  </a:txBody>
                  <a:tcPr>
                    <a:solidFill>
                      <a:schemeClr val="accent5">
                        <a:lumMod val="20000"/>
                        <a:lumOff val="80000"/>
                      </a:schemeClr>
                    </a:solidFill>
                  </a:tcPr>
                </a:tc>
                <a:extLst>
                  <a:ext uri="{0D108BD9-81ED-4DB2-BD59-A6C34878D82A}">
                    <a16:rowId xmlns:a16="http://schemas.microsoft.com/office/drawing/2014/main" val="1110441546"/>
                  </a:ext>
                </a:extLst>
              </a:tr>
              <a:tr h="429275">
                <a:tc vMerge="1">
                  <a:txBody>
                    <a:bodyPr/>
                    <a:lstStyle/>
                    <a:p>
                      <a:endParaRPr kumimoji="1" lang="ja-JP" altLang="en-US" dirty="0"/>
                    </a:p>
                  </a:txBody>
                  <a:tcPr/>
                </a:tc>
                <a:tc vMerge="1">
                  <a:txBody>
                    <a:bodyPr/>
                    <a:lstStyle/>
                    <a:p>
                      <a:endParaRPr kumimoji="1" lang="ja-JP" altLang="en-US" dirty="0"/>
                    </a:p>
                  </a:txBody>
                  <a:tcPr/>
                </a:tc>
                <a:tc vMerge="1">
                  <a:txBody>
                    <a:bodyPr/>
                    <a:lstStyle/>
                    <a:p>
                      <a:endParaRPr kumimoji="1" lang="ja-JP" altLang="en-US" dirty="0"/>
                    </a:p>
                  </a:txBody>
                  <a:tcPr/>
                </a:tc>
                <a:tc>
                  <a:txBody>
                    <a:bodyPr/>
                    <a:lstStyle/>
                    <a:p>
                      <a:r>
                        <a:rPr kumimoji="1" lang="en-US" altLang="ja-JP" sz="1600" dirty="0"/>
                        <a:t>3</a:t>
                      </a:r>
                      <a:r>
                        <a:rPr kumimoji="1" lang="ja-JP" altLang="en-US" sz="1600" dirty="0"/>
                        <a:t>要因</a:t>
                      </a:r>
                      <a:endParaRPr kumimoji="1" lang="en-US" altLang="ja-JP" sz="1600" dirty="0"/>
                    </a:p>
                  </a:txBody>
                  <a:tcPr>
                    <a:solidFill>
                      <a:schemeClr val="accent5">
                        <a:lumMod val="20000"/>
                        <a:lumOff val="80000"/>
                      </a:schemeClr>
                    </a:solidFill>
                  </a:tcPr>
                </a:tc>
                <a:extLst>
                  <a:ext uri="{0D108BD9-81ED-4DB2-BD59-A6C34878D82A}">
                    <a16:rowId xmlns:a16="http://schemas.microsoft.com/office/drawing/2014/main" val="2434957856"/>
                  </a:ext>
                </a:extLst>
              </a:tr>
              <a:tr h="429275">
                <a:tc vMerge="1">
                  <a:txBody>
                    <a:bodyPr/>
                    <a:lstStyle/>
                    <a:p>
                      <a:endParaRPr kumimoji="1" lang="ja-JP" altLang="en-US"/>
                    </a:p>
                  </a:txBody>
                  <a:tcPr/>
                </a:tc>
                <a:tc vMerge="1">
                  <a:txBody>
                    <a:bodyPr/>
                    <a:lstStyle/>
                    <a:p>
                      <a:endParaRPr kumimoji="1" lang="ja-JP" altLang="en-US" sz="1600" dirty="0"/>
                    </a:p>
                  </a:txBody>
                  <a:tcPr vert="wordArtVertRtl">
                    <a:solidFill>
                      <a:schemeClr val="accent5">
                        <a:lumMod val="20000"/>
                        <a:lumOff val="80000"/>
                      </a:schemeClr>
                    </a:solidFill>
                  </a:tcPr>
                </a:tc>
                <a:tc vMerge="1">
                  <a:txBody>
                    <a:bodyPr/>
                    <a:lstStyle/>
                    <a:p>
                      <a:endParaRPr kumimoji="1" lang="ja-JP" altLang="en-US" sz="1600" dirty="0"/>
                    </a:p>
                  </a:txBody>
                  <a:tcPr>
                    <a:solidFill>
                      <a:schemeClr val="accent5">
                        <a:lumMod val="20000"/>
                        <a:lumOff val="80000"/>
                      </a:schemeClr>
                    </a:solidFill>
                  </a:tcPr>
                </a:tc>
                <a:tc>
                  <a:txBody>
                    <a:bodyPr/>
                    <a:lstStyle/>
                    <a:p>
                      <a:r>
                        <a:rPr kumimoji="1" lang="ja-JP" altLang="en-US" sz="1600" dirty="0"/>
                        <a:t>各要因水準間の比較</a:t>
                      </a:r>
                    </a:p>
                  </a:txBody>
                  <a:tcPr>
                    <a:solidFill>
                      <a:schemeClr val="accent5">
                        <a:lumMod val="20000"/>
                        <a:lumOff val="80000"/>
                      </a:schemeClr>
                    </a:solidFill>
                  </a:tcPr>
                </a:tc>
                <a:extLst>
                  <a:ext uri="{0D108BD9-81ED-4DB2-BD59-A6C34878D82A}">
                    <a16:rowId xmlns:a16="http://schemas.microsoft.com/office/drawing/2014/main" val="1475607916"/>
                  </a:ext>
                </a:extLst>
              </a:tr>
              <a:tr h="699925">
                <a:tc vMerge="1">
                  <a:txBody>
                    <a:bodyPr/>
                    <a:lstStyle/>
                    <a:p>
                      <a:endParaRPr kumimoji="1" lang="ja-JP" altLang="en-US" dirty="0"/>
                    </a:p>
                  </a:txBody>
                  <a:tcPr/>
                </a:tc>
                <a:tc rowSpan="4">
                  <a:txBody>
                    <a:bodyPr/>
                    <a:lstStyle/>
                    <a:p>
                      <a:r>
                        <a:rPr kumimoji="1" lang="ja-JP" altLang="en-US" sz="1600" dirty="0"/>
                        <a:t>ノンパラメトリック検定</a:t>
                      </a:r>
                    </a:p>
                  </a:txBody>
                  <a:tcPr vert="wordArtVertRtl"/>
                </a:tc>
                <a:tc rowSpan="2">
                  <a:txBody>
                    <a:bodyPr/>
                    <a:lstStyle/>
                    <a:p>
                      <a:r>
                        <a:rPr kumimoji="1" lang="en-US" altLang="ja-JP" sz="1600" dirty="0"/>
                        <a:t>2</a:t>
                      </a:r>
                      <a:r>
                        <a:rPr kumimoji="1" lang="ja-JP" altLang="en-US" sz="1600" dirty="0"/>
                        <a:t>群の代表値の差の検定</a:t>
                      </a:r>
                    </a:p>
                  </a:txBody>
                  <a:tcPr/>
                </a:tc>
                <a:tc>
                  <a:txBody>
                    <a:bodyPr/>
                    <a:lstStyle/>
                    <a:p>
                      <a:r>
                        <a:rPr kumimoji="1" lang="ja-JP" altLang="en-US" sz="1600" dirty="0"/>
                        <a:t>対応のない場合</a:t>
                      </a:r>
                    </a:p>
                  </a:txBody>
                  <a:tcPr/>
                </a:tc>
                <a:extLst>
                  <a:ext uri="{0D108BD9-81ED-4DB2-BD59-A6C34878D82A}">
                    <a16:rowId xmlns:a16="http://schemas.microsoft.com/office/drawing/2014/main" val="2447111607"/>
                  </a:ext>
                </a:extLst>
              </a:tr>
              <a:tr h="699925">
                <a:tc vMerge="1">
                  <a:txBody>
                    <a:bodyPr/>
                    <a:lstStyle/>
                    <a:p>
                      <a:endParaRPr kumimoji="1" lang="ja-JP" altLang="en-US" dirty="0"/>
                    </a:p>
                  </a:txBody>
                  <a:tcPr/>
                </a:tc>
                <a:tc vMerge="1">
                  <a:txBody>
                    <a:bodyPr/>
                    <a:lstStyle/>
                    <a:p>
                      <a:endParaRPr kumimoji="1" lang="ja-JP" altLang="en-US" dirty="0"/>
                    </a:p>
                  </a:txBody>
                  <a:tcPr/>
                </a:tc>
                <a:tc vMerge="1">
                  <a:txBody>
                    <a:bodyPr/>
                    <a:lstStyle/>
                    <a:p>
                      <a:endParaRPr kumimoji="1" lang="ja-JP" altLang="en-US" dirty="0"/>
                    </a:p>
                  </a:txBody>
                  <a:tcPr/>
                </a:tc>
                <a:tc>
                  <a:txBody>
                    <a:bodyPr/>
                    <a:lstStyle/>
                    <a:p>
                      <a:r>
                        <a:rPr kumimoji="1" lang="ja-JP" altLang="en-US" sz="1600" dirty="0"/>
                        <a:t>対応のある場合</a:t>
                      </a:r>
                    </a:p>
                  </a:txBody>
                  <a:tcPr/>
                </a:tc>
                <a:extLst>
                  <a:ext uri="{0D108BD9-81ED-4DB2-BD59-A6C34878D82A}">
                    <a16:rowId xmlns:a16="http://schemas.microsoft.com/office/drawing/2014/main" val="1321137887"/>
                  </a:ext>
                </a:extLst>
              </a:tr>
              <a:tr h="429275">
                <a:tc vMerge="1">
                  <a:txBody>
                    <a:bodyPr/>
                    <a:lstStyle/>
                    <a:p>
                      <a:endParaRPr kumimoji="1" lang="ja-JP" altLang="en-US" dirty="0"/>
                    </a:p>
                  </a:txBody>
                  <a:tcPr/>
                </a:tc>
                <a:tc vMerge="1">
                  <a:txBody>
                    <a:bodyPr/>
                    <a:lstStyle/>
                    <a:p>
                      <a:endParaRPr kumimoji="1" lang="ja-JP" altLang="en-US" dirty="0"/>
                    </a:p>
                  </a:txBody>
                  <a:tcPr/>
                </a:tc>
                <a:tc rowSpan="2">
                  <a:txBody>
                    <a:bodyPr/>
                    <a:lstStyle/>
                    <a:p>
                      <a:r>
                        <a:rPr kumimoji="1" lang="en-US" altLang="ja-JP" sz="1600" dirty="0"/>
                        <a:t>3</a:t>
                      </a:r>
                      <a:r>
                        <a:rPr kumimoji="1" lang="ja-JP" altLang="en-US" sz="1600" dirty="0"/>
                        <a:t>群以上の代表値の差の検定</a:t>
                      </a:r>
                    </a:p>
                  </a:txBody>
                  <a:tcPr/>
                </a:tc>
                <a:tc>
                  <a:txBody>
                    <a:bodyPr/>
                    <a:lstStyle/>
                    <a:p>
                      <a:r>
                        <a:rPr kumimoji="1" lang="ja-JP" altLang="en-US" sz="1600" dirty="0"/>
                        <a:t>対応のない場合</a:t>
                      </a:r>
                    </a:p>
                  </a:txBody>
                  <a:tcPr/>
                </a:tc>
                <a:extLst>
                  <a:ext uri="{0D108BD9-81ED-4DB2-BD59-A6C34878D82A}">
                    <a16:rowId xmlns:a16="http://schemas.microsoft.com/office/drawing/2014/main" val="1632931583"/>
                  </a:ext>
                </a:extLst>
              </a:tr>
              <a:tr h="429275">
                <a:tc vMerge="1">
                  <a:txBody>
                    <a:bodyPr/>
                    <a:lstStyle/>
                    <a:p>
                      <a:endParaRPr kumimoji="1" lang="ja-JP" altLang="en-US" dirty="0"/>
                    </a:p>
                  </a:txBody>
                  <a:tcPr/>
                </a:tc>
                <a:tc vMerge="1">
                  <a:txBody>
                    <a:bodyPr/>
                    <a:lstStyle/>
                    <a:p>
                      <a:endParaRPr kumimoji="1" lang="ja-JP" altLang="en-US" dirty="0"/>
                    </a:p>
                  </a:txBody>
                  <a:tcPr/>
                </a:tc>
                <a:tc vMerge="1">
                  <a:txBody>
                    <a:bodyPr/>
                    <a:lstStyle/>
                    <a:p>
                      <a:endParaRPr kumimoji="1" lang="ja-JP" altLang="en-US" dirty="0"/>
                    </a:p>
                  </a:txBody>
                  <a:tcPr/>
                </a:tc>
                <a:tc>
                  <a:txBody>
                    <a:bodyPr/>
                    <a:lstStyle/>
                    <a:p>
                      <a:r>
                        <a:rPr kumimoji="1" lang="ja-JP" altLang="en-US" sz="1600" dirty="0"/>
                        <a:t>対応のある場合</a:t>
                      </a:r>
                    </a:p>
                  </a:txBody>
                  <a:tcPr/>
                </a:tc>
                <a:extLst>
                  <a:ext uri="{0D108BD9-81ED-4DB2-BD59-A6C34878D82A}">
                    <a16:rowId xmlns:a16="http://schemas.microsoft.com/office/drawing/2014/main" val="2859245825"/>
                  </a:ext>
                </a:extLst>
              </a:tr>
            </a:tbl>
          </a:graphicData>
        </a:graphic>
      </p:graphicFrame>
      <p:sp>
        <p:nvSpPr>
          <p:cNvPr id="5" name="テキスト ボックス 4">
            <a:extLst>
              <a:ext uri="{FF2B5EF4-FFF2-40B4-BE49-F238E27FC236}">
                <a16:creationId xmlns:a16="http://schemas.microsoft.com/office/drawing/2014/main" id="{B46930CA-2AA4-8941-85D4-80D72CCA96A1}"/>
              </a:ext>
            </a:extLst>
          </p:cNvPr>
          <p:cNvSpPr txBox="1"/>
          <p:nvPr/>
        </p:nvSpPr>
        <p:spPr>
          <a:xfrm>
            <a:off x="597408" y="345282"/>
            <a:ext cx="10341293" cy="769441"/>
          </a:xfrm>
          <a:prstGeom prst="rect">
            <a:avLst/>
          </a:prstGeom>
          <a:noFill/>
        </p:spPr>
        <p:txBody>
          <a:bodyPr wrap="none" rtlCol="0">
            <a:spAutoFit/>
          </a:bodyPr>
          <a:lstStyle/>
          <a:p>
            <a:r>
              <a:rPr kumimoji="1" lang="ja-JP" altLang="en-US" sz="4400" dirty="0"/>
              <a:t>概要</a:t>
            </a:r>
            <a:r>
              <a:rPr kumimoji="1" lang="ja-JP" altLang="en-US" sz="3200" dirty="0"/>
              <a:t>：平均値・代表値を用いた検定の種類と選択方法</a:t>
            </a:r>
          </a:p>
        </p:txBody>
      </p:sp>
      <p:sp>
        <p:nvSpPr>
          <p:cNvPr id="6" name="テキスト ボックス 5">
            <a:extLst>
              <a:ext uri="{FF2B5EF4-FFF2-40B4-BE49-F238E27FC236}">
                <a16:creationId xmlns:a16="http://schemas.microsoft.com/office/drawing/2014/main" id="{197FBF5E-613C-6446-857C-71FED4D80F10}"/>
              </a:ext>
            </a:extLst>
          </p:cNvPr>
          <p:cNvSpPr txBox="1"/>
          <p:nvPr/>
        </p:nvSpPr>
        <p:spPr>
          <a:xfrm>
            <a:off x="6107740" y="6371187"/>
            <a:ext cx="5511445" cy="369332"/>
          </a:xfrm>
          <a:prstGeom prst="rect">
            <a:avLst/>
          </a:prstGeom>
          <a:noFill/>
        </p:spPr>
        <p:txBody>
          <a:bodyPr wrap="none" rtlCol="0">
            <a:spAutoFit/>
          </a:bodyPr>
          <a:lstStyle/>
          <a:p>
            <a:r>
              <a:rPr lang="en-US" altLang="ja-JP" dirty="0"/>
              <a:t>https://</a:t>
            </a:r>
            <a:r>
              <a:rPr lang="en-US" altLang="ja-JP" dirty="0" err="1"/>
              <a:t>www.statweb.jp</a:t>
            </a:r>
            <a:r>
              <a:rPr lang="en-US" altLang="ja-JP" dirty="0"/>
              <a:t>/method/</a:t>
            </a:r>
            <a:r>
              <a:rPr lang="en-US" altLang="ja-JP" dirty="0" err="1"/>
              <a:t>sentaku-houhou</a:t>
            </a:r>
            <a:endParaRPr kumimoji="1" lang="ja-JP" altLang="en-US" dirty="0"/>
          </a:p>
        </p:txBody>
      </p:sp>
    </p:spTree>
    <p:extLst>
      <p:ext uri="{BB962C8B-B14F-4D97-AF65-F5344CB8AC3E}">
        <p14:creationId xmlns:p14="http://schemas.microsoft.com/office/powerpoint/2010/main" val="13636398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657A34B-1647-E543-BA05-DF1C006C6277}"/>
              </a:ext>
            </a:extLst>
          </p:cNvPr>
          <p:cNvSpPr>
            <a:spLocks noGrp="1"/>
          </p:cNvSpPr>
          <p:nvPr>
            <p:ph type="title"/>
          </p:nvPr>
        </p:nvSpPr>
        <p:spPr>
          <a:xfrm>
            <a:off x="475488" y="145669"/>
            <a:ext cx="10515600" cy="347789"/>
          </a:xfrm>
        </p:spPr>
        <p:txBody>
          <a:bodyPr>
            <a:normAutofit fontScale="90000"/>
          </a:bodyPr>
          <a:lstStyle/>
          <a:p>
            <a:r>
              <a:rPr lang="ja-JP" altLang="en-US" sz="2800" dirty="0"/>
              <a:t>概要：分散分析の</a:t>
            </a:r>
            <a:r>
              <a:rPr lang="en-US" altLang="ja-JP" sz="2800" dirty="0"/>
              <a:t>9</a:t>
            </a:r>
            <a:r>
              <a:rPr lang="ja-JP" altLang="en-US" sz="2800" dirty="0"/>
              <a:t>つのデザイン</a:t>
            </a:r>
            <a:endParaRPr kumimoji="1" lang="ja-JP" altLang="en-US" sz="2800" dirty="0"/>
          </a:p>
        </p:txBody>
      </p:sp>
      <p:graphicFrame>
        <p:nvGraphicFramePr>
          <p:cNvPr id="4" name="コンテンツ プレースホルダー 3">
            <a:extLst>
              <a:ext uri="{FF2B5EF4-FFF2-40B4-BE49-F238E27FC236}">
                <a16:creationId xmlns:a16="http://schemas.microsoft.com/office/drawing/2014/main" id="{5984C1AE-90A6-5442-9E02-96B8A2C94287}"/>
              </a:ext>
            </a:extLst>
          </p:cNvPr>
          <p:cNvGraphicFramePr>
            <a:graphicFrameLocks noGrp="1"/>
          </p:cNvGraphicFramePr>
          <p:nvPr>
            <p:ph idx="1"/>
            <p:extLst>
              <p:ext uri="{D42A27DB-BD31-4B8C-83A1-F6EECF244321}">
                <p14:modId xmlns:p14="http://schemas.microsoft.com/office/powerpoint/2010/main" val="3642271872"/>
              </p:ext>
            </p:extLst>
          </p:nvPr>
        </p:nvGraphicFramePr>
        <p:xfrm>
          <a:off x="353568" y="700722"/>
          <a:ext cx="11399520" cy="5943600"/>
        </p:xfrm>
        <a:graphic>
          <a:graphicData uri="http://schemas.openxmlformats.org/drawingml/2006/table">
            <a:tbl>
              <a:tblPr firstRow="1" bandRow="1">
                <a:tableStyleId>{5940675A-B579-460E-94D1-54222C63F5DA}</a:tableStyleId>
              </a:tblPr>
              <a:tblGrid>
                <a:gridCol w="423126">
                  <a:extLst>
                    <a:ext uri="{9D8B030D-6E8A-4147-A177-3AD203B41FA5}">
                      <a16:colId xmlns:a16="http://schemas.microsoft.com/office/drawing/2014/main" val="1931736812"/>
                    </a:ext>
                  </a:extLst>
                </a:gridCol>
                <a:gridCol w="819404">
                  <a:extLst>
                    <a:ext uri="{9D8B030D-6E8A-4147-A177-3AD203B41FA5}">
                      <a16:colId xmlns:a16="http://schemas.microsoft.com/office/drawing/2014/main" val="2430721941"/>
                    </a:ext>
                  </a:extLst>
                </a:gridCol>
                <a:gridCol w="733006">
                  <a:extLst>
                    <a:ext uri="{9D8B030D-6E8A-4147-A177-3AD203B41FA5}">
                      <a16:colId xmlns:a16="http://schemas.microsoft.com/office/drawing/2014/main" val="2948523314"/>
                    </a:ext>
                  </a:extLst>
                </a:gridCol>
                <a:gridCol w="662780">
                  <a:extLst>
                    <a:ext uri="{9D8B030D-6E8A-4147-A177-3AD203B41FA5}">
                      <a16:colId xmlns:a16="http://schemas.microsoft.com/office/drawing/2014/main" val="4166806227"/>
                    </a:ext>
                  </a:extLst>
                </a:gridCol>
                <a:gridCol w="2787656">
                  <a:extLst>
                    <a:ext uri="{9D8B030D-6E8A-4147-A177-3AD203B41FA5}">
                      <a16:colId xmlns:a16="http://schemas.microsoft.com/office/drawing/2014/main" val="651424816"/>
                    </a:ext>
                  </a:extLst>
                </a:gridCol>
                <a:gridCol w="5973548">
                  <a:extLst>
                    <a:ext uri="{9D8B030D-6E8A-4147-A177-3AD203B41FA5}">
                      <a16:colId xmlns:a16="http://schemas.microsoft.com/office/drawing/2014/main" val="953185536"/>
                    </a:ext>
                  </a:extLst>
                </a:gridCol>
              </a:tblGrid>
              <a:tr h="338168">
                <a:tc rowSpan="2">
                  <a:txBody>
                    <a:bodyPr/>
                    <a:lstStyle/>
                    <a:p>
                      <a:pPr algn="ctr"/>
                      <a:r>
                        <a:rPr kumimoji="1" lang="ja-JP" altLang="en-US" sz="1200" dirty="0"/>
                        <a:t>要因数</a:t>
                      </a:r>
                    </a:p>
                  </a:txBody>
                  <a:tcPr/>
                </a:tc>
                <a:tc gridSpan="3">
                  <a:txBody>
                    <a:bodyPr/>
                    <a:lstStyle/>
                    <a:p>
                      <a:pPr algn="ctr"/>
                      <a:r>
                        <a:rPr kumimoji="1" lang="ja-JP" altLang="en-US" sz="1200" dirty="0"/>
                        <a:t>各処理水準のデータの対応の有無</a:t>
                      </a:r>
                    </a:p>
                  </a:txBody>
                  <a:tcPr/>
                </a:tc>
                <a:tc hMerge="1">
                  <a:txBody>
                    <a:bodyPr/>
                    <a:lstStyle/>
                    <a:p>
                      <a:endParaRPr kumimoji="1" lang="ja-JP" altLang="en-US" dirty="0"/>
                    </a:p>
                  </a:txBody>
                  <a:tcPr/>
                </a:tc>
                <a:tc hMerge="1">
                  <a:txBody>
                    <a:bodyPr/>
                    <a:lstStyle/>
                    <a:p>
                      <a:endParaRPr kumimoji="1" lang="ja-JP" altLang="en-US" dirty="0"/>
                    </a:p>
                  </a:txBody>
                  <a:tcPr/>
                </a:tc>
                <a:tc rowSpan="2">
                  <a:txBody>
                    <a:bodyPr/>
                    <a:lstStyle/>
                    <a:p>
                      <a:pPr algn="l"/>
                      <a:r>
                        <a:rPr kumimoji="1" lang="ja-JP" altLang="en-US" sz="1200" dirty="0"/>
                        <a:t>備考</a:t>
                      </a:r>
                    </a:p>
                  </a:txBody>
                  <a:tcPr/>
                </a:tc>
                <a:tc rowSpan="2">
                  <a:txBody>
                    <a:bodyPr/>
                    <a:lstStyle/>
                    <a:p>
                      <a:pPr algn="l"/>
                      <a:endParaRPr kumimoji="1" lang="ja-JP" altLang="en-US" dirty="0"/>
                    </a:p>
                  </a:txBody>
                  <a:tcPr/>
                </a:tc>
                <a:extLst>
                  <a:ext uri="{0D108BD9-81ED-4DB2-BD59-A6C34878D82A}">
                    <a16:rowId xmlns:a16="http://schemas.microsoft.com/office/drawing/2014/main" val="3888965014"/>
                  </a:ext>
                </a:extLst>
              </a:tr>
              <a:tr h="262128">
                <a:tc vMerge="1">
                  <a:txBody>
                    <a:bodyPr/>
                    <a:lstStyle/>
                    <a:p>
                      <a:endParaRPr kumimoji="1" lang="ja-JP" altLang="en-US" dirty="0"/>
                    </a:p>
                  </a:txBody>
                  <a:tcPr/>
                </a:tc>
                <a:tc>
                  <a:txBody>
                    <a:bodyPr/>
                    <a:lstStyle/>
                    <a:p>
                      <a:pPr algn="ctr"/>
                      <a:r>
                        <a:rPr kumimoji="1" lang="ja-JP" altLang="en-US" sz="1200" dirty="0"/>
                        <a:t>要因</a:t>
                      </a:r>
                      <a:r>
                        <a:rPr kumimoji="1" lang="en-US" altLang="ja-JP" sz="1200" dirty="0"/>
                        <a:t>A</a:t>
                      </a:r>
                      <a:endParaRPr kumimoji="1" lang="ja-JP" altLang="en-US" sz="1200" dirty="0"/>
                    </a:p>
                  </a:txBody>
                  <a:tcPr/>
                </a:tc>
                <a:tc>
                  <a:txBody>
                    <a:bodyPr/>
                    <a:lstStyle/>
                    <a:p>
                      <a:pPr algn="ctr"/>
                      <a:r>
                        <a:rPr kumimoji="1" lang="ja-JP" altLang="en-US" sz="1200" dirty="0"/>
                        <a:t>要因</a:t>
                      </a:r>
                      <a:r>
                        <a:rPr kumimoji="1" lang="en-US" altLang="ja-JP" sz="1200" dirty="0"/>
                        <a:t>B</a:t>
                      </a:r>
                      <a:endParaRPr kumimoji="1" lang="ja-JP" altLang="en-US" sz="1200" dirty="0"/>
                    </a:p>
                  </a:txBody>
                  <a:tcPr/>
                </a:tc>
                <a:tc>
                  <a:txBody>
                    <a:bodyPr/>
                    <a:lstStyle/>
                    <a:p>
                      <a:pPr algn="ctr"/>
                      <a:r>
                        <a:rPr kumimoji="1" lang="ja-JP" altLang="en-US" sz="1200" dirty="0"/>
                        <a:t>要因</a:t>
                      </a:r>
                      <a:r>
                        <a:rPr kumimoji="1" lang="en-US" altLang="ja-JP" sz="1200" dirty="0"/>
                        <a:t>C</a:t>
                      </a:r>
                      <a:endParaRPr kumimoji="1" lang="ja-JP" altLang="en-US" sz="1200" dirty="0"/>
                    </a:p>
                  </a:txBody>
                  <a:tcPr/>
                </a:tc>
                <a:tc vMerge="1">
                  <a:txBody>
                    <a:bodyPr/>
                    <a:lstStyle/>
                    <a:p>
                      <a:endParaRPr kumimoji="1" lang="ja-JP" altLang="en-US" dirty="0"/>
                    </a:p>
                  </a:txBody>
                  <a:tcPr/>
                </a:tc>
                <a:tc vMerge="1">
                  <a:txBody>
                    <a:bodyPr/>
                    <a:lstStyle/>
                    <a:p>
                      <a:endParaRPr kumimoji="1" lang="ja-JP" altLang="en-US"/>
                    </a:p>
                  </a:txBody>
                  <a:tcPr/>
                </a:tc>
                <a:extLst>
                  <a:ext uri="{0D108BD9-81ED-4DB2-BD59-A6C34878D82A}">
                    <a16:rowId xmlns:a16="http://schemas.microsoft.com/office/drawing/2014/main" val="124363930"/>
                  </a:ext>
                </a:extLst>
              </a:tr>
              <a:tr h="370840">
                <a:tc rowSpan="2">
                  <a:txBody>
                    <a:bodyPr/>
                    <a:lstStyle/>
                    <a:p>
                      <a:pPr algn="ctr"/>
                      <a:r>
                        <a:rPr kumimoji="1" lang="en-US" altLang="ja-JP" dirty="0"/>
                        <a:t>1</a:t>
                      </a:r>
                      <a:r>
                        <a:rPr kumimoji="1" lang="ja-JP" altLang="en-US" dirty="0"/>
                        <a:t>要因</a:t>
                      </a:r>
                    </a:p>
                  </a:txBody>
                  <a:tcPr/>
                </a:tc>
                <a:tc>
                  <a:txBody>
                    <a:bodyPr/>
                    <a:lstStyle/>
                    <a:p>
                      <a:pPr algn="ctr"/>
                      <a:r>
                        <a:rPr kumimoji="1" lang="ja-JP" altLang="en-US" sz="1200" dirty="0"/>
                        <a:t>対応</a:t>
                      </a:r>
                      <a:endParaRPr kumimoji="1" lang="en-US" altLang="ja-JP" sz="1200" dirty="0"/>
                    </a:p>
                    <a:p>
                      <a:pPr algn="ctr"/>
                      <a:r>
                        <a:rPr kumimoji="1" lang="ja-JP" altLang="en-US" sz="1200" dirty="0"/>
                        <a:t>なし</a:t>
                      </a:r>
                      <a:endParaRPr kumimoji="1" lang="en-US" altLang="ja-JP" sz="1200" dirty="0"/>
                    </a:p>
                  </a:txBody>
                  <a:tcPr/>
                </a:tc>
                <a:tc>
                  <a:txBody>
                    <a:bodyPr/>
                    <a:lstStyle/>
                    <a:p>
                      <a:pPr algn="ctr"/>
                      <a:r>
                        <a:rPr kumimoji="1" lang="en-US" altLang="ja-JP" sz="1200" dirty="0"/>
                        <a:t>---</a:t>
                      </a:r>
                      <a:endParaRPr kumimoji="1" lang="ja-JP" altLang="en-US" sz="1200" dirty="0"/>
                    </a:p>
                  </a:txBody>
                  <a:tcPr/>
                </a:tc>
                <a:tc>
                  <a:txBody>
                    <a:bodyPr/>
                    <a:lstStyle/>
                    <a:p>
                      <a:pPr algn="ctr"/>
                      <a:r>
                        <a:rPr kumimoji="1" lang="en-US" altLang="ja-JP" sz="1200" dirty="0"/>
                        <a:t>---</a:t>
                      </a:r>
                      <a:endParaRPr kumimoji="1" lang="ja-JP" altLang="en-US" sz="1200" dirty="0"/>
                    </a:p>
                  </a:txBody>
                  <a:tcPr/>
                </a:tc>
                <a:tc>
                  <a:txBody>
                    <a:bodyPr/>
                    <a:lstStyle/>
                    <a:p>
                      <a:pPr algn="l"/>
                      <a:r>
                        <a:rPr kumimoji="1" lang="ja-JP" altLang="en-US" sz="1600" dirty="0"/>
                        <a:t>被験者間要因</a:t>
                      </a:r>
                      <a:endParaRPr kumimoji="1" lang="en-US" altLang="ja-JP" sz="1600" dirty="0"/>
                    </a:p>
                  </a:txBody>
                  <a:tcPr/>
                </a:tc>
                <a:tc>
                  <a:txBody>
                    <a:bodyPr/>
                    <a:lstStyle/>
                    <a:p>
                      <a:pPr algn="l"/>
                      <a:r>
                        <a:rPr lang="ja-JP" altLang="en-US" sz="1600" dirty="0"/>
                        <a:t>一限配置分散分析</a:t>
                      </a:r>
                      <a:r>
                        <a:rPr lang="ja-JP" altLang="en-US" sz="1200" dirty="0"/>
                        <a:t>（対応なし）</a:t>
                      </a:r>
                      <a:r>
                        <a:rPr lang="en-US" altLang="ja-JP" sz="1600" dirty="0"/>
                        <a:t>One-way </a:t>
                      </a:r>
                      <a:r>
                        <a:rPr lang="en-US" altLang="ja-JP" sz="1600" dirty="0" err="1"/>
                        <a:t>anova</a:t>
                      </a:r>
                      <a:endParaRPr lang="en-US" altLang="ja-JP" sz="1600" dirty="0"/>
                    </a:p>
                    <a:p>
                      <a:pPr algn="l"/>
                      <a:r>
                        <a:rPr lang="ja-JP" altLang="en-US" sz="1600" dirty="0"/>
                        <a:t>完全無作為化法</a:t>
                      </a:r>
                      <a:r>
                        <a:rPr lang="en-US" altLang="ja-JP" sz="1600" dirty="0"/>
                        <a:t>(completely randomized design; CR</a:t>
                      </a:r>
                      <a:r>
                        <a:rPr lang="ja-JP" altLang="en-US" sz="1600" dirty="0"/>
                        <a:t>デザイン</a:t>
                      </a:r>
                      <a:r>
                        <a:rPr lang="ja-JP" altLang="en-US" sz="1200" dirty="0"/>
                        <a:t>）</a:t>
                      </a:r>
                      <a:endParaRPr kumimoji="1" lang="en-US" altLang="ja-JP" sz="1200" dirty="0"/>
                    </a:p>
                  </a:txBody>
                  <a:tcPr/>
                </a:tc>
                <a:extLst>
                  <a:ext uri="{0D108BD9-81ED-4DB2-BD59-A6C34878D82A}">
                    <a16:rowId xmlns:a16="http://schemas.microsoft.com/office/drawing/2014/main" val="511162244"/>
                  </a:ext>
                </a:extLst>
              </a:tr>
              <a:tr h="370840">
                <a:tc vMerge="1">
                  <a:txBody>
                    <a:bodyPr/>
                    <a:lstStyle/>
                    <a:p>
                      <a:endParaRPr kumimoji="1" lang="ja-JP" altLang="en-US" dirty="0"/>
                    </a:p>
                  </a:txBody>
                  <a:tcPr/>
                </a:tc>
                <a:tc>
                  <a:txBody>
                    <a:bodyPr/>
                    <a:lstStyle/>
                    <a:p>
                      <a:pPr algn="ctr"/>
                      <a:r>
                        <a:rPr kumimoji="1" lang="ja-JP" altLang="en-US" sz="1200" dirty="0"/>
                        <a:t>対応</a:t>
                      </a:r>
                      <a:endParaRPr kumimoji="1" lang="en-US" altLang="ja-JP" sz="1200" dirty="0"/>
                    </a:p>
                    <a:p>
                      <a:pPr algn="ctr"/>
                      <a:r>
                        <a:rPr kumimoji="1" lang="ja-JP" altLang="en-US" sz="1200" dirty="0"/>
                        <a:t>あり</a:t>
                      </a:r>
                    </a:p>
                  </a:txBody>
                  <a:tcPr/>
                </a:tc>
                <a:tc>
                  <a:txBody>
                    <a:bodyPr/>
                    <a:lstStyle/>
                    <a:p>
                      <a:pPr algn="ctr"/>
                      <a:r>
                        <a:rPr kumimoji="1" lang="en-US" altLang="ja-JP" sz="1200" dirty="0"/>
                        <a:t>---</a:t>
                      </a:r>
                      <a:endParaRPr kumimoji="1" lang="ja-JP" altLang="en-US" sz="1200" dirty="0"/>
                    </a:p>
                  </a:txBody>
                  <a:tcPr/>
                </a:tc>
                <a:tc>
                  <a:txBody>
                    <a:bodyPr/>
                    <a:lstStyle/>
                    <a:p>
                      <a:pPr algn="ctr"/>
                      <a:r>
                        <a:rPr kumimoji="1" lang="en-US" altLang="ja-JP" sz="1200" dirty="0"/>
                        <a:t>---</a:t>
                      </a:r>
                      <a:endParaRPr kumimoji="1" lang="ja-JP" altLang="en-US" sz="1200" dirty="0"/>
                    </a:p>
                  </a:txBody>
                  <a:tcPr/>
                </a:tc>
                <a:tc>
                  <a:txBody>
                    <a:bodyPr/>
                    <a:lstStyle/>
                    <a:p>
                      <a:pPr algn="l"/>
                      <a:r>
                        <a:rPr kumimoji="1" lang="ja-JP" altLang="en-US" sz="1600" dirty="0"/>
                        <a:t>被験者内要因</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600" dirty="0"/>
                        <a:t>乱塊法</a:t>
                      </a:r>
                      <a:r>
                        <a:rPr lang="en-US" altLang="ja-JP" sz="1600" dirty="0"/>
                        <a:t>(randomized block design; RB</a:t>
                      </a:r>
                      <a:r>
                        <a:rPr lang="ja-JP" altLang="en-US" sz="1600"/>
                        <a:t>デザイン</a:t>
                      </a:r>
                      <a:r>
                        <a:rPr lang="en-US" altLang="ja-JP" sz="1600"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600"/>
                        <a:t>繰り返し</a:t>
                      </a:r>
                      <a:r>
                        <a:rPr lang="ja-JP" altLang="en-US" sz="1600" dirty="0"/>
                        <a:t>測定計画 </a:t>
                      </a:r>
                      <a:r>
                        <a:rPr lang="en-US" altLang="ja-JP" sz="1600" dirty="0"/>
                        <a:t>(repeated-measure design)</a:t>
                      </a:r>
                      <a:endParaRPr kumimoji="1" lang="en-US" altLang="ja-JP" sz="1600" dirty="0"/>
                    </a:p>
                  </a:txBody>
                  <a:tcPr/>
                </a:tc>
                <a:extLst>
                  <a:ext uri="{0D108BD9-81ED-4DB2-BD59-A6C34878D82A}">
                    <a16:rowId xmlns:a16="http://schemas.microsoft.com/office/drawing/2014/main" val="2302365150"/>
                  </a:ext>
                </a:extLst>
              </a:tr>
              <a:tr h="370840">
                <a:tc rowSpan="3">
                  <a:txBody>
                    <a:bodyPr/>
                    <a:lstStyle/>
                    <a:p>
                      <a:pPr algn="ctr"/>
                      <a:r>
                        <a:rPr kumimoji="1" lang="ja-JP" altLang="en-US" dirty="0"/>
                        <a:t>２要因</a:t>
                      </a:r>
                    </a:p>
                  </a:txBody>
                  <a:tcPr/>
                </a:tc>
                <a:tc>
                  <a:txBody>
                    <a:bodyPr/>
                    <a:lstStyle/>
                    <a:p>
                      <a:pPr algn="ctr"/>
                      <a:r>
                        <a:rPr kumimoji="1" lang="ja-JP" altLang="en-US" sz="1200" dirty="0"/>
                        <a:t>対応</a:t>
                      </a:r>
                      <a:endParaRPr kumimoji="1" lang="en-US" altLang="ja-JP" sz="1200" dirty="0"/>
                    </a:p>
                    <a:p>
                      <a:pPr algn="ctr"/>
                      <a:r>
                        <a:rPr kumimoji="1" lang="ja-JP" altLang="en-US" sz="1200" dirty="0"/>
                        <a:t>なし</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dirty="0"/>
                        <a:t>対応</a:t>
                      </a:r>
                      <a:endParaRPr kumimoji="1" lang="en-US" altLang="ja-JP" sz="1200" dirty="0"/>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dirty="0"/>
                        <a:t>なし</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dirty="0"/>
                        <a:t>---</a:t>
                      </a:r>
                      <a:endParaRPr kumimoji="1" lang="ja-JP" altLang="en-US" sz="1200" dirty="0"/>
                    </a:p>
                  </a:txBody>
                  <a:tcPr/>
                </a:tc>
                <a:tc>
                  <a:txBody>
                    <a:bodyPr/>
                    <a:lstStyle/>
                    <a:p>
                      <a:pPr algn="l"/>
                      <a:r>
                        <a:rPr kumimoji="1" lang="ja-JP" altLang="en-US" sz="1600" dirty="0"/>
                        <a:t>被験者間要因✖️被験者間要因</a:t>
                      </a:r>
                    </a:p>
                  </a:txBody>
                  <a:tcPr/>
                </a:tc>
                <a:tc>
                  <a:txBody>
                    <a:bodyPr/>
                    <a:lstStyle/>
                    <a:p>
                      <a:pPr algn="l"/>
                      <a:r>
                        <a:rPr kumimoji="1" lang="ja-JP" altLang="en-US" sz="1600" dirty="0"/>
                        <a:t>完全無作為化要因計画 </a:t>
                      </a:r>
                      <a:r>
                        <a:rPr kumimoji="1" lang="en-US" altLang="ja-JP" sz="1600" dirty="0"/>
                        <a:t>(completely randomized factorial design; </a:t>
                      </a:r>
                      <a:r>
                        <a:rPr kumimoji="1" lang="en-US" altLang="ja-JP" sz="1600" dirty="0" err="1"/>
                        <a:t>CRF</a:t>
                      </a:r>
                      <a:r>
                        <a:rPr kumimoji="1" lang="en-US" altLang="ja-JP" sz="1600" baseline="-25000" dirty="0" err="1"/>
                        <a:t>pq</a:t>
                      </a:r>
                      <a:r>
                        <a:rPr kumimoji="1" lang="ja-JP" altLang="en-US" sz="1600" baseline="0" dirty="0"/>
                        <a:t>デザイン</a:t>
                      </a:r>
                      <a:r>
                        <a:rPr kumimoji="1" lang="en-US" altLang="ja-JP" sz="1600" dirty="0"/>
                        <a:t>)</a:t>
                      </a:r>
                      <a:endParaRPr kumimoji="1" lang="ja-JP" altLang="en-US" sz="1600" dirty="0"/>
                    </a:p>
                  </a:txBody>
                  <a:tcPr/>
                </a:tc>
                <a:extLst>
                  <a:ext uri="{0D108BD9-81ED-4DB2-BD59-A6C34878D82A}">
                    <a16:rowId xmlns:a16="http://schemas.microsoft.com/office/drawing/2014/main" val="2907962348"/>
                  </a:ext>
                </a:extLst>
              </a:tr>
              <a:tr h="370840">
                <a:tc vMerge="1">
                  <a:txBody>
                    <a:bodyPr/>
                    <a:lstStyle/>
                    <a:p>
                      <a:endParaRPr kumimoji="1" lang="ja-JP" altLang="en-US" dirty="0"/>
                    </a:p>
                  </a:txBody>
                  <a:tcPr/>
                </a:tc>
                <a:tc>
                  <a:txBody>
                    <a:bodyPr/>
                    <a:lstStyle/>
                    <a:p>
                      <a:pPr algn="ctr"/>
                      <a:r>
                        <a:rPr kumimoji="1" lang="ja-JP" altLang="en-US" sz="1200" dirty="0"/>
                        <a:t>対応</a:t>
                      </a:r>
                      <a:endParaRPr kumimoji="1" lang="en-US" altLang="ja-JP" sz="1200" dirty="0"/>
                    </a:p>
                    <a:p>
                      <a:pPr algn="ctr"/>
                      <a:r>
                        <a:rPr kumimoji="1" lang="ja-JP" altLang="en-US" sz="1200" dirty="0"/>
                        <a:t>なし</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dirty="0"/>
                        <a:t>対応</a:t>
                      </a:r>
                      <a:endParaRPr kumimoji="1" lang="en-US" altLang="ja-JP" sz="1200" dirty="0"/>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dirty="0"/>
                        <a:t>あり</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dirty="0"/>
                        <a:t>---</a:t>
                      </a:r>
                      <a:endParaRPr kumimoji="1" lang="ja-JP" altLang="en-US" sz="1200" dirty="0"/>
                    </a:p>
                  </a:txBody>
                  <a:tcPr/>
                </a:tc>
                <a:tc>
                  <a:txBody>
                    <a:bodyPr/>
                    <a:lstStyle/>
                    <a:p>
                      <a:pPr algn="l"/>
                      <a:r>
                        <a:rPr kumimoji="1" lang="ja-JP" altLang="en-US" sz="1600" dirty="0"/>
                        <a:t>被験者間要因✖️被験者内要因</a:t>
                      </a:r>
                    </a:p>
                  </a:txBody>
                  <a:tcPr/>
                </a:tc>
                <a:tc>
                  <a:txBody>
                    <a:bodyPr/>
                    <a:lstStyle/>
                    <a:p>
                      <a:pPr algn="l"/>
                      <a:r>
                        <a:rPr kumimoji="1" lang="ja-JP" altLang="en-US" sz="1600" dirty="0"/>
                        <a:t>分割プロット法（</a:t>
                      </a:r>
                      <a:r>
                        <a:rPr kumimoji="1" lang="en-US" altLang="ja-JP" sz="1600" dirty="0"/>
                        <a:t>split-plot design; </a:t>
                      </a:r>
                      <a:r>
                        <a:rPr kumimoji="1" lang="en-US" altLang="ja-JP" sz="1600" dirty="0" err="1"/>
                        <a:t>SPF</a:t>
                      </a:r>
                      <a:r>
                        <a:rPr kumimoji="1" lang="en-US" altLang="ja-JP" sz="1600" baseline="-25000" dirty="0" err="1"/>
                        <a:t>p</a:t>
                      </a:r>
                      <a:r>
                        <a:rPr kumimoji="1" lang="ja-JP" altLang="en-US" sz="1600" baseline="-25000" dirty="0"/>
                        <a:t>・</a:t>
                      </a:r>
                      <a:r>
                        <a:rPr kumimoji="1" lang="en-US" altLang="ja-JP" sz="1600" baseline="-25000" dirty="0"/>
                        <a:t>q</a:t>
                      </a:r>
                      <a:r>
                        <a:rPr kumimoji="1" lang="ja-JP" altLang="en-US" sz="1600" baseline="0" dirty="0"/>
                        <a:t>デザイン）</a:t>
                      </a:r>
                      <a:endParaRPr kumimoji="1" lang="ja-JP" altLang="en-US" sz="1600" dirty="0"/>
                    </a:p>
                  </a:txBody>
                  <a:tcPr/>
                </a:tc>
                <a:extLst>
                  <a:ext uri="{0D108BD9-81ED-4DB2-BD59-A6C34878D82A}">
                    <a16:rowId xmlns:a16="http://schemas.microsoft.com/office/drawing/2014/main" val="2610536653"/>
                  </a:ext>
                </a:extLst>
              </a:tr>
              <a:tr h="370840">
                <a:tc vMerge="1">
                  <a:txBody>
                    <a:bodyPr/>
                    <a:lstStyle/>
                    <a:p>
                      <a:endParaRPr kumimoji="1" lang="ja-JP" altLang="en-US" dirty="0"/>
                    </a:p>
                  </a:txBody>
                  <a:tcPr/>
                </a:tc>
                <a:tc>
                  <a:txBody>
                    <a:bodyPr/>
                    <a:lstStyle/>
                    <a:p>
                      <a:pPr algn="ctr"/>
                      <a:r>
                        <a:rPr kumimoji="1" lang="ja-JP" altLang="en-US" sz="1200"/>
                        <a:t>対応</a:t>
                      </a:r>
                      <a:endParaRPr kumimoji="1" lang="en-US" altLang="ja-JP" sz="1200" dirty="0"/>
                    </a:p>
                    <a:p>
                      <a:pPr algn="ctr"/>
                      <a:r>
                        <a:rPr kumimoji="1" lang="ja-JP" altLang="en-US" sz="1200"/>
                        <a:t>あり</a:t>
                      </a:r>
                      <a:endParaRPr kumimoji="1" lang="ja-JP" altLang="en-US" sz="12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a:t>対応</a:t>
                      </a:r>
                      <a:endParaRPr kumimoji="1" lang="en-US" altLang="ja-JP" sz="1200" dirty="0"/>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a:t>あり</a:t>
                      </a:r>
                      <a:endParaRPr kumimoji="1" lang="ja-JP" altLang="en-US" sz="12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dirty="0"/>
                        <a:t>---</a:t>
                      </a:r>
                      <a:endParaRPr kumimoji="1" lang="ja-JP" altLang="en-US" sz="1200" dirty="0"/>
                    </a:p>
                  </a:txBody>
                  <a:tcPr/>
                </a:tc>
                <a:tc>
                  <a:txBody>
                    <a:bodyPr/>
                    <a:lstStyle/>
                    <a:p>
                      <a:pPr algn="l"/>
                      <a:r>
                        <a:rPr kumimoji="1" lang="ja-JP" altLang="en-US" sz="1600" dirty="0"/>
                        <a:t>被験者内要因✖️被験者内要因</a:t>
                      </a:r>
                    </a:p>
                  </a:txBody>
                  <a:tcPr/>
                </a:tc>
                <a:tc>
                  <a:txBody>
                    <a:bodyPr/>
                    <a:lstStyle/>
                    <a:p>
                      <a:pPr algn="l"/>
                      <a:r>
                        <a:rPr kumimoji="1" lang="ja-JP" altLang="en-US" sz="1600" dirty="0"/>
                        <a:t>乱塊要因計画 </a:t>
                      </a:r>
                      <a:r>
                        <a:rPr kumimoji="1" lang="en-US" altLang="ja-JP" sz="1600" dirty="0"/>
                        <a:t>(randomized block factorial design; </a:t>
                      </a:r>
                      <a:r>
                        <a:rPr kumimoji="1" lang="en-US" altLang="ja-JP" sz="1600" dirty="0" err="1"/>
                        <a:t>RBF</a:t>
                      </a:r>
                      <a:r>
                        <a:rPr kumimoji="1" lang="en-US" altLang="ja-JP" sz="1600" baseline="-25000" dirty="0" err="1"/>
                        <a:t>pq</a:t>
                      </a:r>
                      <a:r>
                        <a:rPr kumimoji="1" lang="ja-JP" altLang="en-US" sz="1600" baseline="0" dirty="0"/>
                        <a:t>デザイン）</a:t>
                      </a:r>
                      <a:endParaRPr kumimoji="1" lang="ja-JP" altLang="en-US" sz="1600" dirty="0"/>
                    </a:p>
                  </a:txBody>
                  <a:tcPr/>
                </a:tc>
                <a:extLst>
                  <a:ext uri="{0D108BD9-81ED-4DB2-BD59-A6C34878D82A}">
                    <a16:rowId xmlns:a16="http://schemas.microsoft.com/office/drawing/2014/main" val="1683981200"/>
                  </a:ext>
                </a:extLst>
              </a:tr>
              <a:tr h="370840">
                <a:tc rowSpan="4">
                  <a:txBody>
                    <a:bodyPr/>
                    <a:lstStyle/>
                    <a:p>
                      <a:pPr algn="ctr"/>
                      <a:r>
                        <a:rPr kumimoji="1" lang="ja-JP" altLang="en-US" dirty="0"/>
                        <a:t>３要因</a:t>
                      </a:r>
                    </a:p>
                  </a:txBody>
                  <a:tcPr/>
                </a:tc>
                <a:tc>
                  <a:txBody>
                    <a:bodyPr/>
                    <a:lstStyle/>
                    <a:p>
                      <a:pPr algn="ctr"/>
                      <a:r>
                        <a:rPr kumimoji="1" lang="ja-JP" altLang="en-US" sz="1200"/>
                        <a:t>対応</a:t>
                      </a:r>
                      <a:endParaRPr kumimoji="1" lang="en-US" altLang="ja-JP" sz="1200" dirty="0"/>
                    </a:p>
                    <a:p>
                      <a:pPr algn="ctr"/>
                      <a:r>
                        <a:rPr kumimoji="1" lang="ja-JP" altLang="en-US" sz="1200"/>
                        <a:t>なし</a:t>
                      </a:r>
                      <a:endParaRPr kumimoji="1" lang="en-US" altLang="ja-JP" sz="12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a:t>対応</a:t>
                      </a:r>
                      <a:endParaRPr kumimoji="1" lang="en-US" altLang="ja-JP" sz="1200" dirty="0"/>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a:t>なし</a:t>
                      </a:r>
                      <a:endParaRPr kumimoji="1" lang="ja-JP" altLang="en-US" sz="12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a:t>対応</a:t>
                      </a:r>
                      <a:endParaRPr kumimoji="1" lang="en-US" altLang="ja-JP" sz="1200" dirty="0"/>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a:t>なし</a:t>
                      </a:r>
                      <a:endParaRPr kumimoji="1" lang="ja-JP" altLang="en-US" sz="1200" dirty="0"/>
                    </a:p>
                  </a:txBody>
                  <a:tcPr/>
                </a:tc>
                <a:tc>
                  <a:txBody>
                    <a:bodyPr/>
                    <a:lstStyle/>
                    <a:p>
                      <a:pPr algn="l"/>
                      <a:r>
                        <a:rPr kumimoji="1" lang="ja-JP" altLang="en-US" sz="1600" dirty="0"/>
                        <a:t>被験者間要因✖️被験者間要因✖️被験者間要因</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600" dirty="0"/>
                        <a:t>3</a:t>
                      </a:r>
                      <a:r>
                        <a:rPr kumimoji="1" lang="ja-JP" altLang="en-US" sz="1600" dirty="0"/>
                        <a:t>要因の完全無作為化要因計画 </a:t>
                      </a:r>
                      <a:r>
                        <a:rPr kumimoji="1" lang="en-US" altLang="ja-JP" sz="1600" dirty="0"/>
                        <a:t>(completely randomized factorial design; </a:t>
                      </a:r>
                      <a:r>
                        <a:rPr kumimoji="1" lang="en-US" altLang="ja-JP" sz="1600" dirty="0" err="1"/>
                        <a:t>CRF</a:t>
                      </a:r>
                      <a:r>
                        <a:rPr kumimoji="1" lang="en-US" altLang="ja-JP" sz="1600" baseline="-25000" dirty="0" err="1"/>
                        <a:t>pq</a:t>
                      </a:r>
                      <a:r>
                        <a:rPr kumimoji="1" lang="ja-JP" altLang="en-US" sz="1600" baseline="0" dirty="0"/>
                        <a:t>デザイン</a:t>
                      </a:r>
                      <a:r>
                        <a:rPr kumimoji="1" lang="en-US" altLang="ja-JP" sz="1600" dirty="0"/>
                        <a:t>)</a:t>
                      </a:r>
                      <a:endParaRPr kumimoji="1" lang="ja-JP" altLang="en-US" sz="1600" dirty="0"/>
                    </a:p>
                  </a:txBody>
                  <a:tcPr/>
                </a:tc>
                <a:extLst>
                  <a:ext uri="{0D108BD9-81ED-4DB2-BD59-A6C34878D82A}">
                    <a16:rowId xmlns:a16="http://schemas.microsoft.com/office/drawing/2014/main" val="704015927"/>
                  </a:ext>
                </a:extLst>
              </a:tr>
              <a:tr h="370840">
                <a:tc vMerge="1">
                  <a:txBody>
                    <a:bodyPr/>
                    <a:lstStyle/>
                    <a:p>
                      <a:endParaRPr kumimoji="1" lang="ja-JP" altLang="en-US" dirty="0"/>
                    </a:p>
                  </a:txBody>
                  <a:tcPr/>
                </a:tc>
                <a:tc>
                  <a:txBody>
                    <a:bodyPr/>
                    <a:lstStyle/>
                    <a:p>
                      <a:pPr algn="ctr"/>
                      <a:r>
                        <a:rPr kumimoji="1" lang="ja-JP" altLang="en-US" sz="1200"/>
                        <a:t>対応</a:t>
                      </a:r>
                      <a:endParaRPr kumimoji="1" lang="en-US" altLang="ja-JP" sz="1200" dirty="0"/>
                    </a:p>
                    <a:p>
                      <a:pPr algn="ctr"/>
                      <a:r>
                        <a:rPr kumimoji="1" lang="ja-JP" altLang="en-US" sz="1200"/>
                        <a:t>なし</a:t>
                      </a:r>
                      <a:endParaRPr kumimoji="1" lang="ja-JP" altLang="en-US" sz="12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a:t>対応</a:t>
                      </a:r>
                      <a:endParaRPr kumimoji="1" lang="en-US" altLang="ja-JP" sz="1200" dirty="0"/>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a:t>なし</a:t>
                      </a:r>
                      <a:endParaRPr kumimoji="1" lang="ja-JP" altLang="en-US" sz="12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a:t>対応</a:t>
                      </a:r>
                      <a:endParaRPr kumimoji="1" lang="en-US" altLang="ja-JP" sz="1200" dirty="0"/>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a:t>あり</a:t>
                      </a:r>
                      <a:endParaRPr kumimoji="1" lang="ja-JP" altLang="en-US" sz="1200" dirty="0"/>
                    </a:p>
                  </a:txBody>
                  <a:tcPr/>
                </a:tc>
                <a:tc>
                  <a:txBody>
                    <a:bodyPr/>
                    <a:lstStyle/>
                    <a:p>
                      <a:pPr algn="l"/>
                      <a:r>
                        <a:rPr kumimoji="1" lang="ja-JP" altLang="en-US" sz="1600" dirty="0"/>
                        <a:t>被験者間要因✖️被験者間要因✖️被験者内要因</a:t>
                      </a:r>
                    </a:p>
                  </a:txBody>
                  <a:tcPr/>
                </a:tc>
                <a:tc>
                  <a:txBody>
                    <a:bodyPr/>
                    <a:lstStyle/>
                    <a:p>
                      <a:pPr algn="l"/>
                      <a:r>
                        <a:rPr kumimoji="1" lang="en-US" altLang="ja-JP" sz="1600" dirty="0"/>
                        <a:t>3</a:t>
                      </a:r>
                      <a:r>
                        <a:rPr kumimoji="1" lang="ja-JP" altLang="en-US" sz="1600" dirty="0"/>
                        <a:t>要因の分割プロット法（</a:t>
                      </a:r>
                      <a:r>
                        <a:rPr kumimoji="1" lang="en-US" altLang="ja-JP" sz="1600" dirty="0"/>
                        <a:t>split-plot design; </a:t>
                      </a:r>
                      <a:r>
                        <a:rPr kumimoji="1" lang="en-US" altLang="ja-JP" sz="1600" dirty="0" err="1"/>
                        <a:t>SPF</a:t>
                      </a:r>
                      <a:r>
                        <a:rPr kumimoji="1" lang="en-US" altLang="ja-JP" sz="1600" baseline="-25000" dirty="0" err="1"/>
                        <a:t>pq</a:t>
                      </a:r>
                      <a:r>
                        <a:rPr kumimoji="1" lang="ja-JP" altLang="en-US" sz="1600" baseline="-25000" dirty="0"/>
                        <a:t>・</a:t>
                      </a:r>
                      <a:r>
                        <a:rPr kumimoji="1" lang="en-US" altLang="ja-JP" sz="1600" baseline="-25000" dirty="0"/>
                        <a:t>r</a:t>
                      </a:r>
                      <a:r>
                        <a:rPr kumimoji="1" lang="ja-JP" altLang="en-US" sz="1600" baseline="-25000" dirty="0"/>
                        <a:t> </a:t>
                      </a:r>
                      <a:r>
                        <a:rPr kumimoji="1" lang="ja-JP" altLang="en-US" sz="1600" baseline="0" dirty="0"/>
                        <a:t>デザイン）</a:t>
                      </a:r>
                      <a:endParaRPr kumimoji="1" lang="ja-JP" altLang="en-US" sz="1600" dirty="0"/>
                    </a:p>
                  </a:txBody>
                  <a:tcPr/>
                </a:tc>
                <a:extLst>
                  <a:ext uri="{0D108BD9-81ED-4DB2-BD59-A6C34878D82A}">
                    <a16:rowId xmlns:a16="http://schemas.microsoft.com/office/drawing/2014/main" val="3400889983"/>
                  </a:ext>
                </a:extLst>
              </a:tr>
              <a:tr h="370840">
                <a:tc vMerge="1">
                  <a:txBody>
                    <a:bodyPr/>
                    <a:lstStyle/>
                    <a:p>
                      <a:endParaRPr kumimoji="1" lang="ja-JP" altLang="en-US" dirty="0"/>
                    </a:p>
                  </a:txBody>
                  <a:tcPr/>
                </a:tc>
                <a:tc>
                  <a:txBody>
                    <a:bodyPr/>
                    <a:lstStyle/>
                    <a:p>
                      <a:pPr algn="ctr"/>
                      <a:r>
                        <a:rPr kumimoji="1" lang="ja-JP" altLang="en-US" sz="1200"/>
                        <a:t>対応</a:t>
                      </a:r>
                      <a:endParaRPr kumimoji="1" lang="en-US" altLang="ja-JP" sz="1200" dirty="0"/>
                    </a:p>
                    <a:p>
                      <a:pPr algn="ctr"/>
                      <a:r>
                        <a:rPr kumimoji="1" lang="ja-JP" altLang="en-US" sz="1200"/>
                        <a:t>なし</a:t>
                      </a:r>
                      <a:endParaRPr kumimoji="1" lang="ja-JP" altLang="en-US" sz="12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a:t>対応</a:t>
                      </a:r>
                      <a:endParaRPr kumimoji="1" lang="en-US" altLang="ja-JP" sz="1200" dirty="0"/>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a:t>あり</a:t>
                      </a:r>
                      <a:endParaRPr kumimoji="1" lang="ja-JP" altLang="en-US" sz="12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a:t>対応</a:t>
                      </a:r>
                      <a:endParaRPr kumimoji="1" lang="en-US" altLang="ja-JP" sz="1200" dirty="0"/>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a:t>あり</a:t>
                      </a:r>
                      <a:endParaRPr kumimoji="1" lang="ja-JP" altLang="en-US" sz="1200" dirty="0"/>
                    </a:p>
                  </a:txBody>
                  <a:tcPr/>
                </a:tc>
                <a:tc>
                  <a:txBody>
                    <a:bodyPr/>
                    <a:lstStyle/>
                    <a:p>
                      <a:pPr algn="l"/>
                      <a:r>
                        <a:rPr kumimoji="1" lang="ja-JP" altLang="en-US" sz="1600" dirty="0"/>
                        <a:t>被験者間要因✖️被験者内要因✖️被験者内要因</a:t>
                      </a:r>
                    </a:p>
                  </a:txBody>
                  <a:tcPr/>
                </a:tc>
                <a:tc>
                  <a:txBody>
                    <a:bodyPr/>
                    <a:lstStyle/>
                    <a:p>
                      <a:pPr algn="l"/>
                      <a:r>
                        <a:rPr kumimoji="1" lang="ja-JP" altLang="en-US" sz="1600" dirty="0"/>
                        <a:t>分割プロット法（</a:t>
                      </a:r>
                      <a:r>
                        <a:rPr kumimoji="1" lang="en-US" altLang="ja-JP" sz="1600" dirty="0"/>
                        <a:t>split-plot design; </a:t>
                      </a:r>
                      <a:r>
                        <a:rPr kumimoji="1" lang="en-US" altLang="ja-JP" sz="1600" dirty="0" err="1"/>
                        <a:t>SPF</a:t>
                      </a:r>
                      <a:r>
                        <a:rPr kumimoji="1" lang="en-US" altLang="ja-JP" sz="1600" baseline="-25000" dirty="0" err="1"/>
                        <a:t>p</a:t>
                      </a:r>
                      <a:r>
                        <a:rPr kumimoji="1" lang="ja-JP" altLang="en-US" sz="1600" baseline="-25000" dirty="0"/>
                        <a:t>・</a:t>
                      </a:r>
                      <a:r>
                        <a:rPr kumimoji="1" lang="en-US" altLang="ja-JP" sz="1600" baseline="-25000" dirty="0" err="1"/>
                        <a:t>qr</a:t>
                      </a:r>
                      <a:r>
                        <a:rPr kumimoji="1" lang="en-US" altLang="ja-JP" sz="1600" baseline="-25000" dirty="0"/>
                        <a:t> </a:t>
                      </a:r>
                      <a:r>
                        <a:rPr kumimoji="1" lang="ja-JP" altLang="en-US" sz="1600" baseline="0" dirty="0"/>
                        <a:t>デザイン）</a:t>
                      </a:r>
                      <a:endParaRPr kumimoji="1" lang="ja-JP" altLang="en-US" sz="1600" dirty="0"/>
                    </a:p>
                  </a:txBody>
                  <a:tcPr/>
                </a:tc>
                <a:extLst>
                  <a:ext uri="{0D108BD9-81ED-4DB2-BD59-A6C34878D82A}">
                    <a16:rowId xmlns:a16="http://schemas.microsoft.com/office/drawing/2014/main" val="3496580250"/>
                  </a:ext>
                </a:extLst>
              </a:tr>
              <a:tr h="370840">
                <a:tc vMerge="1">
                  <a:txBody>
                    <a:bodyPr/>
                    <a:lstStyle/>
                    <a:p>
                      <a:endParaRPr kumimoji="1" lang="ja-JP" altLang="en-US" dirty="0"/>
                    </a:p>
                  </a:txBody>
                  <a:tcPr/>
                </a:tc>
                <a:tc>
                  <a:txBody>
                    <a:bodyPr/>
                    <a:lstStyle/>
                    <a:p>
                      <a:pPr algn="ctr"/>
                      <a:r>
                        <a:rPr kumimoji="1" lang="ja-JP" altLang="en-US" sz="1200"/>
                        <a:t>対応</a:t>
                      </a:r>
                      <a:endParaRPr kumimoji="1" lang="en-US" altLang="ja-JP" sz="1200" dirty="0"/>
                    </a:p>
                    <a:p>
                      <a:pPr algn="ctr"/>
                      <a:r>
                        <a:rPr kumimoji="1" lang="ja-JP" altLang="en-US" sz="1200"/>
                        <a:t>あり</a:t>
                      </a:r>
                      <a:endParaRPr kumimoji="1" lang="ja-JP" altLang="en-US" sz="12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a:t>対応</a:t>
                      </a:r>
                      <a:endParaRPr kumimoji="1" lang="en-US" altLang="ja-JP" sz="1200" dirty="0"/>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a:t>あり</a:t>
                      </a:r>
                      <a:endParaRPr kumimoji="1" lang="ja-JP" altLang="en-US" sz="12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a:t>対応</a:t>
                      </a:r>
                      <a:endParaRPr kumimoji="1" lang="en-US" altLang="ja-JP" sz="1200" dirty="0"/>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a:t>あり</a:t>
                      </a:r>
                      <a:endParaRPr kumimoji="1" lang="ja-JP" altLang="en-US" sz="1200" dirty="0"/>
                    </a:p>
                  </a:txBody>
                  <a:tcPr/>
                </a:tc>
                <a:tc>
                  <a:txBody>
                    <a:bodyPr/>
                    <a:lstStyle/>
                    <a:p>
                      <a:pPr algn="l"/>
                      <a:r>
                        <a:rPr kumimoji="1" lang="ja-JP" altLang="en-US" sz="1600" dirty="0"/>
                        <a:t>被験者内要因✖️被験者内要因✖️被験者内要因</a:t>
                      </a:r>
                    </a:p>
                  </a:txBody>
                  <a:tcPr/>
                </a:tc>
                <a:tc>
                  <a:txBody>
                    <a:bodyPr/>
                    <a:lstStyle/>
                    <a:p>
                      <a:pPr algn="l"/>
                      <a:r>
                        <a:rPr kumimoji="1" lang="en-US" altLang="ja-JP" sz="1600" dirty="0"/>
                        <a:t>3</a:t>
                      </a:r>
                      <a:r>
                        <a:rPr kumimoji="1" lang="ja-JP" altLang="en-US" sz="1600" dirty="0"/>
                        <a:t>要因の乱塊要因計画 </a:t>
                      </a:r>
                      <a:r>
                        <a:rPr lang="en-US" altLang="ja-JP" sz="1600" dirty="0"/>
                        <a:t>(randomized block design; </a:t>
                      </a:r>
                      <a:r>
                        <a:rPr lang="en-US" altLang="ja-JP" sz="1600" dirty="0" err="1"/>
                        <a:t>RB</a:t>
                      </a:r>
                      <a:r>
                        <a:rPr lang="en-US" altLang="ja-JP" sz="1600" baseline="-25000" dirty="0" err="1"/>
                        <a:t>pqr</a:t>
                      </a:r>
                      <a:r>
                        <a:rPr lang="ja-JP" altLang="en-US" sz="1600" dirty="0"/>
                        <a:t>デザイン）</a:t>
                      </a:r>
                      <a:endParaRPr kumimoji="1" lang="ja-JP" altLang="en-US" sz="1600" dirty="0"/>
                    </a:p>
                  </a:txBody>
                  <a:tcPr/>
                </a:tc>
                <a:extLst>
                  <a:ext uri="{0D108BD9-81ED-4DB2-BD59-A6C34878D82A}">
                    <a16:rowId xmlns:a16="http://schemas.microsoft.com/office/drawing/2014/main" val="3265260164"/>
                  </a:ext>
                </a:extLst>
              </a:tr>
            </a:tbl>
          </a:graphicData>
        </a:graphic>
      </p:graphicFrame>
    </p:spTree>
    <p:extLst>
      <p:ext uri="{BB962C8B-B14F-4D97-AF65-F5344CB8AC3E}">
        <p14:creationId xmlns:p14="http://schemas.microsoft.com/office/powerpoint/2010/main" val="2836719222"/>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17604</TotalTime>
  <Words>3809</Words>
  <Application>Microsoft Macintosh PowerPoint</Application>
  <PresentationFormat>ワイド画面</PresentationFormat>
  <Paragraphs>860</Paragraphs>
  <Slides>45</Slides>
  <Notes>6</Notes>
  <HiddenSlides>0</HiddenSlides>
  <MMClips>0</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45</vt:i4>
      </vt:variant>
    </vt:vector>
  </HeadingPairs>
  <TitlesOfParts>
    <vt:vector size="51" baseType="lpstr">
      <vt:lpstr>游ゴシック</vt:lpstr>
      <vt:lpstr>游ゴシック Light</vt:lpstr>
      <vt:lpstr>Arial</vt:lpstr>
      <vt:lpstr>Cambria Math</vt:lpstr>
      <vt:lpstr>Wingdings</vt:lpstr>
      <vt:lpstr>Office テーマ</vt:lpstr>
      <vt:lpstr>数理・統計勉強会  分散分析</vt:lpstr>
      <vt:lpstr>目次</vt:lpstr>
      <vt:lpstr>概要：分散分析 （Analysis of variance; ANOVA）とは</vt:lpstr>
      <vt:lpstr>分析のイメージ</vt:lpstr>
      <vt:lpstr>データを分解する</vt:lpstr>
      <vt:lpstr>PowerPoint プレゼンテーション</vt:lpstr>
      <vt:lpstr>概要：分散分析の考え方</vt:lpstr>
      <vt:lpstr>PowerPoint プレゼンテーション</vt:lpstr>
      <vt:lpstr>概要：分散分析の9つのデザイン</vt:lpstr>
      <vt:lpstr>概要：分散分析を行うための3つの前提</vt:lpstr>
      <vt:lpstr>分散分析で使用される 用語</vt:lpstr>
      <vt:lpstr>分散 (variance;S2)</vt:lpstr>
      <vt:lpstr>２つの分散</vt:lpstr>
      <vt:lpstr>分散分析で使用される用語</vt:lpstr>
      <vt:lpstr>分散分析で使用される用語</vt:lpstr>
      <vt:lpstr>分散分析で使用される用語</vt:lpstr>
      <vt:lpstr>分散分析で使用される用語</vt:lpstr>
      <vt:lpstr>実験デザインの バリエーション</vt:lpstr>
      <vt:lpstr>① １要因の分散分析</vt:lpstr>
      <vt:lpstr>②１要因の分散分析</vt:lpstr>
      <vt:lpstr>③２要因の分散分析</vt:lpstr>
      <vt:lpstr>④２要因の分散分析</vt:lpstr>
      <vt:lpstr>⑤２要因の分散分析</vt:lpstr>
      <vt:lpstr>⑥３要因の分散分析</vt:lpstr>
      <vt:lpstr>⑦３要因の分散分析</vt:lpstr>
      <vt:lpstr>⑧３要因の分散分析</vt:lpstr>
      <vt:lpstr>⑨３要因の分散分析</vt:lpstr>
      <vt:lpstr>分析の手順</vt:lpstr>
      <vt:lpstr>分散分析の手順</vt:lpstr>
      <vt:lpstr>1. 帰無仮説と対立仮説を立てる.</vt:lpstr>
      <vt:lpstr>2. 有意水準（level of significance)を設定.</vt:lpstr>
      <vt:lpstr>3. 測定値全体の分散に含まれている     各実験要因の効果による分散を推定.</vt:lpstr>
      <vt:lpstr>PowerPoint プレゼンテーション</vt:lpstr>
      <vt:lpstr>4. F検定</vt:lpstr>
      <vt:lpstr>5. 分散分析表を作成する.</vt:lpstr>
      <vt:lpstr>6. 有意水準の臨界値との照合</vt:lpstr>
      <vt:lpstr>7. 必要なら下位検定を行う（多重比較）</vt:lpstr>
      <vt:lpstr>多重比較の２つのタイプ</vt:lpstr>
      <vt:lpstr>参考資料</vt:lpstr>
      <vt:lpstr>実験研究の基礎概念</vt:lpstr>
      <vt:lpstr>PowerPoint プレゼンテーション</vt:lpstr>
      <vt:lpstr>なぜ平均値の比較に「分散」分析なのか</vt:lpstr>
      <vt:lpstr>t検定を繰り返すのではダメなのか？</vt:lpstr>
      <vt:lpstr>2. 有意水準（level of significance)を設定.</vt:lpstr>
      <vt:lpstr>級間平方和と級内平方和</vt:lpstr>
    </vt:vector>
  </TitlesOfParts>
  <Company/>
  <LinksUpToDate>false</LinksUpToDate>
  <SharedDoc>false</SharedDoc>
  <HyperlinksChanged>false</HyperlinksChanged>
  <AppVersion>16.0011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分散分析</dc:title>
  <dc:creator>Yumi Hughes</dc:creator>
  <cp:lastModifiedBy>Yumi Hughes</cp:lastModifiedBy>
  <cp:revision>253</cp:revision>
  <dcterms:created xsi:type="dcterms:W3CDTF">2018-01-17T08:06:52Z</dcterms:created>
  <dcterms:modified xsi:type="dcterms:W3CDTF">2018-02-14T01:04:00Z</dcterms:modified>
</cp:coreProperties>
</file>